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264" r:id="rId5"/>
    <p:sldId id="257" r:id="rId6"/>
    <p:sldId id="406" r:id="rId7"/>
    <p:sldId id="385" r:id="rId8"/>
    <p:sldId id="386" r:id="rId9"/>
    <p:sldId id="266" r:id="rId10"/>
    <p:sldId id="387" r:id="rId11"/>
    <p:sldId id="324" r:id="rId12"/>
    <p:sldId id="407" r:id="rId13"/>
    <p:sldId id="388" r:id="rId14"/>
    <p:sldId id="341" r:id="rId15"/>
    <p:sldId id="268" r:id="rId16"/>
    <p:sldId id="409" r:id="rId17"/>
    <p:sldId id="343" r:id="rId18"/>
    <p:sldId id="316" r:id="rId19"/>
    <p:sldId id="410" r:id="rId20"/>
    <p:sldId id="333" r:id="rId21"/>
    <p:sldId id="411" r:id="rId22"/>
    <p:sldId id="364" r:id="rId23"/>
    <p:sldId id="365" r:id="rId24"/>
    <p:sldId id="412" r:id="rId25"/>
    <p:sldId id="413" r:id="rId26"/>
    <p:sldId id="389" r:id="rId27"/>
    <p:sldId id="414" r:id="rId28"/>
    <p:sldId id="415" r:id="rId29"/>
    <p:sldId id="366" r:id="rId30"/>
    <p:sldId id="416" r:id="rId31"/>
    <p:sldId id="391" r:id="rId32"/>
    <p:sldId id="417" r:id="rId33"/>
    <p:sldId id="418" r:id="rId34"/>
    <p:sldId id="392" r:id="rId35"/>
    <p:sldId id="334" r:id="rId36"/>
    <p:sldId id="419" r:id="rId37"/>
    <p:sldId id="420" r:id="rId38"/>
    <p:sldId id="317" r:id="rId39"/>
    <p:sldId id="368" r:id="rId40"/>
    <p:sldId id="367" r:id="rId41"/>
    <p:sldId id="394" r:id="rId42"/>
    <p:sldId id="421" r:id="rId43"/>
    <p:sldId id="422" r:id="rId44"/>
    <p:sldId id="318" r:id="rId45"/>
    <p:sldId id="423" r:id="rId46"/>
    <p:sldId id="369" r:id="rId47"/>
    <p:sldId id="344" r:id="rId48"/>
    <p:sldId id="397"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6" autoAdjust="0"/>
    <p:restoredTop sz="86375" autoAdjust="0"/>
  </p:normalViewPr>
  <p:slideViewPr>
    <p:cSldViewPr snapToGrid="0" snapToObjects="1">
      <p:cViewPr varScale="1">
        <p:scale>
          <a:sx n="74" d="100"/>
          <a:sy n="74" d="100"/>
        </p:scale>
        <p:origin x="854" y="77"/>
      </p:cViewPr>
      <p:guideLst>
        <p:guide orient="horz" pos="2160"/>
        <p:guide pos="3840"/>
      </p:guideLst>
    </p:cSldViewPr>
  </p:slideViewPr>
  <p:outlineViewPr>
    <p:cViewPr>
      <p:scale>
        <a:sx n="33" d="100"/>
        <a:sy n="33" d="100"/>
      </p:scale>
      <p:origin x="0" y="-20580"/>
    </p:cViewPr>
  </p:outlineViewPr>
  <p:notesTextViewPr>
    <p:cViewPr>
      <p:scale>
        <a:sx n="75" d="100"/>
        <a:sy n="75" d="100"/>
      </p:scale>
      <p:origin x="0" y="0"/>
    </p:cViewPr>
  </p:notesTextViewPr>
  <p:sorterViewPr>
    <p:cViewPr>
      <p:scale>
        <a:sx n="100" d="100"/>
        <a:sy n="100" d="100"/>
      </p:scale>
      <p:origin x="0" y="-786"/>
    </p:cViewPr>
  </p:sorter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pPr/>
              <a:t>5/3/2022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pPr/>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89644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a:p>
        </p:txBody>
      </p:sp>
    </p:spTree>
    <p:extLst>
      <p:ext uri="{BB962C8B-B14F-4D97-AF65-F5344CB8AC3E}">
        <p14:creationId xmlns:p14="http://schemas.microsoft.com/office/powerpoint/2010/main" val="339166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4.7 The ins and outs of energy in chemical reactions.</a:t>
            </a:r>
          </a:p>
          <a:p>
            <a:r>
              <a:rPr lang="en-US" b="0" dirty="0"/>
              <a:t>A. Some reactions convert molecules with lower energy to molecules with higher energy, so they require a net energy input in order to proceed.</a:t>
            </a:r>
          </a:p>
          <a:p>
            <a:r>
              <a:rPr lang="en-US" b="0" dirty="0"/>
              <a:t>B. Other reactions convert molecules with higher energy to molecules with lower energy, so they end with an energy release.</a:t>
            </a:r>
          </a:p>
          <a:p>
            <a:pPr eaLnBrk="1" hangingPunct="1"/>
            <a:endParaRPr lang="en-US" altLang="en-US"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11</a:t>
            </a:fld>
            <a:endParaRPr lang="en-US"/>
          </a:p>
        </p:txBody>
      </p:sp>
    </p:spTree>
    <p:extLst>
      <p:ext uri="{BB962C8B-B14F-4D97-AF65-F5344CB8AC3E}">
        <p14:creationId xmlns:p14="http://schemas.microsoft.com/office/powerpoint/2010/main" val="90928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1"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12</a:t>
            </a:fld>
            <a:endParaRPr lang="en-US"/>
          </a:p>
        </p:txBody>
      </p:sp>
    </p:spTree>
    <p:extLst>
      <p:ext uri="{BB962C8B-B14F-4D97-AF65-F5344CB8AC3E}">
        <p14:creationId xmlns:p14="http://schemas.microsoft.com/office/powerpoint/2010/main" val="403537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Calibri" pitchFamily="34" charset="0"/>
                <a:ea typeface="ＭＳ Ｐゴシック" pitchFamily="34" charset="-128"/>
              </a:rPr>
              <a:t>Figure 4.8 Activation energy. </a:t>
            </a:r>
          </a:p>
          <a:p>
            <a:pPr eaLnBrk="1" hangingPunct="1"/>
            <a:r>
              <a:rPr lang="en-US" altLang="en-US" b="0" dirty="0">
                <a:solidFill>
                  <a:srgbClr val="9A0000"/>
                </a:solidFill>
                <a:latin typeface="Calibri" pitchFamily="34" charset="0"/>
                <a:ea typeface="ＭＳ Ｐゴシック" pitchFamily="34" charset="-128"/>
              </a:rPr>
              <a:t>In graphs that show energy changes during a reaction, activation energy is an energy hill. Activation energy prevents a reaction from starting spontaneously.</a:t>
            </a:r>
            <a:endParaRPr lang="en-US" altLang="en-US" b="0"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13</a:t>
            </a:fld>
            <a:endParaRPr lang="en-US"/>
          </a:p>
        </p:txBody>
      </p:sp>
    </p:spTree>
    <p:extLst>
      <p:ext uri="{BB962C8B-B14F-4D97-AF65-F5344CB8AC3E}">
        <p14:creationId xmlns:p14="http://schemas.microsoft.com/office/powerpoint/2010/main" val="107797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4.9 Cells store and retrieve energy in the chemical bonds of organic molecules.</a:t>
            </a:r>
          </a:p>
          <a:p>
            <a:r>
              <a:rPr lang="en-US" b="0" dirty="0"/>
              <a:t>A. Cells run energy-requiring reactions to assemble organic compounds. Building these compounds stores energy in their bonds.</a:t>
            </a:r>
          </a:p>
          <a:p>
            <a:r>
              <a:rPr lang="en-US" b="0" dirty="0"/>
              <a:t>B. Cells break the bonds of organic molecules to retrieve energy stored in them.</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a:p>
        </p:txBody>
      </p:sp>
    </p:spTree>
    <p:extLst>
      <p:ext uri="{BB962C8B-B14F-4D97-AF65-F5344CB8AC3E}">
        <p14:creationId xmlns:p14="http://schemas.microsoft.com/office/powerpoint/2010/main" val="1448145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15</a:t>
            </a:fld>
            <a:endParaRPr lang="en-US"/>
          </a:p>
        </p:txBody>
      </p:sp>
    </p:spTree>
    <p:extLst>
      <p:ext uri="{BB962C8B-B14F-4D97-AF65-F5344CB8AC3E}">
        <p14:creationId xmlns:p14="http://schemas.microsoft.com/office/powerpoint/2010/main" val="31377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Calibri" pitchFamily="34" charset="0"/>
                <a:ea typeface="ＭＳ Ｐゴシック" pitchFamily="34" charset="-128"/>
              </a:rPr>
              <a:t>Figure 4.11 The active site. </a:t>
            </a:r>
          </a:p>
          <a:p>
            <a:pPr eaLnBrk="1" hangingPunct="1"/>
            <a:r>
              <a:rPr lang="en-US" altLang="en-US" b="0" dirty="0">
                <a:solidFill>
                  <a:srgbClr val="9A0000"/>
                </a:solidFill>
                <a:latin typeface="Calibri" pitchFamily="34" charset="0"/>
                <a:ea typeface="ＭＳ Ｐゴシック" pitchFamily="34" charset="-128"/>
              </a:rPr>
              <a:t>An active site is a pocket in an enzyme where substrates bind and the reaction occurs. For simplicity, enzymes and their active sites are often depicted as blobs or geometric shapes.</a:t>
            </a:r>
            <a:endParaRPr lang="en-US" altLang="en-US" b="0"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a:p>
        </p:txBody>
      </p:sp>
    </p:spTree>
    <p:extLst>
      <p:ext uri="{BB962C8B-B14F-4D97-AF65-F5344CB8AC3E}">
        <p14:creationId xmlns:p14="http://schemas.microsoft.com/office/powerpoint/2010/main" val="1797161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17</a:t>
            </a:fld>
            <a:endParaRPr lang="en-US"/>
          </a:p>
        </p:txBody>
      </p:sp>
    </p:spTree>
    <p:extLst>
      <p:ext uri="{BB962C8B-B14F-4D97-AF65-F5344CB8AC3E}">
        <p14:creationId xmlns:p14="http://schemas.microsoft.com/office/powerpoint/2010/main" val="1927054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4.14 Regulatory molecule binding to enzymes. </a:t>
            </a:r>
          </a:p>
          <a:p>
            <a:r>
              <a:rPr lang="en-US" b="0" dirty="0"/>
              <a:t>Specific ions or molecules that bind to an enzyme change its shape in a way that enhances or inhibits its activity.</a:t>
            </a:r>
          </a:p>
          <a:p>
            <a:pPr eaLnBrk="1" hangingPunct="1"/>
            <a:endParaRPr lang="en-US" altLang="en-US" b="0"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a:p>
        </p:txBody>
      </p:sp>
    </p:spTree>
    <p:extLst>
      <p:ext uri="{BB962C8B-B14F-4D97-AF65-F5344CB8AC3E}">
        <p14:creationId xmlns:p14="http://schemas.microsoft.com/office/powerpoint/2010/main" val="3174803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19</a:t>
            </a:fld>
            <a:endParaRPr lang="en-US"/>
          </a:p>
        </p:txBody>
      </p:sp>
    </p:spTree>
    <p:extLst>
      <p:ext uri="{BB962C8B-B14F-4D97-AF65-F5344CB8AC3E}">
        <p14:creationId xmlns:p14="http://schemas.microsoft.com/office/powerpoint/2010/main" val="209722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a:t>
            </a:fld>
            <a:endParaRPr lang="en-US"/>
          </a:p>
        </p:txBody>
      </p:sp>
    </p:spTree>
    <p:extLst>
      <p:ext uri="{BB962C8B-B14F-4D97-AF65-F5344CB8AC3E}">
        <p14:creationId xmlns:p14="http://schemas.microsoft.com/office/powerpoint/2010/main" val="3030474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20</a:t>
            </a:fld>
            <a:endParaRPr lang="en-US"/>
          </a:p>
        </p:txBody>
      </p:sp>
    </p:spTree>
    <p:extLst>
      <p:ext uri="{BB962C8B-B14F-4D97-AF65-F5344CB8AC3E}">
        <p14:creationId xmlns:p14="http://schemas.microsoft.com/office/powerpoint/2010/main" val="16449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4.15 </a:t>
            </a:r>
            <a:r>
              <a:rPr lang="en-US" sz="1200" b="1" i="0" u="none" strike="noStrike" kern="1200" baseline="0" dirty="0">
                <a:solidFill>
                  <a:schemeClr val="tx1"/>
                </a:solidFill>
                <a:latin typeface="Arial" charset="0"/>
                <a:ea typeface="ＭＳ Ｐゴシック" pitchFamily="28" charset="-128"/>
                <a:cs typeface="ＭＳ Ｐゴシック" charset="0"/>
              </a:rPr>
              <a:t>The nucleotide ATP, an important energy currency in a cell’s metabolism.</a:t>
            </a:r>
            <a:endParaRPr lang="en-US" b="1" dirty="0"/>
          </a:p>
          <a:p>
            <a:pPr marL="228600" indent="-228600">
              <a:buAutoNum type="alphaUcPeriod"/>
            </a:pPr>
            <a:r>
              <a:rPr lang="en-US" b="0" dirty="0"/>
              <a:t>Bonds between phosphate groups hold a lot of energy. ATP has two of these bonds</a:t>
            </a:r>
          </a:p>
          <a:p>
            <a:pPr marL="228600" indent="-228600">
              <a:buAutoNum type="alphaUcPeriod"/>
            </a:pPr>
            <a:r>
              <a:rPr lang="en-US" b="0" dirty="0"/>
              <a:t>Like many other animals, the ﬁreﬂy (left) emits light to attract mates (right). Light-producing reactions in these beetles run on energy provided by ATP.</a:t>
            </a:r>
          </a:p>
          <a:p>
            <a:pPr marL="228600" indent="-228600">
              <a:buAutoNum type="alphaUcPeriod"/>
            </a:pPr>
            <a:r>
              <a:rPr lang="en-US" b="0" dirty="0"/>
              <a:t>ADP forms in a reaction that removes a phosphate group from ATP (Pi is an abbreviation for phosphate group). Energy released in this reaction drives other reactions that are the stuff of cellular work. ATP forms again in energy-requiring reactions that phosphorylate ADP.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a:p>
        </p:txBody>
      </p:sp>
    </p:spTree>
    <p:extLst>
      <p:ext uri="{BB962C8B-B14F-4D97-AF65-F5344CB8AC3E}">
        <p14:creationId xmlns:p14="http://schemas.microsoft.com/office/powerpoint/2010/main" val="2035286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22</a:t>
            </a:fld>
            <a:endParaRPr lang="en-US"/>
          </a:p>
        </p:txBody>
      </p:sp>
    </p:spTree>
    <p:extLst>
      <p:ext uri="{BB962C8B-B14F-4D97-AF65-F5344CB8AC3E}">
        <p14:creationId xmlns:p14="http://schemas.microsoft.com/office/powerpoint/2010/main" val="3185948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4.16 Linear and cyclic metabolic pathways</a:t>
            </a:r>
          </a:p>
          <a:p>
            <a:pPr marL="228600" indent="-228600">
              <a:buAutoNum type="alphaUcPeriod"/>
            </a:pPr>
            <a:r>
              <a:rPr lang="en-US" b="0" dirty="0"/>
              <a:t>A linear pathway runs straight from reactant to product.</a:t>
            </a:r>
          </a:p>
          <a:p>
            <a:pPr marL="228600" indent="-228600">
              <a:buAutoNum type="alphaUcPeriod"/>
            </a:pPr>
            <a:r>
              <a:rPr lang="en-US" b="0" dirty="0"/>
              <a:t>The last step of a cyclic pathway regenerates a reactant for the ﬁrst step.</a:t>
            </a:r>
          </a:p>
          <a:p>
            <a:pPr eaLnBrk="1" hangingPunct="1">
              <a:spcBef>
                <a:spcPct val="0"/>
              </a:spcBef>
            </a:pPr>
            <a:endParaRPr lang="en-US" altLang="en-US"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a:p>
        </p:txBody>
      </p:sp>
    </p:spTree>
    <p:extLst>
      <p:ext uri="{BB962C8B-B14F-4D97-AF65-F5344CB8AC3E}">
        <p14:creationId xmlns:p14="http://schemas.microsoft.com/office/powerpoint/2010/main" val="85437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24</a:t>
            </a:fld>
            <a:endParaRPr lang="en-US"/>
          </a:p>
        </p:txBody>
      </p:sp>
    </p:spTree>
    <p:extLst>
      <p:ext uri="{BB962C8B-B14F-4D97-AF65-F5344CB8AC3E}">
        <p14:creationId xmlns:p14="http://schemas.microsoft.com/office/powerpoint/2010/main" val="3606580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Calibri" pitchFamily="34" charset="0"/>
                <a:ea typeface="ＭＳ Ｐゴシック" pitchFamily="34" charset="-128"/>
              </a:rPr>
              <a:t>Figure 4.17 Feedback inhibition. </a:t>
            </a:r>
          </a:p>
          <a:p>
            <a:pPr eaLnBrk="1" hangingPunct="1"/>
            <a:r>
              <a:rPr lang="en-US" altLang="en-US" b="0" dirty="0">
                <a:solidFill>
                  <a:srgbClr val="9A0000"/>
                </a:solidFill>
                <a:latin typeface="Calibri" pitchFamily="34" charset="0"/>
                <a:ea typeface="ＭＳ Ｐゴシック" pitchFamily="34" charset="-128"/>
              </a:rPr>
              <a:t>In this example, two enzymes act in sequence to convert a substrate to a product. the product inhibits the activity of the first enzyme.</a:t>
            </a:r>
            <a:endParaRPr lang="en-US" altLang="en-US" b="0" dirty="0">
              <a:latin typeface="Arial" pitchFamily="34" charset="0"/>
              <a:ea typeface="ＭＳ Ｐゴシック" pitchFamily="34" charset="-128"/>
            </a:endParaRPr>
          </a:p>
          <a:p>
            <a:pPr eaLnBrk="1" hangingPunct="1">
              <a:spcBef>
                <a:spcPct val="0"/>
              </a:spcBef>
            </a:pPr>
            <a:endParaRPr lang="en-US" altLang="en-US"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a:p>
        </p:txBody>
      </p:sp>
    </p:spTree>
    <p:extLst>
      <p:ext uri="{BB962C8B-B14F-4D97-AF65-F5344CB8AC3E}">
        <p14:creationId xmlns:p14="http://schemas.microsoft.com/office/powerpoint/2010/main" val="1852984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26</a:t>
            </a:fld>
            <a:endParaRPr lang="en-US"/>
          </a:p>
        </p:txBody>
      </p:sp>
    </p:spTree>
    <p:extLst>
      <p:ext uri="{BB962C8B-B14F-4D97-AF65-F5344CB8AC3E}">
        <p14:creationId xmlns:p14="http://schemas.microsoft.com/office/powerpoint/2010/main" val="1954277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itchFamily="34" charset="0"/>
                <a:ea typeface="ＭＳ Ｐゴシック" pitchFamily="34" charset="-128"/>
              </a:rPr>
              <a:t>Figure 4.18 Comparing uncontrolled (a) and controlled (B) energy release.</a:t>
            </a:r>
          </a:p>
          <a:p>
            <a:pPr marL="228600" indent="-228600" eaLnBrk="1" hangingPunct="1">
              <a:buAutoNum type="alphaUcPeriod"/>
            </a:pPr>
            <a:r>
              <a:rPr lang="en-US" altLang="en-US" b="0" dirty="0">
                <a:latin typeface="Arial" pitchFamily="34" charset="0"/>
                <a:ea typeface="ＭＳ Ｐゴシック" pitchFamily="34" charset="-128"/>
              </a:rPr>
              <a:t>Below, glucose reacts with oxygen in combustion. The direct transfer of electrons from glucose to oxygen breaks the bonds of both molecules. Energy is released all at once, in the form of light and heat.</a:t>
            </a:r>
          </a:p>
          <a:p>
            <a:pPr marL="228600" indent="-228600" eaLnBrk="1" hangingPunct="1">
              <a:buAutoNum type="alphaUcPeriod"/>
            </a:pPr>
            <a:r>
              <a:rPr lang="en-US" altLang="en-US" b="0" dirty="0">
                <a:latin typeface="Arial" pitchFamily="34" charset="0"/>
                <a:ea typeface="ＭＳ Ｐゴシック" pitchFamily="34" charset="-128"/>
              </a:rPr>
              <a:t>Above, glucose reacts with oxygen in a series of electron transfers. Electrons are transferred from glucose to oxygen in steps (represented here as a staircase). With each transfer, the electrons lose a little energy that can be harnessed for cellular work.</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a:p>
        </p:txBody>
      </p:sp>
    </p:spTree>
    <p:extLst>
      <p:ext uri="{BB962C8B-B14F-4D97-AF65-F5344CB8AC3E}">
        <p14:creationId xmlns:p14="http://schemas.microsoft.com/office/powerpoint/2010/main" val="2644367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28</a:t>
            </a:fld>
            <a:endParaRPr lang="en-US"/>
          </a:p>
        </p:txBody>
      </p:sp>
    </p:spTree>
    <p:extLst>
      <p:ext uri="{BB962C8B-B14F-4D97-AF65-F5344CB8AC3E}">
        <p14:creationId xmlns:p14="http://schemas.microsoft.com/office/powerpoint/2010/main" val="505926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29</a:t>
            </a:fld>
            <a:endParaRPr lang="en-US"/>
          </a:p>
        </p:txBody>
      </p:sp>
    </p:spTree>
    <p:extLst>
      <p:ext uri="{BB962C8B-B14F-4D97-AF65-F5344CB8AC3E}">
        <p14:creationId xmlns:p14="http://schemas.microsoft.com/office/powerpoint/2010/main" val="215161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a:t>
            </a:fld>
            <a:endParaRPr lang="en-US"/>
          </a:p>
        </p:txBody>
      </p:sp>
    </p:spTree>
    <p:extLst>
      <p:ext uri="{BB962C8B-B14F-4D97-AF65-F5344CB8AC3E}">
        <p14:creationId xmlns:p14="http://schemas.microsoft.com/office/powerpoint/2010/main" val="2930347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30</a:t>
            </a:fld>
            <a:endParaRPr lang="en-US"/>
          </a:p>
        </p:txBody>
      </p:sp>
    </p:spTree>
    <p:extLst>
      <p:ext uri="{BB962C8B-B14F-4D97-AF65-F5344CB8AC3E}">
        <p14:creationId xmlns:p14="http://schemas.microsoft.com/office/powerpoint/2010/main" val="3869250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Calibri" pitchFamily="34" charset="0"/>
                <a:ea typeface="ＭＳ Ｐゴシック" pitchFamily="34" charset="-128"/>
              </a:rPr>
              <a:t>Figure 4.20 Selective permeability of lipid bilayers. </a:t>
            </a:r>
          </a:p>
          <a:p>
            <a:pPr eaLnBrk="1" hangingPunct="1"/>
            <a:r>
              <a:rPr lang="en-US" altLang="en-US" b="0" dirty="0">
                <a:solidFill>
                  <a:srgbClr val="9A0000"/>
                </a:solidFill>
                <a:latin typeface="Calibri" pitchFamily="34" charset="0"/>
                <a:ea typeface="ＭＳ Ｐゴシック" pitchFamily="34" charset="-128"/>
              </a:rPr>
              <a:t>Water and other small polar molecules can diffuse through a lipid bilayer, but less freely than hydrophobic molecules and gases. A lipid bilayer is completely impermeable to ions and large polar molecules.</a:t>
            </a:r>
            <a:endParaRPr lang="en-US" altLang="en-US" b="0"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a:p>
        </p:txBody>
      </p:sp>
    </p:spTree>
    <p:extLst>
      <p:ext uri="{BB962C8B-B14F-4D97-AF65-F5344CB8AC3E}">
        <p14:creationId xmlns:p14="http://schemas.microsoft.com/office/powerpoint/2010/main" val="1568651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32</a:t>
            </a:fld>
            <a:endParaRPr lang="en-US"/>
          </a:p>
        </p:txBody>
      </p:sp>
    </p:spTree>
    <p:extLst>
      <p:ext uri="{BB962C8B-B14F-4D97-AF65-F5344CB8AC3E}">
        <p14:creationId xmlns:p14="http://schemas.microsoft.com/office/powerpoint/2010/main" val="19590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Calibri" pitchFamily="34" charset="0"/>
                <a:ea typeface="ＭＳ Ｐゴシック" pitchFamily="34" charset="-128"/>
              </a:rPr>
              <a:t>Figure 4.21 Osmosis. </a:t>
            </a:r>
          </a:p>
          <a:p>
            <a:pPr eaLnBrk="1" hangingPunct="1"/>
            <a:r>
              <a:rPr lang="en-US" altLang="en-US" b="0" dirty="0">
                <a:solidFill>
                  <a:srgbClr val="9A0000"/>
                </a:solidFill>
                <a:latin typeface="Calibri" pitchFamily="34" charset="0"/>
                <a:ea typeface="ＭＳ Ｐゴシック" pitchFamily="34" charset="-128"/>
              </a:rPr>
              <a:t>A membrane separates two fluids of differing solute concentration. the membrane is selectively permeable: water can cross it, but the solute (red dots) cannot. the fluid volume changes in the two compartments as water diffuses through the membrane from the hypotonic solution to the hypertonic one.</a:t>
            </a:r>
            <a:endParaRPr lang="en-US" altLang="en-US" b="0"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a:p>
        </p:txBody>
      </p:sp>
    </p:spTree>
    <p:extLst>
      <p:ext uri="{BB962C8B-B14F-4D97-AF65-F5344CB8AC3E}">
        <p14:creationId xmlns:p14="http://schemas.microsoft.com/office/powerpoint/2010/main" val="3605265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itchFamily="34" charset="0"/>
                <a:ea typeface="ＭＳ Ｐゴシック" pitchFamily="34" charset="-128"/>
              </a:rPr>
              <a:t>Figure 4.22 Effects of tonicity. </a:t>
            </a:r>
          </a:p>
          <a:p>
            <a:pPr eaLnBrk="1" hangingPunct="1">
              <a:spcBef>
                <a:spcPct val="0"/>
              </a:spcBef>
            </a:pPr>
            <a:r>
              <a:rPr lang="en-US" altLang="en-US" dirty="0">
                <a:latin typeface="Arial" pitchFamily="34" charset="0"/>
                <a:ea typeface="ＭＳ Ｐゴシック" pitchFamily="34" charset="-128"/>
              </a:rPr>
              <a:t>Like a selectively permeable bag filled with a solution of sucrose and water (a), red blood cells have no mechanism to compensate for osmosis (B–D).</a:t>
            </a:r>
          </a:p>
          <a:p>
            <a:endParaRPr lang="en-US" altLang="en-US"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a:p>
        </p:txBody>
      </p:sp>
    </p:spTree>
    <p:extLst>
      <p:ext uri="{BB962C8B-B14F-4D97-AF65-F5344CB8AC3E}">
        <p14:creationId xmlns:p14="http://schemas.microsoft.com/office/powerpoint/2010/main" val="500372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35</a:t>
            </a:fld>
            <a:endParaRPr lang="en-US"/>
          </a:p>
        </p:txBody>
      </p:sp>
    </p:spTree>
    <p:extLst>
      <p:ext uri="{BB962C8B-B14F-4D97-AF65-F5344CB8AC3E}">
        <p14:creationId xmlns:p14="http://schemas.microsoft.com/office/powerpoint/2010/main" val="216491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itchFamily="34" charset="0"/>
                <a:ea typeface="ＭＳ Ｐゴシック" pitchFamily="34" charset="-128"/>
              </a:rPr>
              <a:t>Figure 4.23 Osmotic pressure keeps plant parts erect.</a:t>
            </a:r>
          </a:p>
          <a:p>
            <a:pPr marL="228600" indent="-228600">
              <a:buAutoNum type="alphaUcPeriod"/>
            </a:pPr>
            <a:r>
              <a:rPr lang="en-US" altLang="en-US" dirty="0">
                <a:latin typeface="Arial" pitchFamily="34" charset="0"/>
                <a:ea typeface="ＭＳ Ｐゴシック" pitchFamily="34" charset="-128"/>
              </a:rPr>
              <a:t>Turgor pressure is high in these cells of an iris petal. They are plump with cytoplasm.</a:t>
            </a:r>
          </a:p>
          <a:p>
            <a:pPr marL="228600" indent="-228600">
              <a:buAutoNum type="alphaUcPeriod"/>
            </a:pPr>
            <a:r>
              <a:rPr lang="en-US" altLang="en-US" dirty="0">
                <a:latin typeface="Arial" pitchFamily="34" charset="0"/>
                <a:ea typeface="ＭＳ Ｐゴシック" pitchFamily="34" charset="-128"/>
              </a:rPr>
              <a:t>Turgor pressure is low in these cells of a wilted iris petal. The cytoplasm shrank, and the plasma membrane is pulled away from the cell wall.</a:t>
            </a:r>
          </a:p>
          <a:p>
            <a:pPr eaLnBrk="1" hangingPunct="1"/>
            <a:endParaRPr lang="en-US" altLang="en-US"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a:p>
        </p:txBody>
      </p:sp>
    </p:spTree>
    <p:extLst>
      <p:ext uri="{BB962C8B-B14F-4D97-AF65-F5344CB8AC3E}">
        <p14:creationId xmlns:p14="http://schemas.microsoft.com/office/powerpoint/2010/main" val="34011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37</a:t>
            </a:fld>
            <a:endParaRPr lang="en-US"/>
          </a:p>
        </p:txBody>
      </p:sp>
    </p:spTree>
    <p:extLst>
      <p:ext uri="{BB962C8B-B14F-4D97-AF65-F5344CB8AC3E}">
        <p14:creationId xmlns:p14="http://schemas.microsoft.com/office/powerpoint/2010/main" val="3620686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38</a:t>
            </a:fld>
            <a:endParaRPr lang="en-US"/>
          </a:p>
        </p:txBody>
      </p:sp>
    </p:spTree>
    <p:extLst>
      <p:ext uri="{BB962C8B-B14F-4D97-AF65-F5344CB8AC3E}">
        <p14:creationId xmlns:p14="http://schemas.microsoft.com/office/powerpoint/2010/main" val="4152582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Arial" pitchFamily="34" charset="0"/>
                <a:ea typeface="ＭＳ Ｐゴシック" pitchFamily="34" charset="-128"/>
              </a:rPr>
              <a:t>Figure 4.24 Examples of membrane-crossing mechanisms.</a:t>
            </a:r>
          </a:p>
          <a:p>
            <a:pPr marL="228600" indent="-228600" eaLnBrk="1" hangingPunct="1">
              <a:buAutoNum type="arabicPeriod"/>
            </a:pPr>
            <a:r>
              <a:rPr lang="en-US" altLang="en-US" b="0" dirty="0">
                <a:solidFill>
                  <a:srgbClr val="9A0000"/>
                </a:solidFill>
                <a:latin typeface="Arial" pitchFamily="34" charset="0"/>
                <a:ea typeface="ＭＳ Ｐゴシック" pitchFamily="34" charset="-128"/>
              </a:rPr>
              <a:t>Facilitated Diffusion: Glucose</a:t>
            </a:r>
            <a:r>
              <a:rPr lang="en-US" altLang="en-US" b="0" baseline="0" dirty="0">
                <a:solidFill>
                  <a:srgbClr val="9A0000"/>
                </a:solidFill>
                <a:latin typeface="Arial" pitchFamily="34" charset="0"/>
                <a:ea typeface="ＭＳ Ｐゴシック" pitchFamily="34" charset="-128"/>
              </a:rPr>
              <a:t> Transporter</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39</a:t>
            </a:fld>
            <a:endParaRPr lang="en-US"/>
          </a:p>
        </p:txBody>
      </p:sp>
    </p:spTree>
    <p:extLst>
      <p:ext uri="{BB962C8B-B14F-4D97-AF65-F5344CB8AC3E}">
        <p14:creationId xmlns:p14="http://schemas.microsoft.com/office/powerpoint/2010/main" val="341288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a:t>
            </a:fld>
            <a:endParaRPr lang="en-US"/>
          </a:p>
        </p:txBody>
      </p:sp>
    </p:spTree>
    <p:extLst>
      <p:ext uri="{BB962C8B-B14F-4D97-AF65-F5344CB8AC3E}">
        <p14:creationId xmlns:p14="http://schemas.microsoft.com/office/powerpoint/2010/main" val="3147611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Arial" pitchFamily="34" charset="0"/>
                <a:ea typeface="ＭＳ Ｐゴシック" pitchFamily="34" charset="-128"/>
              </a:rPr>
              <a:t>Figure 4.24 Examples of membrane-crossing mechanisms. </a:t>
            </a:r>
          </a:p>
          <a:p>
            <a:pPr eaLnBrk="1" hangingPunct="1"/>
            <a:r>
              <a:rPr lang="en-US" altLang="en-US" b="0" dirty="0">
                <a:solidFill>
                  <a:srgbClr val="9A0000"/>
                </a:solidFill>
                <a:latin typeface="Arial" pitchFamily="34" charset="0"/>
                <a:ea typeface="ＭＳ Ｐゴシック" pitchFamily="34" charset="-128"/>
              </a:rPr>
              <a:t>2. Active Transport: Calcium Pump</a:t>
            </a:r>
            <a:endParaRPr lang="en-US" altLang="en-US" b="0" dirty="0">
              <a:latin typeface="Arial" pitchFamily="34" charset="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40</a:t>
            </a:fld>
            <a:endParaRPr lang="en-US"/>
          </a:p>
        </p:txBody>
      </p:sp>
    </p:spTree>
    <p:extLst>
      <p:ext uri="{BB962C8B-B14F-4D97-AF65-F5344CB8AC3E}">
        <p14:creationId xmlns:p14="http://schemas.microsoft.com/office/powerpoint/2010/main" val="3804834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41</a:t>
            </a:fld>
            <a:endParaRPr lang="en-US"/>
          </a:p>
        </p:txBody>
      </p:sp>
    </p:spTree>
    <p:extLst>
      <p:ext uri="{BB962C8B-B14F-4D97-AF65-F5344CB8AC3E}">
        <p14:creationId xmlns:p14="http://schemas.microsoft.com/office/powerpoint/2010/main" val="4244264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42</a:t>
            </a:fld>
            <a:endParaRPr lang="en-US"/>
          </a:p>
        </p:txBody>
      </p:sp>
    </p:spTree>
    <p:extLst>
      <p:ext uri="{BB962C8B-B14F-4D97-AF65-F5344CB8AC3E}">
        <p14:creationId xmlns:p14="http://schemas.microsoft.com/office/powerpoint/2010/main" val="1987997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dirty="0">
                <a:solidFill>
                  <a:srgbClr val="9A0000"/>
                </a:solidFill>
                <a:latin typeface="Arial" pitchFamily="34" charset="0"/>
                <a:ea typeface="ＭＳ Ｐゴシック" pitchFamily="34" charset="-128"/>
              </a:rPr>
              <a:t>Figure 4.24 Examples of membrane-crossing mechanism.</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43</a:t>
            </a:fld>
            <a:endParaRPr lang="en-US"/>
          </a:p>
        </p:txBody>
      </p:sp>
    </p:spTree>
    <p:extLst>
      <p:ext uri="{BB962C8B-B14F-4D97-AF65-F5344CB8AC3E}">
        <p14:creationId xmlns:p14="http://schemas.microsoft.com/office/powerpoint/2010/main" val="1231909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44</a:t>
            </a:fld>
            <a:endParaRPr lang="en-US"/>
          </a:p>
        </p:txBody>
      </p:sp>
    </p:spTree>
    <p:extLst>
      <p:ext uri="{BB962C8B-B14F-4D97-AF65-F5344CB8AC3E}">
        <p14:creationId xmlns:p14="http://schemas.microsoft.com/office/powerpoint/2010/main" val="2985083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45</a:t>
            </a:fld>
            <a:endParaRPr lang="en-US"/>
          </a:p>
        </p:txBody>
      </p:sp>
    </p:spTree>
    <p:extLst>
      <p:ext uri="{BB962C8B-B14F-4D97-AF65-F5344CB8AC3E}">
        <p14:creationId xmlns:p14="http://schemas.microsoft.com/office/powerpoint/2010/main" val="301375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a:t>
            </a:fld>
            <a:endParaRPr lang="en-US"/>
          </a:p>
        </p:txBody>
      </p:sp>
    </p:spTree>
    <p:extLst>
      <p:ext uri="{BB962C8B-B14F-4D97-AF65-F5344CB8AC3E}">
        <p14:creationId xmlns:p14="http://schemas.microsoft.com/office/powerpoint/2010/main" val="325578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a:p>
        </p:txBody>
      </p:sp>
    </p:spTree>
    <p:extLst>
      <p:ext uri="{BB962C8B-B14F-4D97-AF65-F5344CB8AC3E}">
        <p14:creationId xmlns:p14="http://schemas.microsoft.com/office/powerpoint/2010/main" val="338543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a:p>
        </p:txBody>
      </p:sp>
    </p:spTree>
    <p:extLst>
      <p:ext uri="{BB962C8B-B14F-4D97-AF65-F5344CB8AC3E}">
        <p14:creationId xmlns:p14="http://schemas.microsoft.com/office/powerpoint/2010/main" val="277240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Calibri" pitchFamily="34" charset="0"/>
                <a:ea typeface="ＭＳ Ｐゴシック" pitchFamily="34" charset="-128"/>
              </a:rPr>
              <a:t>Figure 4.3 Illustration of potential energy. </a:t>
            </a:r>
          </a:p>
          <a:p>
            <a:pPr eaLnBrk="1" hangingPunct="1"/>
            <a:r>
              <a:rPr lang="en-US" altLang="en-US" b="0" dirty="0">
                <a:solidFill>
                  <a:srgbClr val="9A0000"/>
                </a:solidFill>
                <a:latin typeface="Calibri" pitchFamily="34" charset="0"/>
                <a:ea typeface="ＭＳ Ｐゴシック" pitchFamily="34" charset="-128"/>
              </a:rPr>
              <a:t>By opposing gravity’s downward pull, the rope attached to the rock keeps this man from falling. Similarly, a chemical bond that joins two atoms keeps them from flying apart.</a:t>
            </a:r>
            <a:endParaRPr lang="en-US" altLang="en-US" b="0" dirty="0">
              <a:solidFill>
                <a:srgbClr val="000000"/>
              </a:solidFill>
              <a:latin typeface="Calibri"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8</a:t>
            </a:fld>
            <a:endParaRPr lang="en-US"/>
          </a:p>
        </p:txBody>
      </p:sp>
    </p:spTree>
    <p:extLst>
      <p:ext uri="{BB962C8B-B14F-4D97-AF65-F5344CB8AC3E}">
        <p14:creationId xmlns:p14="http://schemas.microsoft.com/office/powerpoint/2010/main" val="190914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9A0000"/>
                </a:solidFill>
                <a:latin typeface="Calibri" pitchFamily="34" charset="0"/>
                <a:ea typeface="ＭＳ Ｐゴシック" pitchFamily="34" charset="-128"/>
              </a:rPr>
              <a:t>Figure 4.5 The flow of energy through the world of life. </a:t>
            </a:r>
          </a:p>
          <a:p>
            <a:pPr eaLnBrk="1" hangingPunct="1"/>
            <a:r>
              <a:rPr lang="en-US" altLang="en-US" b="0" dirty="0">
                <a:solidFill>
                  <a:srgbClr val="9A0000"/>
                </a:solidFill>
                <a:latin typeface="Calibri" pitchFamily="34" charset="0"/>
                <a:ea typeface="ＭＳ Ｐゴシック" pitchFamily="34" charset="-128"/>
              </a:rPr>
              <a:t>Energy (yellow arrows) flows from the environment into living organisms, then to the environment.</a:t>
            </a:r>
            <a:endParaRPr lang="en-US" altLang="en-US" b="0" dirty="0">
              <a:latin typeface="Arial" pitchFamily="34" charset="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9</a:t>
            </a:fld>
            <a:endParaRPr lang="en-US"/>
          </a:p>
        </p:txBody>
      </p:sp>
    </p:spTree>
    <p:extLst>
      <p:ext uri="{BB962C8B-B14F-4D97-AF65-F5344CB8AC3E}">
        <p14:creationId xmlns:p14="http://schemas.microsoft.com/office/powerpoint/2010/main" val="3354674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err="1">
                <a:solidFill>
                  <a:srgbClr val="006298"/>
                </a:solidFill>
                <a:latin typeface="Arial" pitchFamily="34" charset="0"/>
                <a:cs typeface="Arial" pitchFamily="34" charset="0"/>
              </a:rPr>
              <a:t>Baumeister</a:t>
            </a:r>
            <a:r>
              <a:rPr lang="en-US" sz="1400" dirty="0">
                <a:solidFill>
                  <a:srgbClr val="006298"/>
                </a:solidFill>
                <a:latin typeface="Arial" pitchFamily="34" charset="0"/>
                <a:cs typeface="Arial" pitchFamily="34" charset="0"/>
              </a:rPr>
              <a:t>/Bushman, Social Psychology and Human Nature, Fifth Edition. © 2021 </a:t>
            </a:r>
            <a:r>
              <a:rPr lang="en-US" sz="1400" dirty="0" err="1">
                <a:solidFill>
                  <a:srgbClr val="006298"/>
                </a:solidFill>
                <a:latin typeface="Arial" pitchFamily="34" charset="0"/>
                <a:cs typeface="Arial" pitchFamily="34" charset="0"/>
              </a:rPr>
              <a:t>Cengage</a:t>
            </a:r>
            <a:r>
              <a:rPr lang="en-US" sz="1400" dirty="0">
                <a:solidFill>
                  <a:srgbClr val="006298"/>
                </a:solidFill>
                <a:latin typeface="Arial" pitchFamily="34" charset="0"/>
                <a:cs typeface="Arial" pitchFamily="34" charset="0"/>
              </a:rPr>
              <a:t>.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p:nvPr>
        </p:nvSpPr>
        <p:spPr>
          <a:xfrm>
            <a:off x="5158065" y="3083849"/>
            <a:ext cx="5943392" cy="1343006"/>
          </a:xfrm>
        </p:spPr>
        <p:txBody>
          <a:bodyPr anchor="ctr">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endParaRPr lang="en-US" dirty="0"/>
          </a:p>
        </p:txBody>
      </p:sp>
      <p:sp>
        <p:nvSpPr>
          <p:cNvPr id="5" name="Title 4"/>
          <p:cNvSpPr>
            <a:spLocks noGrp="1"/>
          </p:cNvSpPr>
          <p:nvPr>
            <p:ph type="title"/>
          </p:nvPr>
        </p:nvSpPr>
        <p:spPr>
          <a:xfrm>
            <a:off x="5158065" y="2006622"/>
            <a:ext cx="5045478" cy="867221"/>
          </a:xfrm>
        </p:spPr>
        <p:txBody>
          <a:bodyPr/>
          <a:lstStyle>
            <a:lvl1pPr algn="l">
              <a:defRPr sz="4000">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
        <p:nvSpPr>
          <p:cNvPr id="4" name="Content Placeholder 3"/>
          <p:cNvSpPr>
            <a:spLocks noGrp="1"/>
          </p:cNvSpPr>
          <p:nvPr>
            <p:ph sz="quarter" idx="13"/>
          </p:nvPr>
        </p:nvSpPr>
        <p:spPr>
          <a:xfrm>
            <a:off x="2909661" y="6356350"/>
            <a:ext cx="8815898"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b="0"/>
            </a:lvl1pPr>
          </a:lstStyle>
          <a:p>
            <a:r>
              <a:rPr lang="en-US" dirty="0"/>
              <a:t>Click to edit Master title style</a:t>
            </a:r>
          </a:p>
        </p:txBody>
      </p:sp>
      <p:sp>
        <p:nvSpPr>
          <p:cNvPr id="6" name="Text Placeholder 5"/>
          <p:cNvSpPr>
            <a:spLocks noGrp="1"/>
          </p:cNvSpPr>
          <p:nvPr>
            <p:ph type="body" sz="quarter" idx="15"/>
          </p:nvPr>
        </p:nvSpPr>
        <p:spPr>
          <a:xfrm>
            <a:off x="743576" y="1289683"/>
            <a:ext cx="10711543" cy="4872991"/>
          </a:xfrm>
        </p:spPr>
        <p:txBody>
          <a:bodyPr>
            <a:noAutofit/>
          </a:bodyPr>
          <a:lstStyle>
            <a:lvl1pPr marL="457200" indent="-457200" algn="l">
              <a:lnSpc>
                <a:spcPct val="100000"/>
              </a:lnSpc>
              <a:spcBef>
                <a:spcPts val="624"/>
              </a:spcBef>
              <a:buClr>
                <a:srgbClr val="004A78"/>
              </a:buClr>
              <a:buFont typeface="Arial" pitchFamily="34" charset="0"/>
              <a:buChar char="•"/>
              <a:defRPr sz="2600" b="0" i="0" baseline="0">
                <a:solidFill>
                  <a:srgbClr val="000000"/>
                </a:solidFill>
                <a:latin typeface="Arial" charset="0"/>
                <a:ea typeface="Arial" charset="0"/>
                <a:cs typeface="Arial" charset="0"/>
              </a:defRPr>
            </a:lvl1pPr>
            <a:lvl2pPr marL="914400" indent="-457200">
              <a:lnSpc>
                <a:spcPct val="100000"/>
              </a:lnSpc>
              <a:spcBef>
                <a:spcPts val="624"/>
              </a:spcBef>
              <a:buClr>
                <a:srgbClr val="004A78"/>
              </a:buClr>
              <a:buFont typeface="Arial" pitchFamily="34" charset="0"/>
              <a:buChar char="–"/>
              <a:defRPr>
                <a:solidFill>
                  <a:srgbClr val="000000"/>
                </a:solidFill>
                <a:latin typeface="Arial" pitchFamily="34" charset="0"/>
                <a:ea typeface="Arial" pitchFamily="34" charset="0"/>
                <a:cs typeface="Arial" pitchFamily="34" charset="0"/>
              </a:defRPr>
            </a:lvl2pPr>
            <a:lvl3pPr marL="1371600" indent="-457200">
              <a:defRPr sz="2200">
                <a:solidFill>
                  <a:srgbClr val="000000"/>
                </a:solidFill>
                <a:latin typeface="Arial" pitchFamily="34" charset="0"/>
                <a:ea typeface="Arial" pitchFamily="34" charset="0"/>
                <a:cs typeface="Arial" pitchFamily="34"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a:p>
            <a:pPr lvl="1"/>
            <a:endParaRPr lang="en-US" dirty="0"/>
          </a:p>
          <a:p>
            <a:pPr lvl="2"/>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lvl1pPr>
              <a:defRPr sz="3600" b="0"/>
            </a:lvl1pPr>
          </a:lstStyle>
          <a:p>
            <a:r>
              <a:rPr lang="en-US" dirty="0"/>
              <a:t>Click to edit Master title style</a:t>
            </a:r>
          </a:p>
        </p:txBody>
      </p:sp>
      <p:sp>
        <p:nvSpPr>
          <p:cNvPr id="6" name="Picture Placeholder 5"/>
          <p:cNvSpPr>
            <a:spLocks noGrp="1"/>
          </p:cNvSpPr>
          <p:nvPr>
            <p:ph type="pic" sz="quarter" idx="10"/>
          </p:nvPr>
        </p:nvSpPr>
        <p:spPr>
          <a:xfrm>
            <a:off x="5848350" y="4070657"/>
            <a:ext cx="1361768" cy="1808163"/>
          </a:xfrm>
        </p:spPr>
        <p:txBody>
          <a:bodyPr/>
          <a:lstStyle/>
          <a:p>
            <a:r>
              <a:rPr lang="en-US" dirty="0"/>
              <a:t>Click icon to add picture</a:t>
            </a:r>
          </a:p>
        </p:txBody>
      </p:sp>
      <p:sp>
        <p:nvSpPr>
          <p:cNvPr id="10" name="Text Placeholder 9"/>
          <p:cNvSpPr>
            <a:spLocks noGrp="1"/>
          </p:cNvSpPr>
          <p:nvPr>
            <p:ph type="body" sz="quarter" idx="11"/>
          </p:nvPr>
        </p:nvSpPr>
        <p:spPr>
          <a:xfrm>
            <a:off x="838199" y="1517957"/>
            <a:ext cx="5705475" cy="4501843"/>
          </a:xfrm>
        </p:spPr>
        <p:txBody>
          <a:bodyPr/>
          <a:lstStyle>
            <a:lvl1pPr marL="0" marR="0" indent="457200" algn="l" defTabSz="914400" rtl="0" eaLnBrk="0" fontAlgn="base" latinLnBrk="0" hangingPunct="0">
              <a:lnSpc>
                <a:spcPct val="100000"/>
              </a:lnSpc>
              <a:spcBef>
                <a:spcPts val="624"/>
              </a:spcBef>
              <a:spcAft>
                <a:spcPct val="0"/>
              </a:spcAft>
              <a:buClr>
                <a:srgbClr val="004A78"/>
              </a:buClr>
              <a:buSzTx/>
              <a:buFont typeface="Arial" pitchFamily="34" charset="0"/>
              <a:buChar char="•"/>
              <a:tabLst/>
              <a:defRPr sz="1600">
                <a:solidFill>
                  <a:srgbClr val="006298"/>
                </a:solidFill>
                <a:latin typeface="Arial" panose="020B0604020202020204" pitchFamily="34" charset="0"/>
                <a:cs typeface="Arial" panose="020B0604020202020204" pitchFamily="34" charset="0"/>
              </a:defRPr>
            </a:lvl1pPr>
            <a:lvl2pPr marL="1371600" indent="-685800">
              <a:spcBef>
                <a:spcPts val="624"/>
              </a:spcBef>
              <a:buClr>
                <a:srgbClr val="004A78"/>
              </a:buClr>
              <a:buFont typeface="Arial" pitchFamily="34" charset="0"/>
              <a:buChar char="–"/>
              <a:defRPr/>
            </a:lvl2pPr>
          </a:lstStyle>
          <a:p>
            <a:pPr marL="0" marR="0" lvl="0"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685800" marR="0" lvl="1" indent="0" algn="l" defTabSz="914400" rtl="0" eaLnBrk="0" fontAlgn="base" latinLnBrk="0" hangingPunct="0">
              <a:lnSpc>
                <a:spcPct val="100000"/>
              </a:lnSpc>
              <a:spcBef>
                <a:spcPct val="0"/>
              </a:spcBef>
              <a:spcAft>
                <a:spcPct val="0"/>
              </a:spcAft>
              <a:buClrTx/>
              <a:buSzTx/>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a:lnSpc>
                <a:spcPct val="100000"/>
              </a:lnSpc>
              <a:spcBef>
                <a:spcPts val="624"/>
              </a:spcBef>
            </a:pPr>
            <a:r>
              <a:rPr lang="en-US" sz="1400" dirty="0">
                <a:solidFill>
                  <a:srgbClr val="006298"/>
                </a:solidFill>
                <a:latin typeface="Arial" pitchFamily="34" charset="0"/>
                <a:cs typeface="Arial" pitchFamily="34" charset="0"/>
              </a:rPr>
              <a:t>Starr, </a:t>
            </a:r>
            <a:r>
              <a:rPr lang="en-US" sz="1400" i="1" dirty="0">
                <a:solidFill>
                  <a:srgbClr val="006298"/>
                </a:solidFill>
                <a:latin typeface="Arial" pitchFamily="34" charset="0"/>
                <a:cs typeface="Arial" pitchFamily="34" charset="0"/>
              </a:rPr>
              <a:t>Biology Today and Tomorrow with Physiology</a:t>
            </a:r>
            <a:r>
              <a:rPr lang="en-US" sz="1400" dirty="0">
                <a:solidFill>
                  <a:srgbClr val="006298"/>
                </a:solidFill>
                <a:latin typeface="Arial" pitchFamily="34" charset="0"/>
                <a:cs typeface="Arial" pitchFamily="34" charset="0"/>
              </a:rPr>
              <a:t>, 6</a:t>
            </a:r>
            <a:r>
              <a:rPr lang="en-US" sz="1400" baseline="30000" dirty="0">
                <a:solidFill>
                  <a:srgbClr val="006298"/>
                </a:solidFill>
                <a:latin typeface="Arial" pitchFamily="34" charset="0"/>
                <a:cs typeface="Arial" pitchFamily="34" charset="0"/>
              </a:rPr>
              <a:t>th</a:t>
            </a:r>
            <a:r>
              <a:rPr lang="en-US" sz="1400" dirty="0">
                <a:solidFill>
                  <a:srgbClr val="006298"/>
                </a:solidFill>
                <a:latin typeface="Arial" pitchFamily="34" charset="0"/>
                <a:cs typeface="Arial" pitchFamily="34" charset="0"/>
              </a:rPr>
              <a:t> Edition. © 2021 Cengage. All Rights Reserved. May not be scanned, copied or duplicated, or posted to a publicly accessible website, in whole or in part.</a:t>
            </a:r>
          </a:p>
        </p:txBody>
      </p:sp>
      <p:sp>
        <p:nvSpPr>
          <p:cNvPr id="4" name="Table Placeholder 3"/>
          <p:cNvSpPr>
            <a:spLocks noGrp="1"/>
          </p:cNvSpPr>
          <p:nvPr>
            <p:ph type="tbl" sz="quarter" idx="12"/>
          </p:nvPr>
        </p:nvSpPr>
        <p:spPr>
          <a:xfrm>
            <a:off x="8520113" y="1814513"/>
            <a:ext cx="2466975" cy="900112"/>
          </a:xfrm>
        </p:spPr>
        <p:txBody>
          <a:bodyPr/>
          <a:lstStyle/>
          <a:p>
            <a:endParaRPr lang="en-US"/>
          </a:p>
        </p:txBody>
      </p:sp>
      <p:sp>
        <p:nvSpPr>
          <p:cNvPr id="7" name="Picture Placeholder 5">
            <a:extLst>
              <a:ext uri="{FF2B5EF4-FFF2-40B4-BE49-F238E27FC236}">
                <a16:creationId xmlns:a16="http://schemas.microsoft.com/office/drawing/2014/main" id="{5EF88EF9-6A68-46CA-98E0-7791CB989A62}"/>
              </a:ext>
            </a:extLst>
          </p:cNvPr>
          <p:cNvSpPr>
            <a:spLocks noGrp="1"/>
          </p:cNvSpPr>
          <p:nvPr>
            <p:ph type="pic" sz="quarter" idx="13"/>
          </p:nvPr>
        </p:nvSpPr>
        <p:spPr>
          <a:xfrm>
            <a:off x="6797920" y="3789304"/>
            <a:ext cx="1361768" cy="1808163"/>
          </a:xfrm>
        </p:spPr>
        <p:txBody>
          <a:bodyPr/>
          <a:lstStyle/>
          <a:p>
            <a:r>
              <a:rPr lang="en-US" dirty="0"/>
              <a:t>Click icon to add picture</a:t>
            </a:r>
          </a:p>
        </p:txBody>
      </p:sp>
      <p:sp>
        <p:nvSpPr>
          <p:cNvPr id="9" name="Picture Placeholder 5">
            <a:extLst>
              <a:ext uri="{FF2B5EF4-FFF2-40B4-BE49-F238E27FC236}">
                <a16:creationId xmlns:a16="http://schemas.microsoft.com/office/drawing/2014/main" id="{52B2D2EC-7E50-421A-BDE4-87181AF08C82}"/>
              </a:ext>
            </a:extLst>
          </p:cNvPr>
          <p:cNvSpPr>
            <a:spLocks noGrp="1"/>
          </p:cNvSpPr>
          <p:nvPr>
            <p:ph type="pic" sz="quarter" idx="14"/>
          </p:nvPr>
        </p:nvSpPr>
        <p:spPr>
          <a:xfrm>
            <a:off x="7839229" y="3789304"/>
            <a:ext cx="1361768" cy="1808163"/>
          </a:xfrm>
        </p:spPr>
        <p:txBody>
          <a:bodyPr/>
          <a:lstStyle/>
          <a:p>
            <a:r>
              <a:rPr lang="en-US" dirty="0"/>
              <a:t>Click icon to add picture</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261" y="2006622"/>
            <a:ext cx="5045478" cy="867221"/>
          </a:xfrm>
        </p:spPr>
        <p:txBody>
          <a:bodyPr/>
          <a:lstStyle/>
          <a:p>
            <a:pPr algn="ctr"/>
            <a:r>
              <a:rPr lang="en-US" b="0" dirty="0"/>
              <a:t>Chapter 4</a:t>
            </a:r>
          </a:p>
        </p:txBody>
      </p:sp>
      <p:sp>
        <p:nvSpPr>
          <p:cNvPr id="3" name="Text Placeholder 2"/>
          <p:cNvSpPr>
            <a:spLocks noGrp="1"/>
          </p:cNvSpPr>
          <p:nvPr>
            <p:ph type="body" sz="quarter" idx="11"/>
          </p:nvPr>
        </p:nvSpPr>
        <p:spPr>
          <a:xfrm>
            <a:off x="2843727" y="3083849"/>
            <a:ext cx="6504546" cy="1343006"/>
          </a:xfrm>
        </p:spPr>
        <p:txBody>
          <a:bodyPr/>
          <a:lstStyle/>
          <a:p>
            <a:pPr algn="ctr">
              <a:lnSpc>
                <a:spcPct val="100000"/>
              </a:lnSpc>
            </a:pPr>
            <a:r>
              <a:rPr lang="en-US" dirty="0"/>
              <a:t>Energy and Metabolism</a:t>
            </a:r>
          </a:p>
        </p:txBody>
      </p:sp>
      <p:sp>
        <p:nvSpPr>
          <p:cNvPr id="4" name="Content Placeholder 3"/>
          <p:cNvSpPr>
            <a:spLocks noGrp="1"/>
          </p:cNvSpPr>
          <p:nvPr>
            <p:ph sz="quarter" idx="13"/>
          </p:nvPr>
        </p:nvSpPr>
        <p:spPr>
          <a:xfrm>
            <a:off x="2909660" y="6356350"/>
            <a:ext cx="8992053" cy="501650"/>
          </a:xfrm>
        </p:spPr>
        <p:txBody>
          <a:bodyPr/>
          <a:lstStyle/>
          <a:p>
            <a:pPr>
              <a:lnSpc>
                <a:spcPct val="100000"/>
              </a:lnSpc>
              <a:spcBef>
                <a:spcPts val="624"/>
              </a:spcBef>
            </a:pPr>
            <a:r>
              <a:rPr lang="en-US" sz="1400" dirty="0">
                <a:solidFill>
                  <a:schemeClr val="bg1"/>
                </a:solidFill>
                <a:latin typeface="Arial" pitchFamily="34" charset="0"/>
                <a:cs typeface="Arial" pitchFamily="34" charset="0"/>
              </a:rPr>
              <a:t>Starr, </a:t>
            </a:r>
            <a:r>
              <a:rPr lang="en-US" sz="1400" i="1" dirty="0">
                <a:solidFill>
                  <a:schemeClr val="bg1"/>
                </a:solidFill>
                <a:latin typeface="Arial" pitchFamily="34" charset="0"/>
                <a:cs typeface="Arial" pitchFamily="34" charset="0"/>
              </a:rPr>
              <a:t>Biology Today and Tomorrow with Physiology,</a:t>
            </a:r>
            <a:r>
              <a:rPr lang="en-US" sz="1400" dirty="0">
                <a:solidFill>
                  <a:schemeClr val="bg1"/>
                </a:solidFill>
                <a:latin typeface="Arial" pitchFamily="34" charset="0"/>
                <a:cs typeface="Arial" pitchFamily="34" charset="0"/>
              </a:rPr>
              <a:t> 6</a:t>
            </a:r>
            <a:r>
              <a:rPr lang="en-US" sz="1400" baseline="30000" dirty="0">
                <a:solidFill>
                  <a:schemeClr val="bg1"/>
                </a:solidFill>
                <a:latin typeface="Arial" pitchFamily="34" charset="0"/>
                <a:cs typeface="Arial" pitchFamily="34" charset="0"/>
              </a:rPr>
              <a:t>th</a:t>
            </a:r>
            <a:r>
              <a:rPr lang="en-US" sz="1400" dirty="0">
                <a:solidFill>
                  <a:schemeClr val="bg1"/>
                </a:solidFill>
                <a:latin typeface="Arial" pitchFamily="34" charset="0"/>
                <a:cs typeface="Arial" pitchFamily="34" charset="0"/>
              </a:rPr>
              <a:t>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518" y="365125"/>
            <a:ext cx="10726964" cy="672105"/>
          </a:xfrm>
        </p:spPr>
        <p:txBody>
          <a:bodyPr/>
          <a:lstStyle/>
          <a:p>
            <a:r>
              <a:rPr lang="en-US" dirty="0"/>
              <a:t>4.3 Energy in the Molecules of Life</a:t>
            </a:r>
          </a:p>
        </p:txBody>
      </p:sp>
      <p:sp>
        <p:nvSpPr>
          <p:cNvPr id="2" name="Text Placeholder 1"/>
          <p:cNvSpPr>
            <a:spLocks noGrp="1"/>
          </p:cNvSpPr>
          <p:nvPr>
            <p:ph type="body" sz="quarter" idx="15"/>
          </p:nvPr>
        </p:nvSpPr>
        <p:spPr/>
        <p:txBody>
          <a:bodyPr/>
          <a:lstStyle/>
          <a:p>
            <a:pPr lvl="0"/>
            <a:r>
              <a:rPr lang="en-US" dirty="0"/>
              <a:t>Cells store and retrieve energy in metabolic reactions.</a:t>
            </a:r>
          </a:p>
          <a:p>
            <a:pPr lvl="0"/>
            <a:r>
              <a:rPr lang="en-US" dirty="0"/>
              <a:t>Some reactions require a net input of energy—others end with a net release of energy.</a:t>
            </a:r>
          </a:p>
          <a:p>
            <a:pPr lvl="0"/>
            <a:r>
              <a:rPr lang="en-US" dirty="0"/>
              <a:t>Reaction</a:t>
            </a:r>
          </a:p>
          <a:p>
            <a:pPr lvl="1"/>
            <a:r>
              <a:rPr lang="en-US" dirty="0"/>
              <a:t>Process of chemical change</a:t>
            </a:r>
          </a:p>
          <a:p>
            <a:pPr lvl="0"/>
            <a:r>
              <a:rPr lang="en-US" dirty="0"/>
              <a:t>Reactant</a:t>
            </a:r>
          </a:p>
          <a:p>
            <a:pPr lvl="1"/>
            <a:r>
              <a:rPr lang="en-US" dirty="0"/>
              <a:t>Molecule that enters a reaction</a:t>
            </a:r>
          </a:p>
          <a:p>
            <a:pPr lvl="0"/>
            <a:r>
              <a:rPr lang="en-US" dirty="0"/>
              <a:t>Product</a:t>
            </a:r>
          </a:p>
          <a:p>
            <a:pPr lvl="1"/>
            <a:r>
              <a:rPr lang="en-US" dirty="0"/>
              <a:t>A molecule remaining at the end of a reaction</a:t>
            </a:r>
          </a:p>
        </p:txBody>
      </p:sp>
    </p:spTree>
    <p:extLst>
      <p:ext uri="{BB962C8B-B14F-4D97-AF65-F5344CB8AC3E}">
        <p14:creationId xmlns:p14="http://schemas.microsoft.com/office/powerpoint/2010/main" val="141215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Inputs and Outputs in Chemical Reactions</a:t>
            </a:r>
            <a:endParaRPr lang="ru-RU" dirty="0"/>
          </a:p>
        </p:txBody>
      </p:sp>
      <p:pic>
        <p:nvPicPr>
          <p:cNvPr id="9" name="Content Placeholder 3" descr="An illustration shows a reaction in which molecules with lower energy are converted into molecules with higher energy. This reaction involves a net energy input. The reaction is as follows:&#10;6 molecules of Carbon dioxide (C O subscript 2) reacts with 6 water molecules (H subscript 2 O) to form glucose (C subscript 6 H subscript 12 O subscript 2) plus 6 oxygen (O subscript 2) molecules. The illustration shows the ball and stick models of the reactants and the products alongside. The text below the illustration reads, some reactions convert molecules with lower energy to molecules with higher energy, so they require a net energy input in order to proceed.">
            <a:extLst>
              <a:ext uri="{FF2B5EF4-FFF2-40B4-BE49-F238E27FC236}">
                <a16:creationId xmlns:a16="http://schemas.microsoft.com/office/drawing/2014/main" id="{ADA7F4DF-7628-4724-AC0E-B4028EEE0BE8}"/>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tretch/>
        </p:blipFill>
        <p:spPr>
          <a:xfrm>
            <a:off x="1315958" y="1669901"/>
            <a:ext cx="3677164" cy="4400101"/>
          </a:xfrm>
        </p:spPr>
      </p:pic>
      <p:pic>
        <p:nvPicPr>
          <p:cNvPr id="11" name="Content Placeholder 6" descr="An illustration shows a reaction in which molecules with higher energy are converted into molecules with lower energy. Energy is released in the process. The reaction is as follows:&#10;glucose (C subscript 6 H subscript 12 O subscript 2) reacts with 6 oxygen (O subscript 2) molecules to form 6 molecules of Carbon dioxide (C O subscript 2) and 6 water molecules (H subscript 2 O). The illustration shows the ball and stick models of the reactants and the products alongside. The text below the illustration reads, other reactions convert molecules with higher energy to molecules with lower energy, so they end with an energy release.">
            <a:extLst>
              <a:ext uri="{FF2B5EF4-FFF2-40B4-BE49-F238E27FC236}">
                <a16:creationId xmlns:a16="http://schemas.microsoft.com/office/drawing/2014/main" id="{D93D4006-0C47-4AFA-B70E-2C491EC488E0}"/>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tretch/>
        </p:blipFill>
        <p:spPr>
          <a:xfrm>
            <a:off x="6146756" y="1610018"/>
            <a:ext cx="3712864" cy="4400101"/>
          </a:xfrm>
        </p:spPr>
      </p:pic>
    </p:spTree>
    <p:extLst>
      <p:ext uri="{BB962C8B-B14F-4D97-AF65-F5344CB8AC3E}">
        <p14:creationId xmlns:p14="http://schemas.microsoft.com/office/powerpoint/2010/main" val="362317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the Earth Doesn’t Go Up in Flames</a:t>
            </a:r>
          </a:p>
        </p:txBody>
      </p:sp>
      <p:sp>
        <p:nvSpPr>
          <p:cNvPr id="2" name="Text Placeholder 1"/>
          <p:cNvSpPr>
            <a:spLocks noGrp="1"/>
          </p:cNvSpPr>
          <p:nvPr>
            <p:ph type="body" sz="quarter" idx="15"/>
          </p:nvPr>
        </p:nvSpPr>
        <p:spPr/>
        <p:txBody>
          <a:bodyPr/>
          <a:lstStyle/>
          <a:p>
            <a:r>
              <a:rPr lang="en-US" altLang="en-US" dirty="0"/>
              <a:t>Molecules of life release energy when combined with oxygen</a:t>
            </a:r>
            <a:r>
              <a:rPr lang="en-US" altLang="en-US" strike="sngStrike" dirty="0"/>
              <a:t>,</a:t>
            </a:r>
            <a:r>
              <a:rPr lang="en-US" altLang="en-US" dirty="0"/>
              <a:t> but not spontaneously</a:t>
            </a:r>
            <a:r>
              <a:rPr lang="en-US" dirty="0"/>
              <a:t>—</a:t>
            </a:r>
            <a:r>
              <a:rPr lang="en-US" altLang="en-US" dirty="0"/>
              <a:t>energy is required to start even energy-releasing reactions.</a:t>
            </a:r>
          </a:p>
          <a:p>
            <a:r>
              <a:rPr lang="en-US" altLang="en-US" dirty="0"/>
              <a:t>Activation energy</a:t>
            </a:r>
          </a:p>
          <a:p>
            <a:pPr lvl="1"/>
            <a:r>
              <a:rPr lang="en-US" altLang="en-US" dirty="0"/>
              <a:t>Minimum amount of energy required to start a reaction</a:t>
            </a:r>
          </a:p>
        </p:txBody>
      </p:sp>
    </p:spTree>
    <p:extLst>
      <p:ext uri="{BB962C8B-B14F-4D97-AF65-F5344CB8AC3E}">
        <p14:creationId xmlns:p14="http://schemas.microsoft.com/office/powerpoint/2010/main" val="292283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Energy</a:t>
            </a:r>
            <a:endParaRPr lang="ru-RU" dirty="0"/>
          </a:p>
        </p:txBody>
      </p:sp>
      <p:pic>
        <p:nvPicPr>
          <p:cNvPr id="7" name="Content Placeholder 8" descr="A graph plots energy on the vertical axis against reaction progress on the horizontal axis. The energy level of reactants is higher than the energy level of products. The curve starts from a mid -energy level, traverses as a horizontal line up to a point as the reaction progresses, after which it ascends gradually to a peak value. The energy required to attain the peak value is labeled activation energy. The curve descends steeply after the peak value to a point which corresponds to a lower energy level and levels out as a horizontal line thereafter. The difference in the energy level of the reactants and the products is represented by a downward arrow labeled, net energy output. The text below the graph reads, activation energy in an energy-releasing reaction. ">
            <a:extLst>
              <a:ext uri="{FF2B5EF4-FFF2-40B4-BE49-F238E27FC236}">
                <a16:creationId xmlns:a16="http://schemas.microsoft.com/office/drawing/2014/main" id="{6936B252-DE23-49A1-99ED-1E9E91A3DCC7}"/>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a:xfrm>
            <a:off x="984057" y="1910756"/>
            <a:ext cx="4913744" cy="3013042"/>
          </a:xfrm>
        </p:spPr>
      </p:pic>
      <p:pic>
        <p:nvPicPr>
          <p:cNvPr id="10" name="Picture Placeholder 9" descr="A graph plots energy on the vertical axis against reaction progress on the horizontal axis. The energy level of products is higher than the energy level of reactants. The curve starts from a point which corresponds to a lower energy level, traverses as a horizontal line up to a point as the reaction progresses, after which it ascends steeply to a peak value. The energy required to attain the peak value is labeled activation energy. The curve descends gradually after the peak value to a point that corresponds to a moderate energy level after which it levels out as a horizontal line. The difference in the energy level of the products and the reactants is represented by an upward arrow labeled net energy input. The text below the graph reads, activation energy in an energy-requiring reaction. ">
            <a:extLst>
              <a:ext uri="{FF2B5EF4-FFF2-40B4-BE49-F238E27FC236}">
                <a16:creationId xmlns:a16="http://schemas.microsoft.com/office/drawing/2014/main" id="{A22EA38F-7478-4C67-B110-F46E5CC8B037}"/>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tretch>
            <a:fillRect/>
          </a:stretch>
        </p:blipFill>
        <p:spPr>
          <a:xfrm>
            <a:off x="6235754" y="1890586"/>
            <a:ext cx="4913744" cy="3013042"/>
          </a:xfrm>
          <a:prstGeom prst="rect">
            <a:avLst/>
          </a:prstGeom>
        </p:spPr>
      </p:pic>
    </p:spTree>
    <p:extLst>
      <p:ext uri="{BB962C8B-B14F-4D97-AF65-F5344CB8AC3E}">
        <p14:creationId xmlns:p14="http://schemas.microsoft.com/office/powerpoint/2010/main" val="3054714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Energy In, Energy Out</a:t>
            </a:r>
          </a:p>
        </p:txBody>
      </p:sp>
      <p:pic>
        <p:nvPicPr>
          <p:cNvPr id="7" name="Content Placeholder 2" descr="An illustration titled, Cells store and retrieve energy in the chemical bonds of organic molecules. Reaction labeled A. A text at the left reads, small molecules (example: carbon dioxide, water). A text at the right reads, organic compounds (example: carbohydrates, fats, proteins). A right arrow between the above 2 texts is labeled energy requiring reactions. An arrow pointing toward this right arrow is labeled energy in. A text below the reaction reads as follows. Cells run energy requiring reactions to assemble organic compounds. Building these compounds stores energy in their bonds. Reaction labeled B. A text at the left reads, organic compounds (example: carbohydrates, fats, proteins). A text at the right reads, small molecules (example: carbon dioxide, water). A right arrow between the above 2 texts is labeled energy releasing reactions. An arrow labeled energy out points downward from this right arrow. A text below the reaction reads as follows. Cells break the bonds of organic molecules to retrieve energy stored in them.">
            <a:extLst>
              <a:ext uri="{FF2B5EF4-FFF2-40B4-BE49-F238E27FC236}">
                <a16:creationId xmlns:a16="http://schemas.microsoft.com/office/drawing/2014/main" id="{738CF0FF-1370-4101-9876-FB11C7256C3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31204" y="1503731"/>
            <a:ext cx="4329593" cy="4643758"/>
          </a:xfrm>
        </p:spPr>
      </p:pic>
    </p:spTree>
    <p:extLst>
      <p:ext uri="{BB962C8B-B14F-4D97-AF65-F5344CB8AC3E}">
        <p14:creationId xmlns:p14="http://schemas.microsoft.com/office/powerpoint/2010/main" val="249930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4.4 Enzymes and Metabolic Pathways</a:t>
            </a:r>
          </a:p>
        </p:txBody>
      </p:sp>
      <p:sp>
        <p:nvSpPr>
          <p:cNvPr id="2" name="Text Placeholder 1"/>
          <p:cNvSpPr>
            <a:spLocks noGrp="1"/>
          </p:cNvSpPr>
          <p:nvPr>
            <p:ph type="body" sz="quarter" idx="15"/>
          </p:nvPr>
        </p:nvSpPr>
        <p:spPr/>
        <p:txBody>
          <a:bodyPr/>
          <a:lstStyle/>
          <a:p>
            <a:pPr lvl="0"/>
            <a:r>
              <a:rPr lang="en-US" dirty="0"/>
              <a:t>Enzyme</a:t>
            </a:r>
          </a:p>
          <a:p>
            <a:pPr lvl="1"/>
            <a:r>
              <a:rPr lang="en-US" dirty="0"/>
              <a:t>Protein or RNA that speeds a reaction without being changed by it</a:t>
            </a:r>
          </a:p>
          <a:p>
            <a:pPr lvl="1"/>
            <a:r>
              <a:rPr lang="en-US" dirty="0"/>
              <a:t>Makes a reaction run much faster than it would on its own</a:t>
            </a:r>
          </a:p>
          <a:p>
            <a:pPr lvl="2"/>
            <a:r>
              <a:rPr lang="en-US" dirty="0"/>
              <a:t>Reduces activation energy</a:t>
            </a:r>
          </a:p>
          <a:p>
            <a:pPr lvl="0"/>
            <a:r>
              <a:rPr lang="en-US" dirty="0"/>
              <a:t>Substrate</a:t>
            </a:r>
          </a:p>
          <a:p>
            <a:pPr lvl="1"/>
            <a:r>
              <a:rPr lang="en-US" dirty="0"/>
              <a:t>Reactant molecule specifically acted upon by an enzyme</a:t>
            </a:r>
          </a:p>
          <a:p>
            <a:pPr lvl="1"/>
            <a:r>
              <a:rPr lang="en-US" dirty="0"/>
              <a:t>An enzyme’s particular substrates bind at the active site</a:t>
            </a:r>
          </a:p>
        </p:txBody>
      </p:sp>
    </p:spTree>
    <p:extLst>
      <p:ext uri="{BB962C8B-B14F-4D97-AF65-F5344CB8AC3E}">
        <p14:creationId xmlns:p14="http://schemas.microsoft.com/office/powerpoint/2010/main" val="22055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How an Active Site Works</a:t>
            </a:r>
          </a:p>
        </p:txBody>
      </p:sp>
      <p:pic>
        <p:nvPicPr>
          <p:cNvPr id="6" name="Content Placeholder 4" descr="Three illustrations titled, the active site. Illustration labeled A shows a circular enzyme and 2 hexagonal substrates. The circular enzyme has the active site at its right side. This active site has the shape, which exactly fits the 2 hexagonal substrates. A text reads as follows. An enzyme can act only on molecules that fit its active site. Such molecules are called the enzyme’s substrates. Illustration labeled B. The 2 hexagonal substrates are fit in the active site of the circular enzyme. One of the hexagonal substrates gets partially removed from the active site. A text reads as follows. An active site squeezes substrates together, stretches their bonds, or causes some change that lowers activation energy, so the reaction proceeds. Illustration labeled C. One of the hexagonal substrates is partially removed from the active site. Then, both the hexagonal substrates are completely removed from the enzyme. The 2 removed substrates together labeled product. A text reads as follows. The product leaves the active site after the reaction is finished. The enzyme is unchanged, so it can work again.">
            <a:extLst>
              <a:ext uri="{FF2B5EF4-FFF2-40B4-BE49-F238E27FC236}">
                <a16:creationId xmlns:a16="http://schemas.microsoft.com/office/drawing/2014/main" id="{71F6F1D4-B1E7-4AB8-B986-0D1904FEE6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028546" y="1595652"/>
            <a:ext cx="4162690" cy="4476857"/>
          </a:xfrm>
        </p:spPr>
      </p:pic>
    </p:spTree>
    <p:extLst>
      <p:ext uri="{BB962C8B-B14F-4D97-AF65-F5344CB8AC3E}">
        <p14:creationId xmlns:p14="http://schemas.microsoft.com/office/powerpoint/2010/main" val="58566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Factors That Influence Enzyme Activity</a:t>
            </a:r>
          </a:p>
        </p:txBody>
      </p:sp>
      <p:sp>
        <p:nvSpPr>
          <p:cNvPr id="2" name="Text Placeholder 1"/>
          <p:cNvSpPr>
            <a:spLocks noGrp="1"/>
          </p:cNvSpPr>
          <p:nvPr>
            <p:ph type="body" sz="quarter" idx="15"/>
          </p:nvPr>
        </p:nvSpPr>
        <p:spPr/>
        <p:txBody>
          <a:bodyPr/>
          <a:lstStyle/>
          <a:p>
            <a:pPr lvl="0"/>
            <a:r>
              <a:rPr lang="en-US" dirty="0"/>
              <a:t>Each enzyme works best within a characteristic range of </a:t>
            </a:r>
            <a:r>
              <a:rPr lang="en-US" i="1" dirty="0"/>
              <a:t>temperature</a:t>
            </a:r>
            <a:r>
              <a:rPr lang="en-US" dirty="0"/>
              <a:t>,</a:t>
            </a:r>
            <a:r>
              <a:rPr lang="en-US" i="1" dirty="0"/>
              <a:t> pH</a:t>
            </a:r>
            <a:r>
              <a:rPr lang="en-US" dirty="0"/>
              <a:t>,</a:t>
            </a:r>
            <a:r>
              <a:rPr lang="en-US" i="1" dirty="0"/>
              <a:t> and salt concentration</a:t>
            </a:r>
            <a:r>
              <a:rPr lang="en-US" dirty="0"/>
              <a:t>.</a:t>
            </a:r>
          </a:p>
          <a:p>
            <a:pPr lvl="0"/>
            <a:r>
              <a:rPr lang="en-US" dirty="0"/>
              <a:t>When conditions break hydrogen bonds, an enzyme changes its characteristic shape (denatures)</a:t>
            </a:r>
            <a:r>
              <a:rPr lang="en-US" strike="sngStrike" dirty="0"/>
              <a:t>;</a:t>
            </a:r>
            <a:r>
              <a:rPr lang="en-US" dirty="0"/>
              <a:t> and stops working.</a:t>
            </a:r>
          </a:p>
          <a:p>
            <a:pPr lvl="0"/>
            <a:r>
              <a:rPr lang="en-US" dirty="0"/>
              <a:t>Regulatory molecules affect an enzyme by binding directly to its active site</a:t>
            </a:r>
            <a:r>
              <a:rPr lang="en-US" strike="sngStrike" dirty="0"/>
              <a:t>;</a:t>
            </a:r>
            <a:r>
              <a:rPr lang="en-US" dirty="0"/>
              <a:t> or elsewhere on the enzyme.</a:t>
            </a:r>
          </a:p>
        </p:txBody>
      </p:sp>
    </p:spTree>
    <p:extLst>
      <p:ext uri="{BB962C8B-B14F-4D97-AF65-F5344CB8AC3E}">
        <p14:creationId xmlns:p14="http://schemas.microsoft.com/office/powerpoint/2010/main" val="122501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Regulatory Molecule Binding to Enzymes</a:t>
            </a:r>
          </a:p>
        </p:txBody>
      </p:sp>
      <p:pic>
        <p:nvPicPr>
          <p:cNvPr id="7" name="Content Placeholder 2" descr="An illustration titled, regulatory molecule binding to enzymes. Stage 1 shows an enzyme, its active site, and 2 regulatory molecules. In stage 2, the enzyme is in a circular shape. The 2 regulatory molecules are fit in the circular enzyme. The active site has the shape, which exactly fits 2 hexagonal substrates. Stage 3. 2 hexagonal substrates are fit in the active site of the circular enzyme.">
            <a:extLst>
              <a:ext uri="{FF2B5EF4-FFF2-40B4-BE49-F238E27FC236}">
                <a16:creationId xmlns:a16="http://schemas.microsoft.com/office/drawing/2014/main" id="{0EC9D964-B531-4A06-B254-76258D669ED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623927" y="1630184"/>
            <a:ext cx="8944146" cy="3304072"/>
          </a:xfrm>
        </p:spPr>
      </p:pic>
    </p:spTree>
    <p:extLst>
      <p:ext uri="{BB962C8B-B14F-4D97-AF65-F5344CB8AC3E}">
        <p14:creationId xmlns:p14="http://schemas.microsoft.com/office/powerpoint/2010/main" val="393616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Cofactors</a:t>
            </a:r>
          </a:p>
        </p:txBody>
      </p:sp>
      <p:sp>
        <p:nvSpPr>
          <p:cNvPr id="2" name="Text Placeholder 1"/>
          <p:cNvSpPr>
            <a:spLocks noGrp="1"/>
          </p:cNvSpPr>
          <p:nvPr>
            <p:ph type="body" sz="quarter" idx="15"/>
          </p:nvPr>
        </p:nvSpPr>
        <p:spPr/>
        <p:txBody>
          <a:bodyPr/>
          <a:lstStyle/>
          <a:p>
            <a:pPr lvl="0"/>
            <a:r>
              <a:rPr lang="en-US" dirty="0"/>
              <a:t>Metal ions or coenzymes that associate with an enzyme and are necessary for its function</a:t>
            </a:r>
          </a:p>
          <a:p>
            <a:pPr lvl="1"/>
            <a:r>
              <a:rPr lang="en-US" i="1" dirty="0"/>
              <a:t>Example: many dietary vitamins and minerals</a:t>
            </a:r>
            <a:endParaRPr lang="en-US" dirty="0"/>
          </a:p>
          <a:p>
            <a:pPr lvl="0"/>
            <a:r>
              <a:rPr lang="en-US" i="1" dirty="0"/>
              <a:t>Coenzyme</a:t>
            </a:r>
          </a:p>
          <a:p>
            <a:pPr lvl="1"/>
            <a:r>
              <a:rPr lang="en-US" dirty="0"/>
              <a:t>An organic cofactor</a:t>
            </a:r>
          </a:p>
          <a:p>
            <a:pPr lvl="1"/>
            <a:r>
              <a:rPr lang="en-US" dirty="0"/>
              <a:t>Unlike enzymes, it may be modified by a reaction</a:t>
            </a:r>
          </a:p>
          <a:p>
            <a:pPr lvl="1"/>
            <a:r>
              <a:rPr lang="en-US" i="1" dirty="0"/>
              <a:t>Example: coenzyme NAD</a:t>
            </a:r>
            <a:r>
              <a:rPr lang="en-US" i="1" baseline="30000" dirty="0"/>
              <a:t>+</a:t>
            </a:r>
            <a:r>
              <a:rPr lang="en-US" i="1" dirty="0"/>
              <a:t> + electrons + H → NADH</a:t>
            </a:r>
            <a:endParaRPr lang="en-US" dirty="0"/>
          </a:p>
        </p:txBody>
      </p:sp>
    </p:spTree>
    <p:extLst>
      <p:ext uri="{BB962C8B-B14F-4D97-AF65-F5344CB8AC3E}">
        <p14:creationId xmlns:p14="http://schemas.microsoft.com/office/powerpoint/2010/main" val="346280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4 Learning Objectives (1 of 2)</a:t>
            </a:r>
          </a:p>
        </p:txBody>
      </p:sp>
      <p:sp>
        <p:nvSpPr>
          <p:cNvPr id="2" name="Text Placeholder 1"/>
          <p:cNvSpPr>
            <a:spLocks noGrp="1"/>
          </p:cNvSpPr>
          <p:nvPr>
            <p:ph type="body" sz="quarter" idx="15"/>
          </p:nvPr>
        </p:nvSpPr>
        <p:spPr/>
        <p:txBody>
          <a:bodyPr/>
          <a:lstStyle/>
          <a:p>
            <a:r>
              <a:rPr lang="en-US" sz="2000" dirty="0"/>
              <a:t>4.1 Application</a:t>
            </a:r>
          </a:p>
          <a:p>
            <a:r>
              <a:rPr lang="en-US" sz="2000" dirty="0"/>
              <a:t>4.2.1 Describe the concept that energy tends to disperse.</a:t>
            </a:r>
          </a:p>
          <a:p>
            <a:r>
              <a:rPr lang="en-US" sz="2000" dirty="0"/>
              <a:t>4.2.2 Explain why a chemical bond holds energy.</a:t>
            </a:r>
          </a:p>
          <a:p>
            <a:r>
              <a:rPr lang="en-US" sz="2000" dirty="0"/>
              <a:t>4.2.3 Use the first and second laws of thermodynamics to explain why the total amount of energy available for doing work in the universe always decreases.</a:t>
            </a:r>
          </a:p>
          <a:p>
            <a:r>
              <a:rPr lang="en-US" sz="2000" dirty="0"/>
              <a:t>4.3.1 Explain chemical bond energy.</a:t>
            </a:r>
          </a:p>
          <a:p>
            <a:r>
              <a:rPr lang="en-US" sz="2000" dirty="0"/>
              <a:t>4.3.2 Describe activation energy.</a:t>
            </a:r>
          </a:p>
          <a:p>
            <a:r>
              <a:rPr lang="en-US" sz="2000" dirty="0"/>
              <a:t>4.3.3 Explain how cells store and retrieve energy in organic molecules.</a:t>
            </a:r>
          </a:p>
          <a:p>
            <a:r>
              <a:rPr lang="en-US" sz="2000" dirty="0"/>
              <a:t>4.4.1 Explain enzyme specificity and how it arises.</a:t>
            </a:r>
          </a:p>
          <a:p>
            <a:r>
              <a:rPr lang="en-US" sz="2000" dirty="0"/>
              <a:t>4.4.2 Describe metabolic pathways and mechanisms that regulate them.</a:t>
            </a:r>
          </a:p>
          <a:p>
            <a:r>
              <a:rPr lang="en-US" sz="2000" dirty="0"/>
              <a:t>4.4.3 Explain how cells use electron transfer chains.</a:t>
            </a:r>
          </a:p>
          <a:p>
            <a:r>
              <a:rPr lang="en-US" sz="2000" dirty="0"/>
              <a:t>4.4.4 Describe the role of ATP in a cell’s energy economy.</a:t>
            </a:r>
          </a:p>
        </p:txBody>
      </p:sp>
    </p:spTree>
    <p:extLst>
      <p:ext uri="{BB962C8B-B14F-4D97-AF65-F5344CB8AC3E}">
        <p14:creationId xmlns:p14="http://schemas.microsoft.com/office/powerpoint/2010/main" val="13063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ATP and Phosphorylation</a:t>
            </a:r>
          </a:p>
        </p:txBody>
      </p:sp>
      <p:sp>
        <p:nvSpPr>
          <p:cNvPr id="2" name="Text Placeholder 1"/>
          <p:cNvSpPr>
            <a:spLocks noGrp="1"/>
          </p:cNvSpPr>
          <p:nvPr>
            <p:ph type="body" sz="quarter" idx="15"/>
          </p:nvPr>
        </p:nvSpPr>
        <p:spPr/>
        <p:txBody>
          <a:bodyPr/>
          <a:lstStyle/>
          <a:p>
            <a:pPr lvl="0"/>
            <a:r>
              <a:rPr lang="en-US" dirty="0"/>
              <a:t>ATP functions as a coenzyme in many reactions.</a:t>
            </a:r>
          </a:p>
          <a:p>
            <a:pPr lvl="0"/>
            <a:r>
              <a:rPr lang="en-US" dirty="0"/>
              <a:t>When a phosphate group is transferred to or from a nucleotide, energy is transferred along with it.</a:t>
            </a:r>
          </a:p>
          <a:p>
            <a:pPr lvl="0"/>
            <a:r>
              <a:rPr lang="en-US" dirty="0"/>
              <a:t>Phosphate-group transfers (phosphorylation) to and from ATP couple energy-releasing reactions with energy-requiring ones.</a:t>
            </a:r>
          </a:p>
        </p:txBody>
      </p:sp>
    </p:spTree>
    <p:extLst>
      <p:ext uri="{BB962C8B-B14F-4D97-AF65-F5344CB8AC3E}">
        <p14:creationId xmlns:p14="http://schemas.microsoft.com/office/powerpoint/2010/main" val="260296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ATP as an Energy Carrier</a:t>
            </a:r>
          </a:p>
        </p:txBody>
      </p:sp>
      <p:pic>
        <p:nvPicPr>
          <p:cNvPr id="10" name="Content Placeholder 2" descr="The ball and stick model of A T P shows adenine on the top left bonded to ribose on the bottom left which is further bonded to 3 phosphate groups. The text at the bottom reads, bonds between phosphate groups hold a lot of energy. A T P has two of these bonds.">
            <a:extLst>
              <a:ext uri="{FF2B5EF4-FFF2-40B4-BE49-F238E27FC236}">
                <a16:creationId xmlns:a16="http://schemas.microsoft.com/office/drawing/2014/main" id="{BBB63741-EC31-4629-B857-8B327DAD9CC3}"/>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575489" y="2690818"/>
            <a:ext cx="3681633" cy="2286945"/>
          </a:xfrm>
          <a:prstGeom prst="rect">
            <a:avLst/>
          </a:prstGeom>
        </p:spPr>
      </p:pic>
      <p:pic>
        <p:nvPicPr>
          <p:cNvPr id="14" name="Picture Placeholder 13" descr="A photo shows the ventral view of a glowing firefly and another photo alongside shows a swarm of fireflies lighting up a forest at night. The text at the bottom reads, like many other animals, the ﬁreﬂy (left) emits light to attract mates (right). Light-producing reactions in these beetles run on energy provided by A T P.">
            <a:extLst>
              <a:ext uri="{FF2B5EF4-FFF2-40B4-BE49-F238E27FC236}">
                <a16:creationId xmlns:a16="http://schemas.microsoft.com/office/drawing/2014/main" id="{5C57459C-BDDE-4559-94B4-5B1EC4107E7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tretch>
            <a:fillRect/>
          </a:stretch>
        </p:blipFill>
        <p:spPr>
          <a:xfrm>
            <a:off x="4445988" y="2554777"/>
            <a:ext cx="3513266" cy="2499044"/>
          </a:xfrm>
          <a:prstGeom prst="rect">
            <a:avLst/>
          </a:prstGeom>
        </p:spPr>
      </p:pic>
      <p:pic>
        <p:nvPicPr>
          <p:cNvPr id="16" name="Picture Placeholder 15" descr="An illustration depicts phosphorylation. A D P plus a phosphate group forms A T P; this process requires energy input. A T P dissociates to form A D P plus a phosphate group and energy is released in the process. The cycle thus continues. The text below the illustration reads, A D P forms in a reaction that removes a phosphate group from A T P (P i is an abbreviation for phosphate group). Energy released in this reaction drives other reactions that are the stuff of cellular work. A T P forms again in energy-requiring reactions that phosphorylate A D P.">
            <a:extLst>
              <a:ext uri="{FF2B5EF4-FFF2-40B4-BE49-F238E27FC236}">
                <a16:creationId xmlns:a16="http://schemas.microsoft.com/office/drawing/2014/main" id="{881EBF29-909D-42B2-8196-A1B78F0A7BBC}"/>
              </a:ext>
            </a:extLst>
          </p:cNvPr>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tretch>
            <a:fillRect/>
          </a:stretch>
        </p:blipFill>
        <p:spPr>
          <a:xfrm>
            <a:off x="8203541" y="2690818"/>
            <a:ext cx="3697104" cy="2226962"/>
          </a:xfrm>
          <a:prstGeom prst="rect">
            <a:avLst/>
          </a:prstGeom>
        </p:spPr>
      </p:pic>
    </p:spTree>
    <p:extLst>
      <p:ext uri="{BB962C8B-B14F-4D97-AF65-F5344CB8AC3E}">
        <p14:creationId xmlns:p14="http://schemas.microsoft.com/office/powerpoint/2010/main" val="3074834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Metabolic Pathways</a:t>
            </a:r>
          </a:p>
        </p:txBody>
      </p:sp>
      <p:sp>
        <p:nvSpPr>
          <p:cNvPr id="2" name="Text Placeholder 1"/>
          <p:cNvSpPr>
            <a:spLocks noGrp="1"/>
          </p:cNvSpPr>
          <p:nvPr>
            <p:ph type="body" sz="quarter" idx="15"/>
          </p:nvPr>
        </p:nvSpPr>
        <p:spPr/>
        <p:txBody>
          <a:bodyPr/>
          <a:lstStyle/>
          <a:p>
            <a:pPr lvl="0"/>
            <a:r>
              <a:rPr lang="en-US" dirty="0"/>
              <a:t>Cells concentrate, convert, and dispose of most substances in enzyme-mediated reaction sequences.</a:t>
            </a:r>
          </a:p>
          <a:p>
            <a:pPr lvl="0"/>
            <a:r>
              <a:rPr lang="en-US" dirty="0"/>
              <a:t>Metabolic pathway</a:t>
            </a:r>
          </a:p>
          <a:p>
            <a:pPr lvl="1"/>
            <a:r>
              <a:rPr lang="en-US" dirty="0"/>
              <a:t>Series of enzyme-mediated reactions by which cells build, remodel, or break down an organic molecule</a:t>
            </a:r>
          </a:p>
        </p:txBody>
      </p:sp>
    </p:spTree>
    <p:extLst>
      <p:ext uri="{BB962C8B-B14F-4D97-AF65-F5344CB8AC3E}">
        <p14:creationId xmlns:p14="http://schemas.microsoft.com/office/powerpoint/2010/main" val="284801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Linear and Cyclic Metabolic Pathways</a:t>
            </a:r>
          </a:p>
        </p:txBody>
      </p:sp>
      <p:pic>
        <p:nvPicPr>
          <p:cNvPr id="6" name="Content Placeholder 2" descr="Two illustrations titled, linear and cyclic metabolic pathways. Illustration labeled A is a linear metabolic pathway. The reactant in the presence of enzyme 1 yields intermediate, which yields another intermediate in the presence of enzyme 2 and this second intermediate yields the product in the presence of enzyme 3. This reaction follows a linear path from the reactant at the top to the product at the bottom. A text below the illustration A reads as follows. A linear pathway runs straight from reactant to product. Illustration labeled B is a cyclic metabolic pathway. The reactant in the presence of enzyme 1 yields intermediate, which yields another intermediate and the product in the presence of enzyme 2. The product formed flows out of the cyclic path. The second intermediate yields the reactant in the presence of enzyme 3, and forms a cyclic path. A text below illustration B reads as follows. The last step of a cyclic pathway regenerates a reactant for the first step.">
            <a:extLst>
              <a:ext uri="{FF2B5EF4-FFF2-40B4-BE49-F238E27FC236}">
                <a16:creationId xmlns:a16="http://schemas.microsoft.com/office/drawing/2014/main" id="{C19CEED7-4EC2-4399-BF08-F2B2572502F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639252" y="1522243"/>
            <a:ext cx="6913496" cy="4634322"/>
          </a:xfrm>
        </p:spPr>
      </p:pic>
    </p:spTree>
    <p:extLst>
      <p:ext uri="{BB962C8B-B14F-4D97-AF65-F5344CB8AC3E}">
        <p14:creationId xmlns:p14="http://schemas.microsoft.com/office/powerpoint/2010/main" val="396553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Controlling Metabolism</a:t>
            </a:r>
          </a:p>
        </p:txBody>
      </p:sp>
      <p:sp>
        <p:nvSpPr>
          <p:cNvPr id="2" name="Text Placeholder 1"/>
          <p:cNvSpPr>
            <a:spLocks noGrp="1"/>
          </p:cNvSpPr>
          <p:nvPr>
            <p:ph type="body" sz="quarter" idx="15"/>
          </p:nvPr>
        </p:nvSpPr>
        <p:spPr/>
        <p:txBody>
          <a:bodyPr/>
          <a:lstStyle/>
          <a:p>
            <a:pPr lvl="0"/>
            <a:r>
              <a:rPr lang="en-US" dirty="0"/>
              <a:t>Various controls over enzymes allow cells to conserve energy and resources by producing only what they require</a:t>
            </a:r>
          </a:p>
          <a:p>
            <a:pPr lvl="1"/>
            <a:r>
              <a:rPr lang="en-US" dirty="0"/>
              <a:t>Concentrations of reactants and products</a:t>
            </a:r>
          </a:p>
          <a:p>
            <a:pPr lvl="1"/>
            <a:r>
              <a:rPr lang="en-US" i="1" dirty="0"/>
              <a:t>Feedback inhibition</a:t>
            </a:r>
            <a:endParaRPr lang="en-US" dirty="0"/>
          </a:p>
          <a:p>
            <a:pPr lvl="0"/>
            <a:r>
              <a:rPr lang="en-US" i="1" dirty="0"/>
              <a:t>Feedback inhibition</a:t>
            </a:r>
          </a:p>
          <a:p>
            <a:pPr lvl="1"/>
            <a:r>
              <a:rPr lang="en-US" dirty="0"/>
              <a:t>Mechanism by which a change that results from some activity decreases or stops the activity</a:t>
            </a:r>
          </a:p>
        </p:txBody>
      </p:sp>
    </p:spTree>
    <p:extLst>
      <p:ext uri="{BB962C8B-B14F-4D97-AF65-F5344CB8AC3E}">
        <p14:creationId xmlns:p14="http://schemas.microsoft.com/office/powerpoint/2010/main" val="51568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Feedback Inhibition</a:t>
            </a:r>
          </a:p>
        </p:txBody>
      </p:sp>
      <p:pic>
        <p:nvPicPr>
          <p:cNvPr id="7" name="Content Placeholder 2" descr="A chemical reaction titled, feedback inhibition. Enzyme 1 acts in sequence with the reactant to yield an intermediate. Enzyme 2 acts in sequence with the intermediate to yield the product. An arrow from the product points toward enzyme 1. Enzyme 1 is crossed out.">
            <a:extLst>
              <a:ext uri="{FF2B5EF4-FFF2-40B4-BE49-F238E27FC236}">
                <a16:creationId xmlns:a16="http://schemas.microsoft.com/office/drawing/2014/main" id="{6C471068-936A-4FCF-8252-B5046FE9549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374853" y="2037859"/>
            <a:ext cx="7442295" cy="1836660"/>
          </a:xfrm>
        </p:spPr>
      </p:pic>
    </p:spTree>
    <p:extLst>
      <p:ext uri="{BB962C8B-B14F-4D97-AF65-F5344CB8AC3E}">
        <p14:creationId xmlns:p14="http://schemas.microsoft.com/office/powerpoint/2010/main" val="2824031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Electron Transfers</a:t>
            </a:r>
          </a:p>
        </p:txBody>
      </p:sp>
      <p:sp>
        <p:nvSpPr>
          <p:cNvPr id="2" name="Text Placeholder 1"/>
          <p:cNvSpPr>
            <a:spLocks noGrp="1"/>
          </p:cNvSpPr>
          <p:nvPr>
            <p:ph type="body" sz="quarter" idx="15"/>
          </p:nvPr>
        </p:nvSpPr>
        <p:spPr/>
        <p:txBody>
          <a:bodyPr/>
          <a:lstStyle/>
          <a:p>
            <a:r>
              <a:rPr lang="en-US" altLang="en-US" dirty="0"/>
              <a:t>Electron transfer chains allow cells to harvest energy in manageable increments</a:t>
            </a:r>
          </a:p>
          <a:p>
            <a:r>
              <a:rPr lang="en-US" altLang="en-US" dirty="0"/>
              <a:t>Electron transfer chain</a:t>
            </a:r>
          </a:p>
          <a:p>
            <a:pPr lvl="1"/>
            <a:r>
              <a:rPr lang="en-US" altLang="en-US" dirty="0"/>
              <a:t>An array of membrane-bound enzymes and other molecules that accept and give up electrons in sequence</a:t>
            </a:r>
          </a:p>
        </p:txBody>
      </p:sp>
    </p:spTree>
    <p:extLst>
      <p:ext uri="{BB962C8B-B14F-4D97-AF65-F5344CB8AC3E}">
        <p14:creationId xmlns:p14="http://schemas.microsoft.com/office/powerpoint/2010/main" val="92362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Controlled Energy Release</a:t>
            </a:r>
          </a:p>
        </p:txBody>
      </p:sp>
      <p:pic>
        <p:nvPicPr>
          <p:cNvPr id="6" name="Content Placeholder 2" descr="A photo and an illustration depict combustion and electron transfers respectively. &#10;The photo shows fire and smoke emanating from a burning glucose, on a spoon. The reaction depicted reads as follows: Glucose plus oxygen from air produces carbon dioxide and water (smoke). A line pointing to the fire reads, energy. Corresponding text reads, glucose reacts with oxygen in combustion. The direct transfer of electrons from glucose to oxygen breaks the bonds of both molecules. Energy is released all at once, in the form of light and heat.&#10;The illustration shows a staircase representing the series of electron transfer between glucose and oxygen. The electron in each step loses energy to form carbon dioxide plus water. Corresponding text reads, glucose reacts with oxygen in a series of electron transfers. Electrons are transferred from glucose to oxygen in steps (represented here as a staircase). With each transfer, the electrons lose a little energy that can be harnessed for cellular work. ">
            <a:extLst>
              <a:ext uri="{FF2B5EF4-FFF2-40B4-BE49-F238E27FC236}">
                <a16:creationId xmlns:a16="http://schemas.microsoft.com/office/drawing/2014/main" id="{FDB0A12F-D32B-4A87-B616-0EB14774316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4871351" y="1488557"/>
            <a:ext cx="2499360" cy="4649585"/>
          </a:xfrm>
        </p:spPr>
      </p:pic>
    </p:spTree>
    <p:extLst>
      <p:ext uri="{BB962C8B-B14F-4D97-AF65-F5344CB8AC3E}">
        <p14:creationId xmlns:p14="http://schemas.microsoft.com/office/powerpoint/2010/main" val="285500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4.5 Diffusion across Membranes</a:t>
            </a:r>
          </a:p>
        </p:txBody>
      </p:sp>
      <p:sp>
        <p:nvSpPr>
          <p:cNvPr id="2" name="Text Placeholder 1"/>
          <p:cNvSpPr>
            <a:spLocks noGrp="1"/>
          </p:cNvSpPr>
          <p:nvPr>
            <p:ph type="body" sz="quarter" idx="15"/>
          </p:nvPr>
        </p:nvSpPr>
        <p:spPr/>
        <p:txBody>
          <a:bodyPr/>
          <a:lstStyle/>
          <a:p>
            <a:r>
              <a:rPr lang="en-US" altLang="en-US" dirty="0"/>
              <a:t>Diffusion</a:t>
            </a:r>
          </a:p>
          <a:p>
            <a:pPr lvl="1"/>
            <a:r>
              <a:rPr lang="en-US" altLang="en-US" dirty="0"/>
              <a:t>Spontaneous spreading of molecules or ions through a liquid or gas</a:t>
            </a:r>
          </a:p>
        </p:txBody>
      </p:sp>
    </p:spTree>
    <p:extLst>
      <p:ext uri="{BB962C8B-B14F-4D97-AF65-F5344CB8AC3E}">
        <p14:creationId xmlns:p14="http://schemas.microsoft.com/office/powerpoint/2010/main" val="286125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Diffusion Rate</a:t>
            </a:r>
          </a:p>
        </p:txBody>
      </p:sp>
      <p:sp>
        <p:nvSpPr>
          <p:cNvPr id="2" name="Text Placeholder 1"/>
          <p:cNvSpPr>
            <a:spLocks noGrp="1"/>
          </p:cNvSpPr>
          <p:nvPr>
            <p:ph type="body" sz="quarter" idx="15"/>
          </p:nvPr>
        </p:nvSpPr>
        <p:spPr/>
        <p:txBody>
          <a:bodyPr/>
          <a:lstStyle/>
          <a:p>
            <a:r>
              <a:rPr lang="en-US" altLang="en-US" dirty="0"/>
              <a:t>How quickly a particular solute diffuses through a particular solution depends on five factors:</a:t>
            </a:r>
          </a:p>
          <a:p>
            <a:pPr lvl="1"/>
            <a:r>
              <a:rPr lang="en-US" altLang="en-US" dirty="0"/>
              <a:t>Concentration</a:t>
            </a:r>
          </a:p>
          <a:p>
            <a:pPr lvl="1"/>
            <a:r>
              <a:rPr lang="en-US" altLang="en-US" dirty="0"/>
              <a:t>Temperature</a:t>
            </a:r>
          </a:p>
          <a:p>
            <a:pPr lvl="1"/>
            <a:r>
              <a:rPr lang="en-US" altLang="en-US" dirty="0"/>
              <a:t>Size</a:t>
            </a:r>
          </a:p>
          <a:p>
            <a:pPr lvl="1"/>
            <a:r>
              <a:rPr lang="en-US" altLang="en-US" dirty="0"/>
              <a:t>Charge</a:t>
            </a:r>
          </a:p>
          <a:p>
            <a:pPr lvl="1"/>
            <a:r>
              <a:rPr lang="en-US" altLang="en-US" dirty="0"/>
              <a:t>Pressure</a:t>
            </a:r>
          </a:p>
        </p:txBody>
      </p:sp>
    </p:spTree>
    <p:extLst>
      <p:ext uri="{BB962C8B-B14F-4D97-AF65-F5344CB8AC3E}">
        <p14:creationId xmlns:p14="http://schemas.microsoft.com/office/powerpoint/2010/main" val="58563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4 Learning Objectives (2 of 2)</a:t>
            </a:r>
          </a:p>
        </p:txBody>
      </p:sp>
      <p:sp>
        <p:nvSpPr>
          <p:cNvPr id="2" name="Text Placeholder 1"/>
          <p:cNvSpPr>
            <a:spLocks noGrp="1"/>
          </p:cNvSpPr>
          <p:nvPr>
            <p:ph type="body" sz="quarter" idx="15"/>
          </p:nvPr>
        </p:nvSpPr>
        <p:spPr/>
        <p:txBody>
          <a:bodyPr/>
          <a:lstStyle/>
          <a:p>
            <a:r>
              <a:rPr lang="en-US" sz="2400" dirty="0"/>
              <a:t>4.5.1 Name three factors that influence the rate and direction of diffusion.</a:t>
            </a:r>
          </a:p>
          <a:p>
            <a:r>
              <a:rPr lang="en-US" sz="2400" dirty="0"/>
              <a:t>4.5.2 Explain selective permeability in terms of lipid bilayers.</a:t>
            </a:r>
          </a:p>
          <a:p>
            <a:r>
              <a:rPr lang="en-US" sz="2400" dirty="0"/>
              <a:t>4.5.3 Describe the relationship between osmosis and turgor pressure in cells.</a:t>
            </a:r>
          </a:p>
          <a:p>
            <a:r>
              <a:rPr lang="en-US" sz="2400" dirty="0"/>
              <a:t>4.6.1 Explain why a cell requires transport proteins in its plasma membrane.</a:t>
            </a:r>
          </a:p>
          <a:p>
            <a:r>
              <a:rPr lang="en-US" sz="2400" dirty="0"/>
              <a:t>4.6.2 Use appropriate examples to describe the way transport proteins selectively move molecules across membranes.</a:t>
            </a:r>
          </a:p>
          <a:p>
            <a:r>
              <a:rPr lang="en-US" sz="2400" dirty="0"/>
              <a:t>4.6.3 Explain why active transport requires energy and passive transport does not.</a:t>
            </a:r>
          </a:p>
          <a:p>
            <a:r>
              <a:rPr lang="en-US" sz="2400" dirty="0"/>
              <a:t>4.6.4 Describe the mechanisms by which cells take in and expel materials in bulk.</a:t>
            </a:r>
          </a:p>
        </p:txBody>
      </p:sp>
    </p:spTree>
    <p:extLst>
      <p:ext uri="{BB962C8B-B14F-4D97-AF65-F5344CB8AC3E}">
        <p14:creationId xmlns:p14="http://schemas.microsoft.com/office/powerpoint/2010/main" val="3008905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Semipermeable Membranes</a:t>
            </a:r>
          </a:p>
        </p:txBody>
      </p:sp>
      <p:sp>
        <p:nvSpPr>
          <p:cNvPr id="2" name="Text Placeholder 1"/>
          <p:cNvSpPr>
            <a:spLocks noGrp="1"/>
          </p:cNvSpPr>
          <p:nvPr>
            <p:ph type="body" sz="quarter" idx="15"/>
          </p:nvPr>
        </p:nvSpPr>
        <p:spPr/>
        <p:txBody>
          <a:bodyPr/>
          <a:lstStyle/>
          <a:p>
            <a:r>
              <a:rPr lang="en-US" altLang="en-US" dirty="0"/>
              <a:t>When fluids on either side of a selectively permeable membrane differ in solute concentration, water diffuses across the membrane in a direction that depends on tonicity:</a:t>
            </a:r>
          </a:p>
          <a:p>
            <a:pPr lvl="1"/>
            <a:r>
              <a:rPr lang="en-US" altLang="en-US" dirty="0"/>
              <a:t>Hypotonic: low solute concentration relative to another fluid</a:t>
            </a:r>
          </a:p>
          <a:p>
            <a:pPr lvl="1"/>
            <a:r>
              <a:rPr lang="en-US" altLang="en-US" dirty="0"/>
              <a:t>Hypertonic: high solute concentration relative to another fluid</a:t>
            </a:r>
          </a:p>
          <a:p>
            <a:pPr lvl="1"/>
            <a:r>
              <a:rPr lang="en-US" altLang="en-US" dirty="0"/>
              <a:t>Isotonic: same solute concentration relative to another fluid</a:t>
            </a:r>
          </a:p>
        </p:txBody>
      </p:sp>
    </p:spTree>
    <p:extLst>
      <p:ext uri="{BB962C8B-B14F-4D97-AF65-F5344CB8AC3E}">
        <p14:creationId xmlns:p14="http://schemas.microsoft.com/office/powerpoint/2010/main" val="549703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Selective Permeability of Lipid Bilayers</a:t>
            </a:r>
          </a:p>
        </p:txBody>
      </p:sp>
      <p:pic>
        <p:nvPicPr>
          <p:cNvPr id="7" name="Content Placeholder 4" descr="An illustration shows what molecules pass through the lipid bilayer. The information presented is as follows. Gases (hydrophobic molecules) and water (small polar molecules) pass through the bilayer. Ions (large polar molecules) do not pass through the bilayer.">
            <a:extLst>
              <a:ext uri="{FF2B5EF4-FFF2-40B4-BE49-F238E27FC236}">
                <a16:creationId xmlns:a16="http://schemas.microsoft.com/office/drawing/2014/main" id="{D56976D4-AA6D-4416-B22E-88C809FFAD9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649102" y="1786624"/>
            <a:ext cx="6893797" cy="4142601"/>
          </a:xfrm>
        </p:spPr>
      </p:pic>
    </p:spTree>
    <p:extLst>
      <p:ext uri="{BB962C8B-B14F-4D97-AF65-F5344CB8AC3E}">
        <p14:creationId xmlns:p14="http://schemas.microsoft.com/office/powerpoint/2010/main" val="3529412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Osmosis (1 of 2)</a:t>
            </a:r>
          </a:p>
        </p:txBody>
      </p:sp>
      <p:sp>
        <p:nvSpPr>
          <p:cNvPr id="2" name="Text Placeholder 1"/>
          <p:cNvSpPr>
            <a:spLocks noGrp="1"/>
          </p:cNvSpPr>
          <p:nvPr>
            <p:ph type="body" sz="quarter" idx="15"/>
          </p:nvPr>
        </p:nvSpPr>
        <p:spPr/>
        <p:txBody>
          <a:bodyPr/>
          <a:lstStyle/>
          <a:p>
            <a:pPr lvl="0"/>
            <a:r>
              <a:rPr lang="en-US" i="1" dirty="0"/>
              <a:t>Osmosis</a:t>
            </a:r>
          </a:p>
          <a:p>
            <a:pPr lvl="1"/>
            <a:r>
              <a:rPr lang="en-US" dirty="0"/>
              <a:t>Diffusion of water across a selectively permeable membrane between two fluids that are not isotonic</a:t>
            </a:r>
          </a:p>
          <a:p>
            <a:pPr lvl="0"/>
            <a:r>
              <a:rPr lang="en-US" dirty="0"/>
              <a:t>If extracellular fluid is not isotonic, cell volume changes</a:t>
            </a:r>
          </a:p>
          <a:p>
            <a:pPr lvl="1"/>
            <a:r>
              <a:rPr lang="en-US" i="1" dirty="0"/>
              <a:t>Cells in hypertonic fluid shrink</a:t>
            </a:r>
            <a:endParaRPr lang="en-US" dirty="0"/>
          </a:p>
          <a:p>
            <a:pPr lvl="1"/>
            <a:r>
              <a:rPr lang="en-US" i="1" dirty="0"/>
              <a:t>Cells in hypotonic fluid swell</a:t>
            </a:r>
            <a:endParaRPr lang="en-US" dirty="0"/>
          </a:p>
        </p:txBody>
      </p:sp>
    </p:spTree>
    <p:extLst>
      <p:ext uri="{BB962C8B-B14F-4D97-AF65-F5344CB8AC3E}">
        <p14:creationId xmlns:p14="http://schemas.microsoft.com/office/powerpoint/2010/main" val="143338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Osmosis (2 of 2)</a:t>
            </a:r>
          </a:p>
        </p:txBody>
      </p:sp>
      <p:pic>
        <p:nvPicPr>
          <p:cNvPr id="6" name="Content Placeholder 2" descr="An illustration shows the process of osmosis in two U shaped glass tubes. Both tubes are divided into two equal sections by a semipermeable membrane. The first tube has equal volume of water on both sides of the semipermeable membrane; the concentration of solute molecules are greater on the right side and lesser on the left side. In the second tube, the water level is high on the right side and is much lesser on the left side. The concentration of solute molecules are the same in both sides.">
            <a:extLst>
              <a:ext uri="{FF2B5EF4-FFF2-40B4-BE49-F238E27FC236}">
                <a16:creationId xmlns:a16="http://schemas.microsoft.com/office/drawing/2014/main" id="{3BCE3257-CE81-4712-A0F4-97CCBE5856B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203016" y="1689933"/>
            <a:ext cx="7785969" cy="4325540"/>
          </a:xfrm>
        </p:spPr>
      </p:pic>
    </p:spTree>
    <p:extLst>
      <p:ext uri="{BB962C8B-B14F-4D97-AF65-F5344CB8AC3E}">
        <p14:creationId xmlns:p14="http://schemas.microsoft.com/office/powerpoint/2010/main" val="273559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Effects of Tonicity in Human Red Blood Cells</a:t>
            </a:r>
          </a:p>
        </p:txBody>
      </p:sp>
      <p:pic>
        <p:nvPicPr>
          <p:cNvPr id="7" name="Content Placeholder 2" descr="Three micrographs labeled B, C, and D show the appearance of red blood cells in different solutions on a scale of 15 micro meters.&#10;Micrograph labeled B shows several disc-shaped normal red blood cells. The corresponding text reads, red blood cells in an isotonic solution (such as the ﬂuid portion of blood) have an indented disk shape. &#10;Micrograph labeled C shows several shrunken red blood cells. The corresponding text reads, red blood cells immersed in a hypertonic solution shrivel up because water diffuses out of them. &#10;Micrograph labeled D shows several swollen red blood cells. The corresponding text reads, red blood cells immersed in a hypotonic solution swell up because water diffuses into them. ">
            <a:extLst>
              <a:ext uri="{FF2B5EF4-FFF2-40B4-BE49-F238E27FC236}">
                <a16:creationId xmlns:a16="http://schemas.microsoft.com/office/drawing/2014/main" id="{131B9E3E-85D7-4EF2-A7EE-42B1F08DC14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4502750" y="1521141"/>
            <a:ext cx="3186501" cy="4617477"/>
          </a:xfrm>
        </p:spPr>
      </p:pic>
    </p:spTree>
    <p:extLst>
      <p:ext uri="{BB962C8B-B14F-4D97-AF65-F5344CB8AC3E}">
        <p14:creationId xmlns:p14="http://schemas.microsoft.com/office/powerpoint/2010/main" val="3851592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Osmosis and Turgor</a:t>
            </a:r>
          </a:p>
        </p:txBody>
      </p:sp>
      <p:sp>
        <p:nvSpPr>
          <p:cNvPr id="2" name="Text Placeholder 1"/>
          <p:cNvSpPr>
            <a:spLocks noGrp="1"/>
          </p:cNvSpPr>
          <p:nvPr>
            <p:ph type="body" sz="quarter" idx="15"/>
          </p:nvPr>
        </p:nvSpPr>
        <p:spPr/>
        <p:txBody>
          <a:bodyPr/>
          <a:lstStyle/>
          <a:p>
            <a:pPr lvl="0"/>
            <a:r>
              <a:rPr lang="en-US" dirty="0"/>
              <a:t>In plant cells, </a:t>
            </a:r>
            <a:r>
              <a:rPr lang="en-US" i="1" dirty="0"/>
              <a:t>turgor </a:t>
            </a:r>
            <a:r>
              <a:rPr lang="en-US" dirty="0"/>
              <a:t>counters osmosis.</a:t>
            </a:r>
          </a:p>
          <a:p>
            <a:pPr lvl="0"/>
            <a:r>
              <a:rPr lang="en-US" i="1" dirty="0"/>
              <a:t>Turgor</a:t>
            </a:r>
          </a:p>
          <a:p>
            <a:pPr lvl="1"/>
            <a:r>
              <a:rPr lang="en-US" dirty="0"/>
              <a:t>Pressure that a fluid exerts against a wall, membrane, or other structure that contains it</a:t>
            </a:r>
          </a:p>
          <a:p>
            <a:pPr lvl="0"/>
            <a:r>
              <a:rPr lang="en-US" dirty="0"/>
              <a:t>Osmosis continues until two fluids are isotonic</a:t>
            </a:r>
            <a:r>
              <a:rPr lang="en-US" strike="sngStrike" dirty="0"/>
              <a:t>,</a:t>
            </a:r>
            <a:r>
              <a:rPr lang="en-US" dirty="0"/>
              <a:t> or until pressure against the hypertonic fluid counters the movement.</a:t>
            </a:r>
          </a:p>
        </p:txBody>
      </p:sp>
    </p:spTree>
    <p:extLst>
      <p:ext uri="{BB962C8B-B14F-4D97-AF65-F5344CB8AC3E}">
        <p14:creationId xmlns:p14="http://schemas.microsoft.com/office/powerpoint/2010/main" val="240370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Effects of Tonicity in Plant Cells</a:t>
            </a:r>
          </a:p>
        </p:txBody>
      </p:sp>
      <p:pic>
        <p:nvPicPr>
          <p:cNvPr id="7" name="Content Placeholder 2" descr="Two micrographs show turgor pressure in two types of cells.&#10;The first micrograph shows a cluster of cells with plumped cytoplasm surrounded by the plasma membrane. The corresponding text reads, turgor pressure is high in these cells of an iris petal. They are plump with cytoplasm.  &#10;The second micrograph shows a cluster of cells with shrunken cytoplasm; the plasma membrane is detached from the cell wall. The corresponding text reads, turgor pressure is low in these cells of a wilted iris petal. The cytoplasm shrank, and the plasma membrane is pulled away from the cell wall.    ">
            <a:extLst>
              <a:ext uri="{FF2B5EF4-FFF2-40B4-BE49-F238E27FC236}">
                <a16:creationId xmlns:a16="http://schemas.microsoft.com/office/drawing/2014/main" id="{172EDCDA-6B35-4A98-9849-D55616C2E67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01018" y="1701990"/>
            <a:ext cx="9989964" cy="2932304"/>
          </a:xfrm>
        </p:spPr>
      </p:pic>
    </p:spTree>
    <p:extLst>
      <p:ext uri="{BB962C8B-B14F-4D97-AF65-F5344CB8AC3E}">
        <p14:creationId xmlns:p14="http://schemas.microsoft.com/office/powerpoint/2010/main" val="420712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4.6 Membrane Transport Mechanisms</a:t>
            </a:r>
          </a:p>
        </p:txBody>
      </p:sp>
      <p:sp>
        <p:nvSpPr>
          <p:cNvPr id="2" name="Text Placeholder 1"/>
          <p:cNvSpPr>
            <a:spLocks noGrp="1"/>
          </p:cNvSpPr>
          <p:nvPr>
            <p:ph type="body" sz="quarter" idx="15"/>
          </p:nvPr>
        </p:nvSpPr>
        <p:spPr/>
        <p:txBody>
          <a:bodyPr/>
          <a:lstStyle/>
          <a:p>
            <a:pPr lvl="0"/>
            <a:r>
              <a:rPr lang="en-US" dirty="0"/>
              <a:t>Gases, water, and small nonpolar molecules can diffuse across a lipid bilayer.</a:t>
            </a:r>
          </a:p>
          <a:p>
            <a:pPr lvl="0"/>
            <a:r>
              <a:rPr lang="en-US" dirty="0"/>
              <a:t>Most other molecules and ions cross only with the help of transport proteins.</a:t>
            </a:r>
          </a:p>
          <a:p>
            <a:pPr lvl="0"/>
            <a:r>
              <a:rPr lang="en-US" dirty="0"/>
              <a:t>Each type of transport protein moves a specific ion or molecule across a membrane.</a:t>
            </a:r>
          </a:p>
        </p:txBody>
      </p:sp>
    </p:spTree>
    <p:extLst>
      <p:ext uri="{BB962C8B-B14F-4D97-AF65-F5344CB8AC3E}">
        <p14:creationId xmlns:p14="http://schemas.microsoft.com/office/powerpoint/2010/main" val="3099702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Passive and Active Transport</a:t>
            </a:r>
          </a:p>
        </p:txBody>
      </p:sp>
      <p:sp>
        <p:nvSpPr>
          <p:cNvPr id="2" name="Text Placeholder 1"/>
          <p:cNvSpPr>
            <a:spLocks noGrp="1"/>
          </p:cNvSpPr>
          <p:nvPr>
            <p:ph type="body" sz="quarter" idx="15"/>
          </p:nvPr>
        </p:nvSpPr>
        <p:spPr/>
        <p:txBody>
          <a:bodyPr/>
          <a:lstStyle/>
          <a:p>
            <a:r>
              <a:rPr lang="en-US" altLang="en-US" dirty="0"/>
              <a:t>Passive transport</a:t>
            </a:r>
          </a:p>
          <a:p>
            <a:pPr lvl="1"/>
            <a:r>
              <a:rPr lang="en-US" altLang="en-US" dirty="0"/>
              <a:t>Concentration gradient drives a solute across a cell membrane through a transport protein.</a:t>
            </a:r>
          </a:p>
          <a:p>
            <a:pPr lvl="1"/>
            <a:r>
              <a:rPr lang="en-US" altLang="en-US" dirty="0"/>
              <a:t>It requires no energy input.</a:t>
            </a:r>
          </a:p>
          <a:p>
            <a:pPr lvl="1"/>
            <a:r>
              <a:rPr lang="en-US" altLang="en-US" dirty="0"/>
              <a:t>Example: glucose transporters</a:t>
            </a:r>
          </a:p>
          <a:p>
            <a:r>
              <a:rPr lang="en-US" altLang="en-US" dirty="0"/>
              <a:t>Active transport</a:t>
            </a:r>
          </a:p>
          <a:p>
            <a:pPr lvl="1"/>
            <a:r>
              <a:rPr lang="en-US" altLang="en-US" dirty="0"/>
              <a:t>A transport protein uses energy (ATP) to pump a solute across a cell membrane against its concentration gradient.</a:t>
            </a:r>
          </a:p>
          <a:p>
            <a:pPr lvl="1"/>
            <a:r>
              <a:rPr lang="en-US" altLang="en-US" dirty="0"/>
              <a:t>Example: calcium pump</a:t>
            </a:r>
          </a:p>
        </p:txBody>
      </p:sp>
    </p:spTree>
    <p:extLst>
      <p:ext uri="{BB962C8B-B14F-4D97-AF65-F5344CB8AC3E}">
        <p14:creationId xmlns:p14="http://schemas.microsoft.com/office/powerpoint/2010/main" val="862096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Passive Transport of Glucose</a:t>
            </a:r>
          </a:p>
        </p:txBody>
      </p:sp>
      <p:pic>
        <p:nvPicPr>
          <p:cNvPr id="9" name="Picture Placeholder 8" descr="An illustration depicts facilitated diffusion with 3 glucose transporters. Corresponding text reads, this protein binds to a molecule of glucose in extracellular fluid. Binding triggers a shape change that releases the glucose into cytoplasm.&#10; The first glucose transporter has an open end on the extracellular side and a closed-end on the cytoplasmic side. A glucose molecule enters the first glucose transporter. The second glucose transporter shows the movement of glucose inside the transporter protein which has an open-end on the cytoplasmic side and closed-end toward the extracellular side. The third glucose transporter has an open end on the extracellular side, and a closed-end on the cytoplasmic side; it releases the glucose molecule into the cytoplasm.">
            <a:extLst>
              <a:ext uri="{FF2B5EF4-FFF2-40B4-BE49-F238E27FC236}">
                <a16:creationId xmlns:a16="http://schemas.microsoft.com/office/drawing/2014/main" id="{DB6ACDBC-CB42-4C21-AD52-F595850C140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4724400" y="1672344"/>
            <a:ext cx="2743200" cy="4465320"/>
          </a:xfrm>
          <a:prstGeom prst="rect">
            <a:avLst/>
          </a:prstGeom>
        </p:spPr>
      </p:pic>
    </p:spTree>
    <p:extLst>
      <p:ext uri="{BB962C8B-B14F-4D97-AF65-F5344CB8AC3E}">
        <p14:creationId xmlns:p14="http://schemas.microsoft.com/office/powerpoint/2010/main" val="64249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4.1 A Toast to Alcohol Dehydrogenase</a:t>
            </a:r>
          </a:p>
        </p:txBody>
      </p:sp>
      <p:sp>
        <p:nvSpPr>
          <p:cNvPr id="2" name="Text Placeholder 1"/>
          <p:cNvSpPr>
            <a:spLocks noGrp="1"/>
          </p:cNvSpPr>
          <p:nvPr>
            <p:ph type="body" sz="quarter" idx="15"/>
          </p:nvPr>
        </p:nvSpPr>
        <p:spPr>
          <a:xfrm>
            <a:off x="743576" y="1608083"/>
            <a:ext cx="10711543" cy="4554591"/>
          </a:xfrm>
        </p:spPr>
        <p:txBody>
          <a:bodyPr/>
          <a:lstStyle/>
          <a:p>
            <a:pPr lvl="0"/>
            <a:r>
              <a:rPr lang="en-US" dirty="0"/>
              <a:t>Binge drinking is one of the most serious problems on college campuses.</a:t>
            </a:r>
          </a:p>
          <a:p>
            <a:pPr lvl="0"/>
            <a:r>
              <a:rPr lang="en-US" dirty="0"/>
              <a:t>Alcohol dehydrogenase (ADH)</a:t>
            </a:r>
            <a:r>
              <a:rPr lang="en-US" strike="sngStrike" dirty="0"/>
              <a:t>,</a:t>
            </a:r>
            <a:r>
              <a:rPr lang="en-US" dirty="0"/>
              <a:t> helps break down ethanol and other toxic compounds.</a:t>
            </a:r>
          </a:p>
          <a:p>
            <a:pPr lvl="0"/>
            <a:r>
              <a:rPr lang="en-US" dirty="0"/>
              <a:t>Ethanol and its breakdown products damage liver cells, leading to alcoholic hepatitis or cirrhosis of the liver.</a:t>
            </a:r>
          </a:p>
          <a:p>
            <a:pPr lvl="0"/>
            <a:r>
              <a:rPr lang="en-US" dirty="0"/>
              <a:t>Liver unable to keep up with excessive drinking may lead to fatty liver disease.</a:t>
            </a:r>
          </a:p>
        </p:txBody>
      </p:sp>
    </p:spTree>
    <p:extLst>
      <p:ext uri="{BB962C8B-B14F-4D97-AF65-F5344CB8AC3E}">
        <p14:creationId xmlns:p14="http://schemas.microsoft.com/office/powerpoint/2010/main" val="3345163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Active Transport of Calcium Ions</a:t>
            </a:r>
          </a:p>
        </p:txBody>
      </p:sp>
      <p:pic>
        <p:nvPicPr>
          <p:cNvPr id="8" name="Picture Placeholder 7" descr="An illustration depicts active transport with 3 calcium pumps. Corresponding text reads, Calcium ions in cytoplasm enter a calcium pump. A phosphate-group Transfer from A T P causes a shape change that releases the calcium ions into extracellular fluid. &#10; The first calcium pump is closed toward the extracellular side and open toward the cytoplasmic side. 2 calcium ions in the cytoplasm enter the first calcium pump. The second calcium pump undergoes a conformational change after phosphorylation and releases calcium ions into the extracellular space. The third calcium pump shows a closed-end on the extracellular space and an open end on the cytoplasm.">
            <a:extLst>
              <a:ext uri="{FF2B5EF4-FFF2-40B4-BE49-F238E27FC236}">
                <a16:creationId xmlns:a16="http://schemas.microsoft.com/office/drawing/2014/main" id="{5FFA7699-2525-46F9-920B-6337DB5ABFE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4525978" y="1548953"/>
            <a:ext cx="3140044" cy="4605398"/>
          </a:xfrm>
          <a:prstGeom prst="rect">
            <a:avLst/>
          </a:prstGeom>
        </p:spPr>
      </p:pic>
    </p:spTree>
    <p:extLst>
      <p:ext uri="{BB962C8B-B14F-4D97-AF65-F5344CB8AC3E}">
        <p14:creationId xmlns:p14="http://schemas.microsoft.com/office/powerpoint/2010/main" val="50168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Membrane Trafficking (1 of 2)</a:t>
            </a:r>
          </a:p>
        </p:txBody>
      </p:sp>
      <p:sp>
        <p:nvSpPr>
          <p:cNvPr id="2" name="Text Placeholder 1"/>
          <p:cNvSpPr>
            <a:spLocks noGrp="1"/>
          </p:cNvSpPr>
          <p:nvPr>
            <p:ph type="body" sz="quarter" idx="15"/>
          </p:nvPr>
        </p:nvSpPr>
        <p:spPr/>
        <p:txBody>
          <a:bodyPr/>
          <a:lstStyle/>
          <a:p>
            <a:pPr lvl="0"/>
            <a:r>
              <a:rPr lang="en-US" i="1" dirty="0"/>
              <a:t>Endocytosis</a:t>
            </a:r>
          </a:p>
          <a:p>
            <a:pPr lvl="1"/>
            <a:r>
              <a:rPr lang="en-US" dirty="0"/>
              <a:t>Process by which a cell takes in a small amount of extracellular fluid by a ballooning inward of its cellular membrane</a:t>
            </a:r>
          </a:p>
          <a:p>
            <a:pPr lvl="0"/>
            <a:r>
              <a:rPr lang="en-US" i="1" dirty="0"/>
              <a:t>Exocytosis</a:t>
            </a:r>
          </a:p>
          <a:p>
            <a:pPr lvl="1"/>
            <a:r>
              <a:rPr lang="en-US" dirty="0"/>
              <a:t>Process by which a cell expels a vesicle</a:t>
            </a:r>
            <a:r>
              <a:rPr lang="ja-JP" altLang="en-US" dirty="0"/>
              <a:t>’</a:t>
            </a:r>
            <a:r>
              <a:rPr lang="en-US" dirty="0"/>
              <a:t>s contents to extracellular fluid by merging the vesicle with the plasma membrane</a:t>
            </a:r>
          </a:p>
        </p:txBody>
      </p:sp>
    </p:spTree>
    <p:extLst>
      <p:ext uri="{BB962C8B-B14F-4D97-AF65-F5344CB8AC3E}">
        <p14:creationId xmlns:p14="http://schemas.microsoft.com/office/powerpoint/2010/main" val="1458288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Membrane Trafficking (2 of 2)</a:t>
            </a:r>
          </a:p>
        </p:txBody>
      </p:sp>
      <p:sp>
        <p:nvSpPr>
          <p:cNvPr id="2" name="Text Placeholder 1"/>
          <p:cNvSpPr>
            <a:spLocks noGrp="1"/>
          </p:cNvSpPr>
          <p:nvPr>
            <p:ph type="body" sz="quarter" idx="15"/>
          </p:nvPr>
        </p:nvSpPr>
        <p:spPr/>
        <p:txBody>
          <a:bodyPr/>
          <a:lstStyle/>
          <a:p>
            <a:r>
              <a:rPr lang="en-US" altLang="en-US" dirty="0"/>
              <a:t>Phagocytosis (</a:t>
            </a:r>
            <a:r>
              <a:rPr lang="ja-JP" altLang="en-US" dirty="0"/>
              <a:t>“</a:t>
            </a:r>
            <a:r>
              <a:rPr lang="en-US" altLang="ja-JP" dirty="0"/>
              <a:t>cell eating</a:t>
            </a:r>
            <a:r>
              <a:rPr lang="ja-JP" altLang="en-US" dirty="0"/>
              <a:t>”</a:t>
            </a:r>
            <a:r>
              <a:rPr lang="en-US" altLang="ja-JP" dirty="0"/>
              <a:t>)</a:t>
            </a:r>
          </a:p>
          <a:p>
            <a:pPr lvl="1"/>
            <a:r>
              <a:rPr lang="en-US" altLang="en-US" dirty="0"/>
              <a:t>Endocytic pathway by which cells such as macrophages and other white blood cells engulf particles such as microbes or cellular debris</a:t>
            </a:r>
          </a:p>
        </p:txBody>
      </p:sp>
    </p:spTree>
    <p:extLst>
      <p:ext uri="{BB962C8B-B14F-4D97-AF65-F5344CB8AC3E}">
        <p14:creationId xmlns:p14="http://schemas.microsoft.com/office/powerpoint/2010/main" val="3674947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061B-16CB-48C8-B280-2EA8F97E2A9D}"/>
              </a:ext>
            </a:extLst>
          </p:cNvPr>
          <p:cNvSpPr>
            <a:spLocks noGrp="1"/>
          </p:cNvSpPr>
          <p:nvPr>
            <p:ph type="title"/>
          </p:nvPr>
        </p:nvSpPr>
        <p:spPr/>
        <p:txBody>
          <a:bodyPr/>
          <a:lstStyle/>
          <a:p>
            <a:r>
              <a:rPr lang="en-US" dirty="0"/>
              <a:t>Membrane Crossings</a:t>
            </a:r>
          </a:p>
        </p:txBody>
      </p:sp>
      <p:pic>
        <p:nvPicPr>
          <p:cNvPr id="5" name="Picture Placeholder 4" descr="An illustration depicts active transport using 6 sodium-potassium pumps. The first pump is closed toward the extracellular space and open end on the cytoplasmic side. Sodium ions enter the pump from the cytoplasmic side. Text reads, Sodium ions (N a plus) in cytoplasm enter the pump. A phosphate group transfer from A T P triggers a shape change.&#10;The second pump shows the movement of sodium ions into the pump. The third pump shows the release of sodium ions into the extracellular space; a phosphate group attaches to the closed-end of the pump in the cytoplasm. Text reads, the shape change causes the pump to release the N a plus to extracellular fluid. Potassium ions (K plus) in extracellular fluid enter the pump.&#10;The fourth pump is open toward the extracellular space and it has two potassium ions within. The fifth pump shows the movement of potassium ions from the transporter into the cytoplasm. Text reads, the pump releases the phosphate group and the K plus ions into the cytoplasm.&#10;The sixth pump shows the release of potassium ions into the cytoplasm.  &#10;Text at the bottom reads, this protein pumps sodium ions from cytoplasm to extracellular fluid, and potassium ions in the other direction. ATP provides energy required for transporting both ions against their concentration gradient.">
            <a:extLst>
              <a:ext uri="{FF2B5EF4-FFF2-40B4-BE49-F238E27FC236}">
                <a16:creationId xmlns:a16="http://schemas.microsoft.com/office/drawing/2014/main" id="{20B9414B-1A7A-4782-922B-125496974D15}"/>
              </a:ext>
            </a:extLst>
          </p:cNvPr>
          <p:cNvPicPr>
            <a:picLocks noGrp="1" noChangeAspect="1"/>
          </p:cNvPicPr>
          <p:nvPr>
            <p:ph type="pic" sz="quarter" idx="10"/>
          </p:nvPr>
        </p:nvPicPr>
        <p:blipFill>
          <a:blip r:embed="rId3"/>
          <a:stretch>
            <a:fillRect/>
          </a:stretch>
        </p:blipFill>
        <p:spPr>
          <a:xfrm>
            <a:off x="3159773" y="1655183"/>
            <a:ext cx="5872455" cy="4345619"/>
          </a:xfrm>
          <a:prstGeom prst="rect">
            <a:avLst/>
          </a:prstGeom>
        </p:spPr>
      </p:pic>
    </p:spTree>
    <p:extLst>
      <p:ext uri="{BB962C8B-B14F-4D97-AF65-F5344CB8AC3E}">
        <p14:creationId xmlns:p14="http://schemas.microsoft.com/office/powerpoint/2010/main" val="2893592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Membrane-Crossing Mechanisms</a:t>
            </a:r>
          </a:p>
        </p:txBody>
      </p:sp>
      <p:sp>
        <p:nvSpPr>
          <p:cNvPr id="2" name="Text Placeholder 1"/>
          <p:cNvSpPr>
            <a:spLocks noGrp="1"/>
          </p:cNvSpPr>
          <p:nvPr>
            <p:ph type="body" sz="quarter" idx="15"/>
          </p:nvPr>
        </p:nvSpPr>
        <p:spPr/>
        <p:txBody>
          <a:bodyPr/>
          <a:lstStyle/>
          <a:p>
            <a:pPr lvl="0"/>
            <a:r>
              <a:rPr lang="en-US" dirty="0"/>
              <a:t>Simple diffusion: Noncharged molecules pass between phospholipids to enter/exit the cell (high concentration to low concentration)</a:t>
            </a:r>
          </a:p>
          <a:p>
            <a:pPr lvl="0"/>
            <a:r>
              <a:rPr lang="en-US" dirty="0"/>
              <a:t>Osmosis: type of simple diffusion; water molecules move through selectively permeable membrane</a:t>
            </a:r>
          </a:p>
          <a:p>
            <a:pPr lvl="0"/>
            <a:r>
              <a:rPr lang="en-US" dirty="0"/>
              <a:t>Facilitated diffusion: movement through protein channels in the cell membrane</a:t>
            </a:r>
          </a:p>
          <a:p>
            <a:pPr lvl="0"/>
            <a:r>
              <a:rPr lang="en-US" dirty="0"/>
              <a:t>Active transport: movement across membrane against concentration gradient; requires ATP</a:t>
            </a:r>
          </a:p>
        </p:txBody>
      </p:sp>
    </p:spTree>
    <p:extLst>
      <p:ext uri="{BB962C8B-B14F-4D97-AF65-F5344CB8AC3E}">
        <p14:creationId xmlns:p14="http://schemas.microsoft.com/office/powerpoint/2010/main" val="866047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Points to Ponder</a:t>
            </a:r>
          </a:p>
        </p:txBody>
      </p:sp>
      <p:sp>
        <p:nvSpPr>
          <p:cNvPr id="2" name="Text Placeholder 1"/>
          <p:cNvSpPr>
            <a:spLocks noGrp="1"/>
          </p:cNvSpPr>
          <p:nvPr>
            <p:ph type="body" sz="quarter" idx="15"/>
          </p:nvPr>
        </p:nvSpPr>
        <p:spPr/>
        <p:txBody>
          <a:bodyPr/>
          <a:lstStyle/>
          <a:p>
            <a:r>
              <a:rPr lang="en-US" dirty="0"/>
              <a:t>Testosterone supplements have been used by athletes for some time. </a:t>
            </a:r>
          </a:p>
          <a:p>
            <a:pPr lvl="1"/>
            <a:r>
              <a:rPr lang="en-US" dirty="0"/>
              <a:t>Why do athletes use them?</a:t>
            </a:r>
          </a:p>
          <a:p>
            <a:pPr lvl="1"/>
            <a:r>
              <a:rPr lang="en-US" dirty="0"/>
              <a:t>Why use testosterone instead of estrogen?</a:t>
            </a:r>
          </a:p>
          <a:p>
            <a:r>
              <a:rPr lang="en-US" dirty="0"/>
              <a:t>Should the cause of liver failure be used as a factor to prioritize the liver transplant wait list? Why or why not?</a:t>
            </a:r>
          </a:p>
          <a:p>
            <a:r>
              <a:rPr lang="en-US" dirty="0"/>
              <a:t>What is the alcohol flushing reaction? Why does this occur when drinking alcoholic beverages?</a:t>
            </a:r>
          </a:p>
        </p:txBody>
      </p:sp>
    </p:spTree>
    <p:extLst>
      <p:ext uri="{BB962C8B-B14F-4D97-AF65-F5344CB8AC3E}">
        <p14:creationId xmlns:p14="http://schemas.microsoft.com/office/powerpoint/2010/main" val="415407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4.2 Life Runs on Energy</a:t>
            </a:r>
          </a:p>
        </p:txBody>
      </p:sp>
      <p:sp>
        <p:nvSpPr>
          <p:cNvPr id="2" name="Text Placeholder 1"/>
          <p:cNvSpPr>
            <a:spLocks noGrp="1"/>
          </p:cNvSpPr>
          <p:nvPr>
            <p:ph type="body" sz="quarter" idx="15"/>
          </p:nvPr>
        </p:nvSpPr>
        <p:spPr>
          <a:xfrm>
            <a:off x="743576" y="1608083"/>
            <a:ext cx="10711543" cy="4554591"/>
          </a:xfrm>
        </p:spPr>
        <p:txBody>
          <a:bodyPr/>
          <a:lstStyle/>
          <a:p>
            <a:r>
              <a:rPr lang="en-US" altLang="en-US" dirty="0"/>
              <a:t>Energy</a:t>
            </a:r>
          </a:p>
          <a:p>
            <a:pPr lvl="1"/>
            <a:r>
              <a:rPr lang="en-US" altLang="en-US" dirty="0"/>
              <a:t>The capacity to do work</a:t>
            </a:r>
          </a:p>
          <a:p>
            <a:r>
              <a:rPr lang="en-US" altLang="en-US" dirty="0"/>
              <a:t>Work occurs as a result of energy transfers.</a:t>
            </a:r>
          </a:p>
          <a:p>
            <a:pPr lvl="1"/>
            <a:r>
              <a:rPr lang="en-US" altLang="en-US" dirty="0"/>
              <a:t>Example: A plant cell powers glucose synthesis by absorbing light energy from the sun.</a:t>
            </a:r>
          </a:p>
          <a:p>
            <a:r>
              <a:rPr lang="en-US" altLang="en-US" dirty="0"/>
              <a:t>Some energy is lost during every transfer or conversion.</a:t>
            </a:r>
          </a:p>
        </p:txBody>
      </p:sp>
    </p:spTree>
    <p:extLst>
      <p:ext uri="{BB962C8B-B14F-4D97-AF65-F5344CB8AC3E}">
        <p14:creationId xmlns:p14="http://schemas.microsoft.com/office/powerpoint/2010/main" val="3193654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Laws of Thermodynamics</a:t>
            </a:r>
          </a:p>
        </p:txBody>
      </p:sp>
      <p:sp>
        <p:nvSpPr>
          <p:cNvPr id="2" name="Text Placeholder 1"/>
          <p:cNvSpPr>
            <a:spLocks noGrp="1"/>
          </p:cNvSpPr>
          <p:nvPr>
            <p:ph type="body" sz="quarter" idx="15"/>
          </p:nvPr>
        </p:nvSpPr>
        <p:spPr/>
        <p:txBody>
          <a:bodyPr/>
          <a:lstStyle/>
          <a:p>
            <a:pPr lvl="0"/>
            <a:r>
              <a:rPr lang="en-US" dirty="0"/>
              <a:t>First law of thermodynamics</a:t>
            </a:r>
          </a:p>
          <a:p>
            <a:pPr lvl="1"/>
            <a:r>
              <a:rPr lang="en-US" dirty="0"/>
              <a:t>Energy cannot be created or destroyed.</a:t>
            </a:r>
          </a:p>
          <a:p>
            <a:pPr lvl="1"/>
            <a:r>
              <a:rPr lang="en-US" dirty="0"/>
              <a:t>Energy can be converted from one form to another and transferred between objects or systems.</a:t>
            </a:r>
          </a:p>
          <a:p>
            <a:pPr lvl="0"/>
            <a:r>
              <a:rPr lang="en-US" dirty="0"/>
              <a:t>Second law of thermodynamics</a:t>
            </a:r>
          </a:p>
          <a:p>
            <a:pPr lvl="1"/>
            <a:r>
              <a:rPr lang="en-US" dirty="0"/>
              <a:t>Energy tends to disperse spontaneously.</a:t>
            </a:r>
          </a:p>
          <a:p>
            <a:pPr lvl="1"/>
            <a:r>
              <a:rPr lang="en-US" dirty="0"/>
              <a:t>Some energy disperses at each energy transfer, usually in the form of heat.</a:t>
            </a:r>
          </a:p>
        </p:txBody>
      </p:sp>
    </p:spTree>
    <p:extLst>
      <p:ext uri="{BB962C8B-B14F-4D97-AF65-F5344CB8AC3E}">
        <p14:creationId xmlns:p14="http://schemas.microsoft.com/office/powerpoint/2010/main" val="250951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One-Way Flow of Energy</a:t>
            </a:r>
          </a:p>
        </p:txBody>
      </p:sp>
      <p:sp>
        <p:nvSpPr>
          <p:cNvPr id="2" name="Text Placeholder 1"/>
          <p:cNvSpPr>
            <a:spLocks noGrp="1"/>
          </p:cNvSpPr>
          <p:nvPr>
            <p:ph type="body" sz="quarter" idx="15"/>
          </p:nvPr>
        </p:nvSpPr>
        <p:spPr/>
        <p:txBody>
          <a:bodyPr/>
          <a:lstStyle/>
          <a:p>
            <a:r>
              <a:rPr lang="en-US" altLang="en-US" dirty="0"/>
              <a:t>Living things maintain their organization by harvesting energy from someplace else.</a:t>
            </a:r>
          </a:p>
          <a:p>
            <a:r>
              <a:rPr lang="en-US" altLang="en-US" dirty="0"/>
              <a:t>Energy flows in one direction through the biosphere (starting mainly from the sun) then into and out of ecosystems.</a:t>
            </a:r>
          </a:p>
          <a:p>
            <a:r>
              <a:rPr lang="en-US" altLang="en-US" dirty="0"/>
              <a:t>Energy in chemical bonds is a type of potential energy.</a:t>
            </a:r>
          </a:p>
        </p:txBody>
      </p:sp>
    </p:spTree>
    <p:extLst>
      <p:ext uri="{BB962C8B-B14F-4D97-AF65-F5344CB8AC3E}">
        <p14:creationId xmlns:p14="http://schemas.microsoft.com/office/powerpoint/2010/main" val="276420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22" y="365125"/>
            <a:ext cx="10620756" cy="672105"/>
          </a:xfrm>
        </p:spPr>
        <p:txBody>
          <a:bodyPr/>
          <a:lstStyle/>
          <a:p>
            <a:r>
              <a:rPr lang="en-US" dirty="0"/>
              <a:t>Potential Energy</a:t>
            </a:r>
            <a:endParaRPr lang="ru-RU" dirty="0"/>
          </a:p>
        </p:txBody>
      </p:sp>
      <p:pic>
        <p:nvPicPr>
          <p:cNvPr id="6" name="Content Placeholder 2" descr="A man hangs upside down from a rope attached to a rock.">
            <a:extLst>
              <a:ext uri="{FF2B5EF4-FFF2-40B4-BE49-F238E27FC236}">
                <a16:creationId xmlns:a16="http://schemas.microsoft.com/office/drawing/2014/main" id="{BD257D35-1D38-4E61-BC97-BDF9F7F8995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4129447" y="1644718"/>
            <a:ext cx="3986681" cy="4427560"/>
          </a:xfrm>
        </p:spPr>
      </p:pic>
    </p:spTree>
    <p:extLst>
      <p:ext uri="{BB962C8B-B14F-4D97-AF65-F5344CB8AC3E}">
        <p14:creationId xmlns:p14="http://schemas.microsoft.com/office/powerpoint/2010/main" val="352439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22" y="365125"/>
            <a:ext cx="10620756" cy="672105"/>
          </a:xfrm>
        </p:spPr>
        <p:txBody>
          <a:bodyPr/>
          <a:lstStyle/>
          <a:p>
            <a:r>
              <a:rPr lang="en-US" dirty="0"/>
              <a:t>Energy Flow in the World</a:t>
            </a:r>
            <a:endParaRPr lang="ru-RU" dirty="0"/>
          </a:p>
        </p:txBody>
      </p:sp>
      <p:pic>
        <p:nvPicPr>
          <p:cNvPr id="7" name="Content Placeholder 3" descr="A flow chart titled, the flow of energy through the world of life. The flow chart has 2 blocks, producers and consumers. Arrows represent energy. A down arrow points to producers. A text reads, Stage A. Energy In: Sunlight reaches environments on Earth. Producers in those environments capture some of its energy and convert it into other forms that can drive cellular work. A down arrow from producers points to consumers. A text reads, Stage B. Some of the energy captured by producers ends up in the tissues of consumers. An arrow from consumers and an arrow from producers point downward. A text reads, Stage C. Energy Out: With each energy transfer, some energy escapes into the environment, mainly as heat. Living things do not use heat to drive cellular work, so energy flows through the world of life in one direction overall.">
            <a:extLst>
              <a:ext uri="{FF2B5EF4-FFF2-40B4-BE49-F238E27FC236}">
                <a16:creationId xmlns:a16="http://schemas.microsoft.com/office/drawing/2014/main" id="{DD0EBD31-213F-4A1A-BAEE-19D1E2D4F61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tretch>
            <a:fillRect/>
          </a:stretch>
        </p:blipFill>
        <p:spPr>
          <a:xfrm>
            <a:off x="4464922" y="1387988"/>
            <a:ext cx="3262157" cy="4520965"/>
          </a:xfrm>
        </p:spPr>
      </p:pic>
    </p:spTree>
    <p:extLst>
      <p:ext uri="{BB962C8B-B14F-4D97-AF65-F5344CB8AC3E}">
        <p14:creationId xmlns:p14="http://schemas.microsoft.com/office/powerpoint/2010/main" val="2454872390"/>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6578FED7127B438BD4B919FEF8F8B5" ma:contentTypeVersion="10" ma:contentTypeDescription="Create a new document." ma:contentTypeScope="" ma:versionID="aba16c0a51a85cbd2f590c1b6e74ea17">
  <xsd:schema xmlns:xsd="http://www.w3.org/2001/XMLSchema" xmlns:xs="http://www.w3.org/2001/XMLSchema" xmlns:p="http://schemas.microsoft.com/office/2006/metadata/properties" xmlns:ns3="af916588-b3f5-484d-8e89-b8367ab7f639" targetNamespace="http://schemas.microsoft.com/office/2006/metadata/properties" ma:root="true" ma:fieldsID="22e5a5d1344cb54803b88e3e0e332071" ns3:_="">
    <xsd:import namespace="af916588-b3f5-484d-8e89-b8367ab7f6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6588-b3f5-484d-8e89-b8367ab7f6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af916588-b3f5-484d-8e89-b8367ab7f63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6CEF3D4-5566-4FD8-AE18-D59A3B64A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16588-b3f5-484d-8e89-b8367ab7f6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Accessible_PPT_Template_Cengage (3)</Template>
  <TotalTime>576</TotalTime>
  <Words>2315</Words>
  <Application>Microsoft Office PowerPoint</Application>
  <PresentationFormat>Widescreen</PresentationFormat>
  <Paragraphs>257</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vt:lpstr>
      <vt:lpstr>Calibri</vt:lpstr>
      <vt:lpstr>Helvetica</vt:lpstr>
      <vt:lpstr>Open Sans</vt:lpstr>
      <vt:lpstr>Summer Font</vt:lpstr>
      <vt:lpstr>Office Theme</vt:lpstr>
      <vt:lpstr>Chapter 4</vt:lpstr>
      <vt:lpstr>Chapter 4 Learning Objectives (1 of 2)</vt:lpstr>
      <vt:lpstr>Chapter 4 Learning Objectives (2 of 2)</vt:lpstr>
      <vt:lpstr>4.1 A Toast to Alcohol Dehydrogenase</vt:lpstr>
      <vt:lpstr>4.2 Life Runs on Energy</vt:lpstr>
      <vt:lpstr>Laws of Thermodynamics</vt:lpstr>
      <vt:lpstr>One-Way Flow of Energy</vt:lpstr>
      <vt:lpstr>Potential Energy</vt:lpstr>
      <vt:lpstr>Energy Flow in the World</vt:lpstr>
      <vt:lpstr>4.3 Energy in the Molecules of Life</vt:lpstr>
      <vt:lpstr>Energy Inputs and Outputs in Chemical Reactions</vt:lpstr>
      <vt:lpstr>Why the Earth Doesn’t Go Up in Flames</vt:lpstr>
      <vt:lpstr>Activation Energy</vt:lpstr>
      <vt:lpstr>Energy In, Energy Out</vt:lpstr>
      <vt:lpstr>4.4 Enzymes and Metabolic Pathways</vt:lpstr>
      <vt:lpstr>How an Active Site Works</vt:lpstr>
      <vt:lpstr>Factors That Influence Enzyme Activity</vt:lpstr>
      <vt:lpstr>Regulatory Molecule Binding to Enzymes</vt:lpstr>
      <vt:lpstr>Cofactors</vt:lpstr>
      <vt:lpstr>ATP and Phosphorylation</vt:lpstr>
      <vt:lpstr>ATP as an Energy Carrier</vt:lpstr>
      <vt:lpstr>Metabolic Pathways</vt:lpstr>
      <vt:lpstr>Linear and Cyclic Metabolic Pathways</vt:lpstr>
      <vt:lpstr>Controlling Metabolism</vt:lpstr>
      <vt:lpstr>Feedback Inhibition</vt:lpstr>
      <vt:lpstr>Electron Transfers</vt:lpstr>
      <vt:lpstr>Controlled Energy Release</vt:lpstr>
      <vt:lpstr>4.5 Diffusion across Membranes</vt:lpstr>
      <vt:lpstr>Diffusion Rate</vt:lpstr>
      <vt:lpstr>Semipermeable Membranes</vt:lpstr>
      <vt:lpstr>Selective Permeability of Lipid Bilayers</vt:lpstr>
      <vt:lpstr>Osmosis (1 of 2)</vt:lpstr>
      <vt:lpstr>Osmosis (2 of 2)</vt:lpstr>
      <vt:lpstr>Effects of Tonicity in Human Red Blood Cells</vt:lpstr>
      <vt:lpstr>Osmosis and Turgor</vt:lpstr>
      <vt:lpstr>Effects of Tonicity in Plant Cells</vt:lpstr>
      <vt:lpstr>4.6 Membrane Transport Mechanisms</vt:lpstr>
      <vt:lpstr>Passive and Active Transport</vt:lpstr>
      <vt:lpstr>Passive Transport of Glucose</vt:lpstr>
      <vt:lpstr>Active Transport of Calcium Ions</vt:lpstr>
      <vt:lpstr>Membrane Trafficking (1 of 2)</vt:lpstr>
      <vt:lpstr>Membrane Trafficking (2 of 2)</vt:lpstr>
      <vt:lpstr>Membrane Crossings</vt:lpstr>
      <vt:lpstr>Membrane-Crossing Mechanisms</vt:lpstr>
      <vt:lpstr>Points to Ponder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Energy and Metabolism</dc:title>
  <dc:creator>Baumeister</dc:creator>
  <cp:lastModifiedBy>Bill Mackay</cp:lastModifiedBy>
  <cp:revision>858</cp:revision>
  <cp:lastPrinted>2016-10-03T15:29:39Z</cp:lastPrinted>
  <dcterms:created xsi:type="dcterms:W3CDTF">2019-10-30T18:59:02Z</dcterms:created>
  <dcterms:modified xsi:type="dcterms:W3CDTF">2022-05-03T17:02:55Z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0x010100866578FED7127B438BD4B919FEF8F8B5</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ies>
</file>