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0"/>
  </p:notesMasterIdLst>
  <p:handoutMasterIdLst>
    <p:handoutMasterId r:id="rId71"/>
  </p:handoutMasterIdLst>
  <p:sldIdLst>
    <p:sldId id="264" r:id="rId5"/>
    <p:sldId id="257" r:id="rId6"/>
    <p:sldId id="363" r:id="rId7"/>
    <p:sldId id="266" r:id="rId8"/>
    <p:sldId id="324" r:id="rId9"/>
    <p:sldId id="268" r:id="rId10"/>
    <p:sldId id="405" r:id="rId11"/>
    <p:sldId id="385" r:id="rId12"/>
    <p:sldId id="406" r:id="rId13"/>
    <p:sldId id="364" r:id="rId14"/>
    <p:sldId id="407" r:id="rId15"/>
    <p:sldId id="408" r:id="rId16"/>
    <p:sldId id="386" r:id="rId17"/>
    <p:sldId id="409" r:id="rId18"/>
    <p:sldId id="366" r:id="rId19"/>
    <p:sldId id="410" r:id="rId20"/>
    <p:sldId id="387" r:id="rId21"/>
    <p:sldId id="411" r:id="rId22"/>
    <p:sldId id="412" r:id="rId23"/>
    <p:sldId id="388" r:id="rId24"/>
    <p:sldId id="334" r:id="rId25"/>
    <p:sldId id="343" r:id="rId26"/>
    <p:sldId id="413" r:id="rId27"/>
    <p:sldId id="317" r:id="rId28"/>
    <p:sldId id="414" r:id="rId29"/>
    <p:sldId id="389" r:id="rId30"/>
    <p:sldId id="367" r:id="rId31"/>
    <p:sldId id="415" r:id="rId32"/>
    <p:sldId id="416" r:id="rId33"/>
    <p:sldId id="417" r:id="rId34"/>
    <p:sldId id="390" r:id="rId35"/>
    <p:sldId id="318" r:id="rId36"/>
    <p:sldId id="391" r:id="rId37"/>
    <p:sldId id="326" r:id="rId38"/>
    <p:sldId id="418" r:id="rId39"/>
    <p:sldId id="344" r:id="rId40"/>
    <p:sldId id="370" r:id="rId41"/>
    <p:sldId id="419" r:id="rId42"/>
    <p:sldId id="420" r:id="rId43"/>
    <p:sldId id="421" r:id="rId44"/>
    <p:sldId id="422" r:id="rId45"/>
    <p:sldId id="394" r:id="rId46"/>
    <p:sldId id="423" r:id="rId47"/>
    <p:sldId id="424" r:id="rId48"/>
    <p:sldId id="425" r:id="rId49"/>
    <p:sldId id="395" r:id="rId50"/>
    <p:sldId id="427" r:id="rId51"/>
    <p:sldId id="345" r:id="rId52"/>
    <p:sldId id="426" r:id="rId53"/>
    <p:sldId id="371" r:id="rId54"/>
    <p:sldId id="372" r:id="rId55"/>
    <p:sldId id="428" r:id="rId56"/>
    <p:sldId id="396" r:id="rId57"/>
    <p:sldId id="373" r:id="rId58"/>
    <p:sldId id="429" r:id="rId59"/>
    <p:sldId id="397" r:id="rId60"/>
    <p:sldId id="430" r:id="rId61"/>
    <p:sldId id="398" r:id="rId62"/>
    <p:sldId id="346" r:id="rId63"/>
    <p:sldId id="374" r:id="rId64"/>
    <p:sldId id="431" r:id="rId65"/>
    <p:sldId id="399" r:id="rId66"/>
    <p:sldId id="432" r:id="rId67"/>
    <p:sldId id="433" r:id="rId68"/>
    <p:sldId id="336" r:id="rId6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iola, Courtney A" initials="TCA" lastIdx="1" clrIdx="0"/>
  <p:cmAuthor id="2" name="Prakash Krishnan" initials="PK"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6298"/>
    <a:srgbClr val="004A78"/>
    <a:srgbClr val="FF6300"/>
    <a:srgbClr val="E9255F"/>
    <a:srgbClr val="0098D4"/>
    <a:srgbClr val="00B8E7"/>
    <a:srgbClr val="81D0ED"/>
    <a:srgbClr val="F6B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26" autoAdjust="0"/>
    <p:restoredTop sz="86375" autoAdjust="0"/>
  </p:normalViewPr>
  <p:slideViewPr>
    <p:cSldViewPr snapToGrid="0" snapToObjects="1">
      <p:cViewPr varScale="1">
        <p:scale>
          <a:sx n="74" d="100"/>
          <a:sy n="74" d="100"/>
        </p:scale>
        <p:origin x="1075" y="77"/>
      </p:cViewPr>
      <p:guideLst>
        <p:guide orient="horz" pos="2160"/>
        <p:guide pos="3840"/>
      </p:guideLst>
    </p:cSldViewPr>
  </p:slideViewPr>
  <p:outlineViewPr>
    <p:cViewPr>
      <p:scale>
        <a:sx n="33" d="100"/>
        <a:sy n="33" d="100"/>
      </p:scale>
      <p:origin x="0" y="28110"/>
    </p:cViewPr>
  </p:outlineViewPr>
  <p:notesTextViewPr>
    <p:cViewPr>
      <p:scale>
        <a:sx n="75" d="100"/>
        <a:sy n="75" d="100"/>
      </p:scale>
      <p:origin x="0" y="0"/>
    </p:cViewPr>
  </p:notesTextViewPr>
  <p:sorterViewPr>
    <p:cViewPr>
      <p:scale>
        <a:sx n="100" d="100"/>
        <a:sy n="100" d="100"/>
      </p:scale>
      <p:origin x="0" y="-786"/>
    </p:cViewPr>
  </p:sorterViewPr>
  <p:notesViewPr>
    <p:cSldViewPr snapToGrid="0" snapToObjects="1">
      <p:cViewPr varScale="1">
        <p:scale>
          <a:sx n="87" d="100"/>
          <a:sy n="87" d="100"/>
        </p:scale>
        <p:origin x="3090"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8AA413-85C6-40F2-B867-268CAAA7E377}" type="datetimeFigureOut">
              <a:rPr lang="en-US" smtClean="0"/>
              <a:pPr/>
              <a:t>5/3/2022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67803E-66EE-42CE-8DFB-98553954E472}" type="slidenum">
              <a:rPr lang="en-US" smtClean="0"/>
              <a:pPr/>
              <a:t>‹#›</a:t>
            </a:fld>
            <a:endParaRPr lang="en-US"/>
          </a:p>
        </p:txBody>
      </p:sp>
    </p:spTree>
    <p:extLst>
      <p:ext uri="{BB962C8B-B14F-4D97-AF65-F5344CB8AC3E}">
        <p14:creationId xmlns:p14="http://schemas.microsoft.com/office/powerpoint/2010/main" val="2176210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6680D68-05FF-7942-990A-B21BB8E6CE33}" type="datetimeFigureOut">
              <a:rPr lang="en-US"/>
              <a:pPr>
                <a:defRPr/>
              </a:pPr>
              <a:t>5/3/2022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91CAE60C-72A0-D14D-8733-C13212F694AD}" type="slidenum">
              <a:rPr lang="en-US"/>
              <a:pPr>
                <a:defRPr/>
              </a:pPr>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a:t>
            </a:fld>
            <a:endParaRPr lang="en-US"/>
          </a:p>
        </p:txBody>
      </p:sp>
    </p:spTree>
    <p:extLst>
      <p:ext uri="{BB962C8B-B14F-4D97-AF65-F5344CB8AC3E}">
        <p14:creationId xmlns:p14="http://schemas.microsoft.com/office/powerpoint/2010/main" val="896448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10</a:t>
            </a:fld>
            <a:endParaRPr lang="en-US"/>
          </a:p>
        </p:txBody>
      </p:sp>
    </p:spTree>
    <p:extLst>
      <p:ext uri="{BB962C8B-B14F-4D97-AF65-F5344CB8AC3E}">
        <p14:creationId xmlns:p14="http://schemas.microsoft.com/office/powerpoint/2010/main" val="2097227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11</a:t>
            </a:fld>
            <a:endParaRPr lang="en-US"/>
          </a:p>
        </p:txBody>
      </p:sp>
    </p:spTree>
    <p:extLst>
      <p:ext uri="{BB962C8B-B14F-4D97-AF65-F5344CB8AC3E}">
        <p14:creationId xmlns:p14="http://schemas.microsoft.com/office/powerpoint/2010/main" val="2097227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12</a:t>
            </a:fld>
            <a:endParaRPr lang="en-US"/>
          </a:p>
        </p:txBody>
      </p:sp>
    </p:spTree>
    <p:extLst>
      <p:ext uri="{BB962C8B-B14F-4D97-AF65-F5344CB8AC3E}">
        <p14:creationId xmlns:p14="http://schemas.microsoft.com/office/powerpoint/2010/main" val="2097227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14.4 Illustration of a laboratory-produced </a:t>
            </a:r>
            <a:r>
              <a:rPr lang="en-US" b="1" dirty="0" err="1"/>
              <a:t>protocell</a:t>
            </a:r>
            <a:r>
              <a:rPr lang="en-US" b="1" dirty="0"/>
              <a:t>. </a:t>
            </a:r>
          </a:p>
          <a:p>
            <a:r>
              <a:rPr lang="en-US" dirty="0"/>
              <a:t>A bilayer membrane of fatty acids encloses strands of RNA.</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13</a:t>
            </a:fld>
            <a:endParaRPr lang="en-US"/>
          </a:p>
        </p:txBody>
      </p:sp>
    </p:spTree>
    <p:extLst>
      <p:ext uri="{BB962C8B-B14F-4D97-AF65-F5344CB8AC3E}">
        <p14:creationId xmlns:p14="http://schemas.microsoft.com/office/powerpoint/2010/main" val="1909147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1" dirty="0"/>
              <a:t>Figure 14.5 Proposed sequence for the evolution of cells. </a:t>
            </a:r>
          </a:p>
          <a:p>
            <a:pPr eaLnBrk="1" hangingPunct="1">
              <a:spcBef>
                <a:spcPct val="0"/>
              </a:spcBef>
            </a:pPr>
            <a:r>
              <a:rPr lang="en-US" dirty="0"/>
              <a:t>Scientists carry out experiments and simulations that test the feasibility of each step.</a:t>
            </a:r>
            <a:endParaRPr lang="en-US" altLang="en-US" dirty="0">
              <a:latin typeface="Arial" pitchFamily="34" charset="0"/>
              <a:ea typeface="ＭＳ Ｐゴシック" pitchFamily="34" charset="-128"/>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14</a:t>
            </a:fld>
            <a:endParaRPr lang="en-US"/>
          </a:p>
        </p:txBody>
      </p:sp>
    </p:spTree>
    <p:extLst>
      <p:ext uri="{BB962C8B-B14F-4D97-AF65-F5344CB8AC3E}">
        <p14:creationId xmlns:p14="http://schemas.microsoft.com/office/powerpoint/2010/main" val="1909147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Figure 14.8 Modern </a:t>
            </a:r>
            <a:r>
              <a:rPr lang="en-US" b="1" dirty="0" err="1"/>
              <a:t>stromatolites</a:t>
            </a:r>
            <a:r>
              <a:rPr lang="en-US" b="1" dirty="0"/>
              <a:t> in Australia’s Shark Bay.</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15</a:t>
            </a:fld>
            <a:endParaRPr lang="en-US"/>
          </a:p>
        </p:txBody>
      </p:sp>
    </p:spTree>
    <p:extLst>
      <p:ext uri="{BB962C8B-B14F-4D97-AF65-F5344CB8AC3E}">
        <p14:creationId xmlns:p14="http://schemas.microsoft.com/office/powerpoint/2010/main" val="1954277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14.6 The three-domain classification system.</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16</a:t>
            </a:fld>
            <a:endParaRPr lang="en-US"/>
          </a:p>
        </p:txBody>
      </p:sp>
    </p:spTree>
    <p:extLst>
      <p:ext uri="{BB962C8B-B14F-4D97-AF65-F5344CB8AC3E}">
        <p14:creationId xmlns:p14="http://schemas.microsoft.com/office/powerpoint/2010/main" val="1909147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17</a:t>
            </a:fld>
            <a:endParaRPr lang="en-US"/>
          </a:p>
        </p:txBody>
      </p:sp>
    </p:spTree>
    <p:extLst>
      <p:ext uri="{BB962C8B-B14F-4D97-AF65-F5344CB8AC3E}">
        <p14:creationId xmlns:p14="http://schemas.microsoft.com/office/powerpoint/2010/main" val="1954277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18</a:t>
            </a:fld>
            <a:endParaRPr lang="en-US"/>
          </a:p>
        </p:txBody>
      </p:sp>
    </p:spTree>
    <p:extLst>
      <p:ext uri="{BB962C8B-B14F-4D97-AF65-F5344CB8AC3E}">
        <p14:creationId xmlns:p14="http://schemas.microsoft.com/office/powerpoint/2010/main" val="1954277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19</a:t>
            </a:fld>
            <a:endParaRPr lang="en-US"/>
          </a:p>
        </p:txBody>
      </p:sp>
    </p:spTree>
    <p:extLst>
      <p:ext uri="{BB962C8B-B14F-4D97-AF65-F5344CB8AC3E}">
        <p14:creationId xmlns:p14="http://schemas.microsoft.com/office/powerpoint/2010/main" val="1954277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a:t>
            </a:fld>
            <a:endParaRPr lang="en-US"/>
          </a:p>
        </p:txBody>
      </p:sp>
    </p:spTree>
    <p:extLst>
      <p:ext uri="{BB962C8B-B14F-4D97-AF65-F5344CB8AC3E}">
        <p14:creationId xmlns:p14="http://schemas.microsoft.com/office/powerpoint/2010/main" val="3030474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14.9 Generalized structure of a prokaryotic cell.</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20</a:t>
            </a:fld>
            <a:endParaRPr lang="en-US"/>
          </a:p>
        </p:txBody>
      </p:sp>
    </p:spTree>
    <p:extLst>
      <p:ext uri="{BB962C8B-B14F-4D97-AF65-F5344CB8AC3E}">
        <p14:creationId xmlns:p14="http://schemas.microsoft.com/office/powerpoint/2010/main" val="1448145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21</a:t>
            </a:fld>
            <a:endParaRPr lang="en-US"/>
          </a:p>
        </p:txBody>
      </p:sp>
    </p:spTree>
    <p:extLst>
      <p:ext uri="{BB962C8B-B14F-4D97-AF65-F5344CB8AC3E}">
        <p14:creationId xmlns:p14="http://schemas.microsoft.com/office/powerpoint/2010/main" val="19590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14.10 Asexual reproduction by binary fission.</a:t>
            </a:r>
          </a:p>
          <a:p>
            <a:pPr marL="228600" indent="-228600">
              <a:buAutoNum type="arabicPeriod"/>
            </a:pPr>
            <a:r>
              <a:rPr lang="en-US" dirty="0"/>
              <a:t>A typical bacterial cell has one circular chromosome suspended in the cytoplasm.</a:t>
            </a:r>
          </a:p>
          <a:p>
            <a:pPr marL="228600" indent="-228600">
              <a:buAutoNum type="arabicPeriod"/>
            </a:pPr>
            <a:r>
              <a:rPr lang="en-US" dirty="0"/>
              <a:t>Enzymes in the center of the cell replicate the chromosome. Replication usually begins at a single point.</a:t>
            </a:r>
          </a:p>
          <a:p>
            <a:pPr marL="228600" indent="-228600">
              <a:buAutoNum type="arabicPeriod"/>
            </a:pPr>
            <a:r>
              <a:rPr lang="en-US" dirty="0"/>
              <a:t>After chromosome duplication, membrane and cell wall are deposited between the two daughter chromosomes.</a:t>
            </a:r>
          </a:p>
          <a:p>
            <a:pPr marL="228600" indent="-228600">
              <a:buAutoNum type="arabicPeriod"/>
            </a:pPr>
            <a:r>
              <a:rPr lang="en-US" dirty="0"/>
              <a:t>The result is two identical daughter cells.</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22</a:t>
            </a:fld>
            <a:endParaRPr lang="en-US"/>
          </a:p>
        </p:txBody>
      </p:sp>
    </p:spTree>
    <p:extLst>
      <p:ext uri="{BB962C8B-B14F-4D97-AF65-F5344CB8AC3E}">
        <p14:creationId xmlns:p14="http://schemas.microsoft.com/office/powerpoint/2010/main" val="1448145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14.11 Mechanisms of gene exchange between prokaryotic cells.</a:t>
            </a:r>
          </a:p>
          <a:p>
            <a:pPr marL="228600" indent="-228600">
              <a:buAutoNum type="alphaUcPeriod"/>
            </a:pPr>
            <a:r>
              <a:rPr lang="en-US" b="0" dirty="0"/>
              <a:t>Transformation: taking up DNA from the environment.</a:t>
            </a:r>
          </a:p>
          <a:p>
            <a:pPr marL="228600" indent="-228600">
              <a:buAutoNum type="alphaUcPeriod"/>
            </a:pPr>
            <a:r>
              <a:rPr lang="en-US" b="0" dirty="0"/>
              <a:t>Transduction: transfer of DNA by means of a virus.</a:t>
            </a:r>
          </a:p>
          <a:p>
            <a:pPr marL="228600" indent="-228600">
              <a:buAutoNum type="alphaUcPeriod"/>
            </a:pPr>
            <a:r>
              <a:rPr lang="en-US" b="0" dirty="0"/>
              <a:t>Conjugation: direct transfer of a plasmid between cells.</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23</a:t>
            </a:fld>
            <a:endParaRPr lang="en-US"/>
          </a:p>
        </p:txBody>
      </p:sp>
    </p:spTree>
    <p:extLst>
      <p:ext uri="{BB962C8B-B14F-4D97-AF65-F5344CB8AC3E}">
        <p14:creationId xmlns:p14="http://schemas.microsoft.com/office/powerpoint/2010/main" val="1448145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24</a:t>
            </a:fld>
            <a:endParaRPr lang="en-US"/>
          </a:p>
        </p:txBody>
      </p:sp>
    </p:spTree>
    <p:extLst>
      <p:ext uri="{BB962C8B-B14F-4D97-AF65-F5344CB8AC3E}">
        <p14:creationId xmlns:p14="http://schemas.microsoft.com/office/powerpoint/2010/main" val="2164914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25</a:t>
            </a:fld>
            <a:endParaRPr lang="en-US"/>
          </a:p>
        </p:txBody>
      </p:sp>
    </p:spTree>
    <p:extLst>
      <p:ext uri="{BB962C8B-B14F-4D97-AF65-F5344CB8AC3E}">
        <p14:creationId xmlns:p14="http://schemas.microsoft.com/office/powerpoint/2010/main" val="216491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14.12 Aquatic cyanobacteria. </a:t>
            </a:r>
          </a:p>
          <a:p>
            <a:r>
              <a:rPr lang="en-US" dirty="0"/>
              <a:t>This species grows as long chains of cells connected by a secreted mucous sheath. Some cells in the chain are specialized for nitrogen fixation. </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26</a:t>
            </a:fld>
            <a:endParaRPr lang="en-US"/>
          </a:p>
        </p:txBody>
      </p:sp>
    </p:spTree>
    <p:extLst>
      <p:ext uri="{BB962C8B-B14F-4D97-AF65-F5344CB8AC3E}">
        <p14:creationId xmlns:p14="http://schemas.microsoft.com/office/powerpoint/2010/main" val="3401199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27</a:t>
            </a:fld>
            <a:endParaRPr lang="en-US"/>
          </a:p>
        </p:txBody>
      </p:sp>
    </p:spTree>
    <p:extLst>
      <p:ext uri="{BB962C8B-B14F-4D97-AF65-F5344CB8AC3E}">
        <p14:creationId xmlns:p14="http://schemas.microsoft.com/office/powerpoint/2010/main" val="3620686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Table 14.1 Examples of Bacterial Diseases</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28</a:t>
            </a:fld>
            <a:endParaRPr lang="en-US"/>
          </a:p>
        </p:txBody>
      </p:sp>
    </p:spTree>
    <p:extLst>
      <p:ext uri="{BB962C8B-B14F-4D97-AF65-F5344CB8AC3E}">
        <p14:creationId xmlns:p14="http://schemas.microsoft.com/office/powerpoint/2010/main" val="36206869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29</a:t>
            </a:fld>
            <a:endParaRPr lang="en-US"/>
          </a:p>
        </p:txBody>
      </p:sp>
    </p:spTree>
    <p:extLst>
      <p:ext uri="{BB962C8B-B14F-4D97-AF65-F5344CB8AC3E}">
        <p14:creationId xmlns:p14="http://schemas.microsoft.com/office/powerpoint/2010/main" val="3620686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a:t>
            </a:fld>
            <a:endParaRPr lang="en-US"/>
          </a:p>
        </p:txBody>
      </p:sp>
    </p:spTree>
    <p:extLst>
      <p:ext uri="{BB962C8B-B14F-4D97-AF65-F5344CB8AC3E}">
        <p14:creationId xmlns:p14="http://schemas.microsoft.com/office/powerpoint/2010/main" val="3227177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30</a:t>
            </a:fld>
            <a:endParaRPr lang="en-US"/>
          </a:p>
        </p:txBody>
      </p:sp>
    </p:spTree>
    <p:extLst>
      <p:ext uri="{BB962C8B-B14F-4D97-AF65-F5344CB8AC3E}">
        <p14:creationId xmlns:p14="http://schemas.microsoft.com/office/powerpoint/2010/main" val="36206869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1" dirty="0"/>
              <a:t>Figure 14.15 Evolution of eukaryotic organelles. </a:t>
            </a:r>
          </a:p>
          <a:p>
            <a:pPr eaLnBrk="1" hangingPunct="1">
              <a:spcBef>
                <a:spcPct val="0"/>
              </a:spcBef>
            </a:pPr>
            <a:r>
              <a:rPr lang="en-US" dirty="0"/>
              <a:t>The nuclear envelope and endomembrane components are derived from </a:t>
            </a:r>
            <a:r>
              <a:rPr lang="en-US" dirty="0" err="1"/>
              <a:t>infoldings</a:t>
            </a:r>
            <a:r>
              <a:rPr lang="en-US" dirty="0"/>
              <a:t> of the plasma membrane. Mitochondria and chloroplasts evolved from bacteria that lived inside a host cell.</a:t>
            </a:r>
            <a:endParaRPr lang="en-US" altLang="en-US" dirty="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31</a:t>
            </a:fld>
            <a:endParaRPr lang="en-US"/>
          </a:p>
        </p:txBody>
      </p:sp>
    </p:spTree>
    <p:extLst>
      <p:ext uri="{BB962C8B-B14F-4D97-AF65-F5344CB8AC3E}">
        <p14:creationId xmlns:p14="http://schemas.microsoft.com/office/powerpoint/2010/main" val="3401199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32</a:t>
            </a:fld>
            <a:endParaRPr lang="en-US"/>
          </a:p>
        </p:txBody>
      </p:sp>
    </p:spTree>
    <p:extLst>
      <p:ext uri="{BB962C8B-B14F-4D97-AF65-F5344CB8AC3E}">
        <p14:creationId xmlns:p14="http://schemas.microsoft.com/office/powerpoint/2010/main" val="42442643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14.16 Evolutionary tree for the eukaryotes. </a:t>
            </a:r>
          </a:p>
          <a:p>
            <a:r>
              <a:rPr lang="en-US" dirty="0"/>
              <a:t>Orange boxes indicate the </a:t>
            </a:r>
            <a:r>
              <a:rPr lang="en-US" dirty="0" err="1"/>
              <a:t>protist</a:t>
            </a:r>
            <a:r>
              <a:rPr lang="en-US" dirty="0"/>
              <a:t> lineages.</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33</a:t>
            </a:fld>
            <a:endParaRPr lang="en-US"/>
          </a:p>
        </p:txBody>
      </p:sp>
    </p:spTree>
    <p:extLst>
      <p:ext uri="{BB962C8B-B14F-4D97-AF65-F5344CB8AC3E}">
        <p14:creationId xmlns:p14="http://schemas.microsoft.com/office/powerpoint/2010/main" val="340119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34</a:t>
            </a:fld>
            <a:endParaRPr lang="en-US"/>
          </a:p>
        </p:txBody>
      </p:sp>
    </p:spTree>
    <p:extLst>
      <p:ext uri="{BB962C8B-B14F-4D97-AF65-F5344CB8AC3E}">
        <p14:creationId xmlns:p14="http://schemas.microsoft.com/office/powerpoint/2010/main" val="21500355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14.17 </a:t>
            </a:r>
            <a:r>
              <a:rPr lang="en-US" b="1" i="1" dirty="0"/>
              <a:t>Euglena</a:t>
            </a:r>
            <a:r>
              <a:rPr lang="en-US" b="1" dirty="0"/>
              <a:t>, a freshwater flagellated protozoan. </a:t>
            </a:r>
          </a:p>
          <a:p>
            <a:r>
              <a:rPr lang="en-US" dirty="0"/>
              <a:t>The species depicted here has chloroplasts that evolved from a green alga.</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35</a:t>
            </a:fld>
            <a:endParaRPr lang="en-US"/>
          </a:p>
        </p:txBody>
      </p:sp>
    </p:spTree>
    <p:extLst>
      <p:ext uri="{BB962C8B-B14F-4D97-AF65-F5344CB8AC3E}">
        <p14:creationId xmlns:p14="http://schemas.microsoft.com/office/powerpoint/2010/main" val="3401199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14.18 A planktonic </a:t>
            </a:r>
            <a:r>
              <a:rPr lang="en-US" b="1" dirty="0" err="1"/>
              <a:t>foraminiferan</a:t>
            </a:r>
            <a:r>
              <a:rPr lang="en-US" b="1" dirty="0"/>
              <a:t>. </a:t>
            </a:r>
          </a:p>
          <a:p>
            <a:r>
              <a:rPr lang="en-US" dirty="0"/>
              <a:t>The yellow dots are algae that live in its cytoplasm.</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36</a:t>
            </a:fld>
            <a:endParaRPr lang="en-US"/>
          </a:p>
        </p:txBody>
      </p:sp>
    </p:spTree>
    <p:extLst>
      <p:ext uri="{BB962C8B-B14F-4D97-AF65-F5344CB8AC3E}">
        <p14:creationId xmlns:p14="http://schemas.microsoft.com/office/powerpoint/2010/main" val="2985083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14.19 Diatom. </a:t>
            </a:r>
          </a:p>
          <a:p>
            <a:r>
              <a:rPr lang="en-US" dirty="0"/>
              <a:t>Chloroplasts are visible through the cell’s silica shell.</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37</a:t>
            </a:fld>
            <a:endParaRPr lang="en-US"/>
          </a:p>
        </p:txBody>
      </p:sp>
    </p:spTree>
    <p:extLst>
      <p:ext uri="{BB962C8B-B14F-4D97-AF65-F5344CB8AC3E}">
        <p14:creationId xmlns:p14="http://schemas.microsoft.com/office/powerpoint/2010/main" val="25103706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14.20 Photosynthetic </a:t>
            </a:r>
            <a:r>
              <a:rPr lang="en-US" b="1" dirty="0" err="1"/>
              <a:t>dinoflagellate</a:t>
            </a:r>
            <a:r>
              <a:rPr lang="en-US" b="1" dirty="0"/>
              <a:t>.</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38</a:t>
            </a:fld>
            <a:endParaRPr lang="en-US"/>
          </a:p>
        </p:txBody>
      </p:sp>
    </p:spTree>
    <p:extLst>
      <p:ext uri="{BB962C8B-B14F-4D97-AF65-F5344CB8AC3E}">
        <p14:creationId xmlns:p14="http://schemas.microsoft.com/office/powerpoint/2010/main" val="25103706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39</a:t>
            </a:fld>
            <a:endParaRPr lang="en-US"/>
          </a:p>
        </p:txBody>
      </p:sp>
    </p:spTree>
    <p:extLst>
      <p:ext uri="{BB962C8B-B14F-4D97-AF65-F5344CB8AC3E}">
        <p14:creationId xmlns:p14="http://schemas.microsoft.com/office/powerpoint/2010/main" val="2150035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4</a:t>
            </a:fld>
            <a:endParaRPr lang="en-US"/>
          </a:p>
        </p:txBody>
      </p:sp>
    </p:spTree>
    <p:extLst>
      <p:ext uri="{BB962C8B-B14F-4D97-AF65-F5344CB8AC3E}">
        <p14:creationId xmlns:p14="http://schemas.microsoft.com/office/powerpoint/2010/main" val="33854324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14.21 The freshwater ciliate </a:t>
            </a:r>
            <a:r>
              <a:rPr lang="en-US" b="1" i="1" dirty="0"/>
              <a:t>Paramecium</a:t>
            </a:r>
            <a:r>
              <a:rPr lang="en-US" b="1" dirty="0"/>
              <a:t>.</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40</a:t>
            </a:fld>
            <a:endParaRPr lang="en-US"/>
          </a:p>
        </p:txBody>
      </p:sp>
    </p:spTree>
    <p:extLst>
      <p:ext uri="{BB962C8B-B14F-4D97-AF65-F5344CB8AC3E}">
        <p14:creationId xmlns:p14="http://schemas.microsoft.com/office/powerpoint/2010/main" val="25103706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41</a:t>
            </a:fld>
            <a:endParaRPr lang="en-US"/>
          </a:p>
        </p:txBody>
      </p:sp>
    </p:spTree>
    <p:extLst>
      <p:ext uri="{BB962C8B-B14F-4D97-AF65-F5344CB8AC3E}">
        <p14:creationId xmlns:p14="http://schemas.microsoft.com/office/powerpoint/2010/main" val="21500355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b="1" dirty="0"/>
              <a:t>Figure 14.22 </a:t>
            </a:r>
            <a:r>
              <a:rPr lang="pt-BR" b="1" i="1" dirty="0"/>
              <a:t>Amoeba proteus</a:t>
            </a:r>
            <a:r>
              <a:rPr lang="pt-BR" b="1" dirty="0"/>
              <a:t>, a freshwater amoeba.</a:t>
            </a:r>
            <a:endParaRPr lang="en-US" b="1" dirty="0"/>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42</a:t>
            </a:fld>
            <a:endParaRPr lang="en-US"/>
          </a:p>
        </p:txBody>
      </p:sp>
    </p:spTree>
    <p:extLst>
      <p:ext uri="{BB962C8B-B14F-4D97-AF65-F5344CB8AC3E}">
        <p14:creationId xmlns:p14="http://schemas.microsoft.com/office/powerpoint/2010/main" val="25103706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14.23 Structure of a giant kelp.</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43</a:t>
            </a:fld>
            <a:endParaRPr lang="en-US"/>
          </a:p>
        </p:txBody>
      </p:sp>
    </p:spTree>
    <p:extLst>
      <p:ext uri="{BB962C8B-B14F-4D97-AF65-F5344CB8AC3E}">
        <p14:creationId xmlns:p14="http://schemas.microsoft.com/office/powerpoint/2010/main" val="25103706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14.24 Red algae.</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44</a:t>
            </a:fld>
            <a:endParaRPr lang="en-US"/>
          </a:p>
        </p:txBody>
      </p:sp>
    </p:spTree>
    <p:extLst>
      <p:ext uri="{BB962C8B-B14F-4D97-AF65-F5344CB8AC3E}">
        <p14:creationId xmlns:p14="http://schemas.microsoft.com/office/powerpoint/2010/main" val="25103706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14.25 Green algae.</a:t>
            </a:r>
          </a:p>
          <a:p>
            <a:r>
              <a:rPr lang="en-US" dirty="0"/>
              <a:t>A. </a:t>
            </a:r>
            <a:r>
              <a:rPr lang="en-US" i="1" dirty="0"/>
              <a:t>Chlorella</a:t>
            </a:r>
            <a:r>
              <a:rPr lang="en-US" dirty="0"/>
              <a:t>, a single-celled green alga.</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45</a:t>
            </a:fld>
            <a:endParaRPr lang="en-US"/>
          </a:p>
        </p:txBody>
      </p:sp>
    </p:spTree>
    <p:extLst>
      <p:ext uri="{BB962C8B-B14F-4D97-AF65-F5344CB8AC3E}">
        <p14:creationId xmlns:p14="http://schemas.microsoft.com/office/powerpoint/2010/main" val="25103706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14.25 Green algae.</a:t>
            </a:r>
          </a:p>
          <a:p>
            <a:r>
              <a:rPr lang="en-US" dirty="0"/>
              <a:t>B. </a:t>
            </a:r>
            <a:r>
              <a:rPr lang="en-US" i="1" dirty="0" err="1"/>
              <a:t>Volvox</a:t>
            </a:r>
            <a:r>
              <a:rPr lang="en-US" i="1" dirty="0"/>
              <a:t>, </a:t>
            </a:r>
            <a:r>
              <a:rPr lang="en-US" dirty="0"/>
              <a:t>a colonial, freshwater green alga.</a:t>
            </a:r>
          </a:p>
          <a:p>
            <a:r>
              <a:rPr lang="en-US" dirty="0"/>
              <a:t>C. Sheets of sea lettuce (</a:t>
            </a:r>
            <a:r>
              <a:rPr lang="en-US" i="1" dirty="0" err="1"/>
              <a:t>Ulva</a:t>
            </a:r>
            <a:r>
              <a:rPr lang="en-US" dirty="0"/>
              <a:t>), a </a:t>
            </a:r>
            <a:r>
              <a:rPr lang="en-US" dirty="0" err="1"/>
              <a:t>multicelled</a:t>
            </a:r>
            <a:r>
              <a:rPr lang="en-US" dirty="0"/>
              <a:t> marine green alga.</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46</a:t>
            </a:fld>
            <a:endParaRPr lang="en-US"/>
          </a:p>
        </p:txBody>
      </p:sp>
    </p:spTree>
    <p:extLst>
      <p:ext uri="{BB962C8B-B14F-4D97-AF65-F5344CB8AC3E}">
        <p14:creationId xmlns:p14="http://schemas.microsoft.com/office/powerpoint/2010/main" val="25103706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14.26 Flagellated protozoans that parasitize humans.</a:t>
            </a:r>
          </a:p>
          <a:p>
            <a:pPr marL="228600" indent="-228600">
              <a:buAutoNum type="alphaUcPeriod"/>
            </a:pPr>
            <a:r>
              <a:rPr lang="en-US" i="1" dirty="0"/>
              <a:t>Giardia </a:t>
            </a:r>
            <a:r>
              <a:rPr lang="en-US" dirty="0"/>
              <a:t>attached to the intestinal wall.</a:t>
            </a:r>
          </a:p>
          <a:p>
            <a:pPr marL="228600" indent="-228600">
              <a:buAutoNum type="alphaUcPeriod"/>
            </a:pPr>
            <a:r>
              <a:rPr lang="en-US" i="1" dirty="0" err="1"/>
              <a:t>Trypanosoma</a:t>
            </a:r>
            <a:r>
              <a:rPr lang="en-US" dirty="0"/>
              <a:t> in human blood.</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47</a:t>
            </a:fld>
            <a:endParaRPr lang="en-US"/>
          </a:p>
        </p:txBody>
      </p:sp>
    </p:spTree>
    <p:extLst>
      <p:ext uri="{BB962C8B-B14F-4D97-AF65-F5344CB8AC3E}">
        <p14:creationId xmlns:p14="http://schemas.microsoft.com/office/powerpoint/2010/main" val="25103706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48</a:t>
            </a:fld>
            <a:endParaRPr lang="en-US"/>
          </a:p>
        </p:txBody>
      </p:sp>
    </p:spTree>
    <p:extLst>
      <p:ext uri="{BB962C8B-B14F-4D97-AF65-F5344CB8AC3E}">
        <p14:creationId xmlns:p14="http://schemas.microsoft.com/office/powerpoint/2010/main" val="40879187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14.27 Life cycle of </a:t>
            </a:r>
            <a:r>
              <a:rPr lang="en-US" b="1" i="1" dirty="0"/>
              <a:t>Plasmodium</a:t>
            </a:r>
            <a:r>
              <a:rPr lang="en-US" b="1" dirty="0"/>
              <a:t>, the </a:t>
            </a:r>
            <a:r>
              <a:rPr lang="en-US" b="1" dirty="0" err="1"/>
              <a:t>protist</a:t>
            </a:r>
            <a:r>
              <a:rPr lang="en-US" b="1" dirty="0"/>
              <a:t> that causes malaria.</a:t>
            </a:r>
          </a:p>
          <a:p>
            <a:r>
              <a:rPr lang="en-US" dirty="0"/>
              <a:t>1.</a:t>
            </a:r>
            <a:r>
              <a:rPr lang="en-US" baseline="0" dirty="0"/>
              <a:t> I</a:t>
            </a:r>
            <a:r>
              <a:rPr lang="en-US" dirty="0"/>
              <a:t>nfected mosquito bites a human. </a:t>
            </a:r>
            <a:r>
              <a:rPr lang="en-US" dirty="0" err="1"/>
              <a:t>Sporozoites</a:t>
            </a:r>
            <a:r>
              <a:rPr lang="en-US" dirty="0"/>
              <a:t> enter the blood, which carries them to the liver. </a:t>
            </a:r>
          </a:p>
          <a:p>
            <a:r>
              <a:rPr lang="en-US" dirty="0"/>
              <a:t>2.</a:t>
            </a:r>
            <a:r>
              <a:rPr lang="en-US" baseline="0" dirty="0"/>
              <a:t> </a:t>
            </a:r>
            <a:r>
              <a:rPr lang="en-US" baseline="0" dirty="0" err="1"/>
              <a:t>S</a:t>
            </a:r>
            <a:r>
              <a:rPr lang="en-US" dirty="0" err="1"/>
              <a:t>porozoites</a:t>
            </a:r>
            <a:r>
              <a:rPr lang="en-US" dirty="0"/>
              <a:t> reproduce asexually in liver cells, then mature into </a:t>
            </a:r>
            <a:r>
              <a:rPr lang="en-US" dirty="0" err="1"/>
              <a:t>merozoites</a:t>
            </a:r>
            <a:r>
              <a:rPr lang="en-US" dirty="0"/>
              <a:t>. </a:t>
            </a:r>
            <a:r>
              <a:rPr lang="en-US" dirty="0" err="1"/>
              <a:t>Merozoites</a:t>
            </a:r>
            <a:r>
              <a:rPr lang="en-US" dirty="0"/>
              <a:t> leave the liver and enter the bloodstream, where they infect red blood cells.</a:t>
            </a:r>
          </a:p>
          <a:p>
            <a:r>
              <a:rPr lang="en-US" dirty="0"/>
              <a:t>3.</a:t>
            </a:r>
            <a:r>
              <a:rPr lang="en-US" baseline="0" dirty="0"/>
              <a:t> I</a:t>
            </a:r>
            <a:r>
              <a:rPr lang="en-US" dirty="0"/>
              <a:t>nside some red blood cells, </a:t>
            </a:r>
            <a:r>
              <a:rPr lang="en-US" dirty="0" err="1"/>
              <a:t>merozoites</a:t>
            </a:r>
            <a:r>
              <a:rPr lang="en-US" dirty="0"/>
              <a:t> reproduce asexually. These cells burst and release more </a:t>
            </a:r>
            <a:r>
              <a:rPr lang="en-US" dirty="0" err="1"/>
              <a:t>merozoites</a:t>
            </a:r>
            <a:r>
              <a:rPr lang="en-US" dirty="0"/>
              <a:t> into the bloodstream.</a:t>
            </a:r>
          </a:p>
          <a:p>
            <a:r>
              <a:rPr lang="en-US" dirty="0"/>
              <a:t>4. Inside other red blood cells, </a:t>
            </a:r>
            <a:r>
              <a:rPr lang="en-US" dirty="0" err="1"/>
              <a:t>merozoites</a:t>
            </a:r>
            <a:r>
              <a:rPr lang="en-US" dirty="0"/>
              <a:t> develop into male and female gametocytes.</a:t>
            </a:r>
          </a:p>
          <a:p>
            <a:r>
              <a:rPr lang="en-US" dirty="0"/>
              <a:t>5. A female mosquito bites and sucks blood from the infected person. Gametocytes in red blood cells enter her gut and mature into gametes, which fuse to form zygotes.</a:t>
            </a:r>
          </a:p>
          <a:p>
            <a:r>
              <a:rPr lang="en-US" dirty="0"/>
              <a:t>6. Zygotes develop into </a:t>
            </a:r>
            <a:r>
              <a:rPr lang="en-US" dirty="0" err="1"/>
              <a:t>sporozoites</a:t>
            </a:r>
            <a:r>
              <a:rPr lang="en-US" dirty="0"/>
              <a:t> that migrate to the mosquito’s salivary glands.</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49</a:t>
            </a:fld>
            <a:endParaRPr lang="en-US"/>
          </a:p>
        </p:txBody>
      </p:sp>
    </p:spTree>
    <p:extLst>
      <p:ext uri="{BB962C8B-B14F-4D97-AF65-F5344CB8AC3E}">
        <p14:creationId xmlns:p14="http://schemas.microsoft.com/office/powerpoint/2010/main" val="2104067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14.1 Human intestinal bacteria. </a:t>
            </a:r>
          </a:p>
          <a:p>
            <a:r>
              <a:rPr lang="en-US" i="1" dirty="0" err="1"/>
              <a:t>Bilophila</a:t>
            </a:r>
            <a:r>
              <a:rPr lang="en-US" i="1" dirty="0"/>
              <a:t> </a:t>
            </a:r>
            <a:r>
              <a:rPr lang="en-US" i="1" dirty="0" err="1"/>
              <a:t>wadsworthia</a:t>
            </a:r>
            <a:r>
              <a:rPr lang="en-US" i="1" dirty="0"/>
              <a:t> </a:t>
            </a:r>
            <a:r>
              <a:rPr lang="en-US" dirty="0"/>
              <a:t>is a species most abundant in people who eat a lot of animal fat.</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5</a:t>
            </a:fld>
            <a:endParaRPr lang="en-US"/>
          </a:p>
        </p:txBody>
      </p:sp>
    </p:spTree>
    <p:extLst>
      <p:ext uri="{BB962C8B-B14F-4D97-AF65-F5344CB8AC3E}">
        <p14:creationId xmlns:p14="http://schemas.microsoft.com/office/powerpoint/2010/main" val="19091475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endParaRPr lang="en-US"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50</a:t>
            </a:fld>
            <a:endParaRPr lang="en-US"/>
          </a:p>
        </p:txBody>
      </p:sp>
    </p:spTree>
    <p:extLst>
      <p:ext uri="{BB962C8B-B14F-4D97-AF65-F5344CB8AC3E}">
        <p14:creationId xmlns:p14="http://schemas.microsoft.com/office/powerpoint/2010/main" val="1834878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14.29</a:t>
            </a:r>
            <a:r>
              <a:rPr lang="en-US" b="0" dirty="0"/>
              <a:t> </a:t>
            </a:r>
            <a:r>
              <a:rPr lang="en-US" b="1" dirty="0"/>
              <a:t>Life cycle of the cellular slime mold </a:t>
            </a:r>
            <a:r>
              <a:rPr lang="en-US" b="1" i="1" dirty="0" err="1"/>
              <a:t>Dictyostelium</a:t>
            </a:r>
            <a:r>
              <a:rPr lang="en-US" b="1" i="1" dirty="0"/>
              <a:t> </a:t>
            </a:r>
            <a:r>
              <a:rPr lang="en-US" b="1" i="1" dirty="0" err="1"/>
              <a:t>discoideum</a:t>
            </a:r>
            <a:r>
              <a:rPr lang="en-US" b="1" i="0" dirty="0"/>
              <a:t>.</a:t>
            </a:r>
            <a:endParaRPr lang="en-US" b="1" dirty="0"/>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51</a:t>
            </a:fld>
            <a:endParaRPr lang="en-US"/>
          </a:p>
        </p:txBody>
      </p:sp>
    </p:spTree>
    <p:extLst>
      <p:ext uri="{BB962C8B-B14F-4D97-AF65-F5344CB8AC3E}">
        <p14:creationId xmlns:p14="http://schemas.microsoft.com/office/powerpoint/2010/main" val="21040676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14.30 </a:t>
            </a:r>
            <a:r>
              <a:rPr lang="en-US" b="1" dirty="0" err="1"/>
              <a:t>Plasmodial</a:t>
            </a:r>
            <a:r>
              <a:rPr lang="en-US" b="1" dirty="0"/>
              <a:t> slime mold on a log. </a:t>
            </a:r>
          </a:p>
          <a:p>
            <a:r>
              <a:rPr lang="en-US" dirty="0"/>
              <a:t>This multinucleated mass (the plasmodium) streams along at a rate of about a millimeter an hour, engulfing any food it encounters. As the plasmodium travels, it lays down a trail of slime. If it later happens across its own trail, it will move off in a different direction. In this way, the slime mold “remembers” where it has been and avoids revisiting areas where it has already depleted its food supply.</a:t>
            </a:r>
            <a:endParaRPr lang="en-US" altLang="en-US" dirty="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52</a:t>
            </a:fld>
            <a:endParaRPr lang="en-US"/>
          </a:p>
        </p:txBody>
      </p:sp>
    </p:spTree>
    <p:extLst>
      <p:ext uri="{BB962C8B-B14F-4D97-AF65-F5344CB8AC3E}">
        <p14:creationId xmlns:p14="http://schemas.microsoft.com/office/powerpoint/2010/main" val="21040676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53</a:t>
            </a:fld>
            <a:endParaRPr lang="en-US"/>
          </a:p>
        </p:txBody>
      </p:sp>
    </p:spTree>
    <p:extLst>
      <p:ext uri="{BB962C8B-B14F-4D97-AF65-F5344CB8AC3E}">
        <p14:creationId xmlns:p14="http://schemas.microsoft.com/office/powerpoint/2010/main" val="38800352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14.31 </a:t>
            </a:r>
            <a:r>
              <a:rPr lang="en-US" b="1" dirty="0" err="1"/>
              <a:t>Choanoflagellates</a:t>
            </a:r>
            <a:r>
              <a:rPr lang="en-US" b="1" dirty="0"/>
              <a:t>, the modern </a:t>
            </a:r>
            <a:r>
              <a:rPr lang="en-US" b="1" dirty="0" err="1"/>
              <a:t>protist</a:t>
            </a:r>
            <a:r>
              <a:rPr lang="en-US" b="1" dirty="0"/>
              <a:t> group most closely related to animals.</a:t>
            </a:r>
          </a:p>
          <a:p>
            <a:pPr marL="228600" indent="-228600">
              <a:buAutoNum type="alphaUcPeriod"/>
            </a:pPr>
            <a:r>
              <a:rPr lang="en-US" dirty="0"/>
              <a:t>Structure of a solitary </a:t>
            </a:r>
            <a:r>
              <a:rPr lang="en-US" dirty="0" err="1"/>
              <a:t>choanoflagellate</a:t>
            </a:r>
            <a:r>
              <a:rPr lang="en-US" dirty="0"/>
              <a:t>.</a:t>
            </a:r>
          </a:p>
          <a:p>
            <a:pPr marL="228600" indent="-228600">
              <a:buAutoNum type="alphaUcPeriod"/>
            </a:pPr>
            <a:r>
              <a:rPr lang="en-US" dirty="0"/>
              <a:t>A colonial </a:t>
            </a:r>
            <a:r>
              <a:rPr lang="en-US" dirty="0" err="1"/>
              <a:t>choanoflagellate</a:t>
            </a:r>
            <a:r>
              <a:rPr lang="en-US" dirty="0"/>
              <a:t>.</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54</a:t>
            </a:fld>
            <a:endParaRPr lang="en-US"/>
          </a:p>
        </p:txBody>
      </p:sp>
    </p:spTree>
    <p:extLst>
      <p:ext uri="{BB962C8B-B14F-4D97-AF65-F5344CB8AC3E}">
        <p14:creationId xmlns:p14="http://schemas.microsoft.com/office/powerpoint/2010/main" val="3365488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55</a:t>
            </a:fld>
            <a:endParaRPr lang="en-US"/>
          </a:p>
        </p:txBody>
      </p:sp>
    </p:spTree>
    <p:extLst>
      <p:ext uri="{BB962C8B-B14F-4D97-AF65-F5344CB8AC3E}">
        <p14:creationId xmlns:p14="http://schemas.microsoft.com/office/powerpoint/2010/main" val="38800352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14.32 Examples of virus structure.</a:t>
            </a:r>
          </a:p>
          <a:p>
            <a:pPr marL="228600" indent="-228600">
              <a:buAutoNum type="alphaUcPeriod"/>
            </a:pPr>
            <a:r>
              <a:rPr lang="en-US" dirty="0"/>
              <a:t>Tobacco mosaic virus, a helical virus that infects tobacco and related plants.</a:t>
            </a:r>
          </a:p>
          <a:p>
            <a:pPr marL="228600" indent="-228600">
              <a:buAutoNum type="alphaUcPeriod"/>
            </a:pPr>
            <a:r>
              <a:rPr lang="en-US" dirty="0"/>
              <a:t>Bacteriophage, a bacteria-infecting virus with DNA-filled polyhedral head.</a:t>
            </a:r>
          </a:p>
          <a:p>
            <a:pPr marL="228600" indent="-228600">
              <a:buAutoNum type="alphaUcPeriod"/>
            </a:pPr>
            <a:r>
              <a:rPr lang="en-US" dirty="0"/>
              <a:t>HIV (human immunodeficiency virus), an enveloped virus that infects humans. The envelope is derived from a host cell.</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56</a:t>
            </a:fld>
            <a:endParaRPr lang="en-US"/>
          </a:p>
        </p:txBody>
      </p:sp>
    </p:spTree>
    <p:extLst>
      <p:ext uri="{BB962C8B-B14F-4D97-AF65-F5344CB8AC3E}">
        <p14:creationId xmlns:p14="http://schemas.microsoft.com/office/powerpoint/2010/main" val="3365488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57</a:t>
            </a:fld>
            <a:endParaRPr lang="en-US"/>
          </a:p>
        </p:txBody>
      </p:sp>
    </p:spTree>
    <p:extLst>
      <p:ext uri="{BB962C8B-B14F-4D97-AF65-F5344CB8AC3E}">
        <p14:creationId xmlns:p14="http://schemas.microsoft.com/office/powerpoint/2010/main" val="38800352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14.33 Replication of HIV, an enveloped RNA virus.</a:t>
            </a:r>
          </a:p>
          <a:p>
            <a:r>
              <a:rPr lang="en-US" dirty="0"/>
              <a:t>HIV enters human white blood cells and replicates inside them. The process requires a viral enzyme, as well as the host's transcription and translation machinery.</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58</a:t>
            </a:fld>
            <a:endParaRPr lang="en-US"/>
          </a:p>
        </p:txBody>
      </p:sp>
    </p:spTree>
    <p:extLst>
      <p:ext uri="{BB962C8B-B14F-4D97-AF65-F5344CB8AC3E}">
        <p14:creationId xmlns:p14="http://schemas.microsoft.com/office/powerpoint/2010/main" val="3365488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59</a:t>
            </a:fld>
            <a:endParaRPr lang="en-US"/>
          </a:p>
        </p:txBody>
      </p:sp>
    </p:spTree>
    <p:extLst>
      <p:ext uri="{BB962C8B-B14F-4D97-AF65-F5344CB8AC3E}">
        <p14:creationId xmlns:p14="http://schemas.microsoft.com/office/powerpoint/2010/main" val="3880035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b="1"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6</a:t>
            </a:fld>
            <a:endParaRPr lang="en-US"/>
          </a:p>
        </p:txBody>
      </p:sp>
    </p:spTree>
    <p:extLst>
      <p:ext uri="{BB962C8B-B14F-4D97-AF65-F5344CB8AC3E}">
        <p14:creationId xmlns:p14="http://schemas.microsoft.com/office/powerpoint/2010/main" val="40353750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14.34 The two bacteriophage replication pathways.</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60</a:t>
            </a:fld>
            <a:endParaRPr lang="en-US"/>
          </a:p>
        </p:txBody>
      </p:sp>
    </p:spTree>
    <p:extLst>
      <p:ext uri="{BB962C8B-B14F-4D97-AF65-F5344CB8AC3E}">
        <p14:creationId xmlns:p14="http://schemas.microsoft.com/office/powerpoint/2010/main" val="37733247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61</a:t>
            </a:fld>
            <a:endParaRPr lang="en-US"/>
          </a:p>
        </p:txBody>
      </p:sp>
    </p:spTree>
    <p:extLst>
      <p:ext uri="{BB962C8B-B14F-4D97-AF65-F5344CB8AC3E}">
        <p14:creationId xmlns:p14="http://schemas.microsoft.com/office/powerpoint/2010/main" val="38800352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14.35 Cold sore. </a:t>
            </a:r>
          </a:p>
          <a:p>
            <a:r>
              <a:rPr lang="en-US" dirty="0"/>
              <a:t>Evidence of an active herpes simplex virus 1 infection. Fluid rich in viral particles leaks from the open sore.</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62</a:t>
            </a:fld>
            <a:endParaRPr lang="en-US"/>
          </a:p>
        </p:txBody>
      </p:sp>
    </p:spTree>
    <p:extLst>
      <p:ext uri="{BB962C8B-B14F-4D97-AF65-F5344CB8AC3E}">
        <p14:creationId xmlns:p14="http://schemas.microsoft.com/office/powerpoint/2010/main" val="37733247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63</a:t>
            </a:fld>
            <a:endParaRPr lang="en-US"/>
          </a:p>
        </p:txBody>
      </p:sp>
    </p:spTree>
    <p:extLst>
      <p:ext uri="{BB962C8B-B14F-4D97-AF65-F5344CB8AC3E}">
        <p14:creationId xmlns:p14="http://schemas.microsoft.com/office/powerpoint/2010/main" val="38800352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14.36 Viral </a:t>
            </a:r>
            <a:r>
              <a:rPr lang="en-US" b="1" dirty="0" err="1"/>
              <a:t>reassortment</a:t>
            </a:r>
            <a:r>
              <a:rPr lang="en-US" b="1" dirty="0"/>
              <a:t>. </a:t>
            </a:r>
          </a:p>
          <a:p>
            <a:r>
              <a:rPr lang="en-US" dirty="0"/>
              <a:t>When a host cell is infected by two viruses of the same type, such as two influenza viruses, viral genes recombine to form viruses with new gene combinations.</a:t>
            </a:r>
          </a:p>
        </p:txBody>
      </p:sp>
      <p:sp>
        <p:nvSpPr>
          <p:cNvPr id="4" name="Slide Number Placeholder 3"/>
          <p:cNvSpPr>
            <a:spLocks noGrp="1"/>
          </p:cNvSpPr>
          <p:nvPr>
            <p:ph type="sldNum" sz="quarter" idx="5"/>
          </p:nvPr>
        </p:nvSpPr>
        <p:spPr/>
        <p:txBody>
          <a:bodyPr/>
          <a:lstStyle/>
          <a:p>
            <a:pPr>
              <a:defRPr/>
            </a:pPr>
            <a:fld id="{91CAE60C-72A0-D14D-8733-C13212F694AD}" type="slidenum">
              <a:rPr lang="en-US" smtClean="0"/>
              <a:pPr>
                <a:defRPr/>
              </a:pPr>
              <a:t>64</a:t>
            </a:fld>
            <a:endParaRPr lang="en-US"/>
          </a:p>
        </p:txBody>
      </p:sp>
    </p:spTree>
    <p:extLst>
      <p:ext uri="{BB962C8B-B14F-4D97-AF65-F5344CB8AC3E}">
        <p14:creationId xmlns:p14="http://schemas.microsoft.com/office/powerpoint/2010/main" val="37733247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65</a:t>
            </a:fld>
            <a:endParaRPr lang="en-US"/>
          </a:p>
        </p:txBody>
      </p:sp>
    </p:spTree>
    <p:extLst>
      <p:ext uri="{BB962C8B-B14F-4D97-AF65-F5344CB8AC3E}">
        <p14:creationId xmlns:p14="http://schemas.microsoft.com/office/powerpoint/2010/main" val="1470117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b="1" dirty="0">
              <a:latin typeface="Arial" charset="0"/>
              <a:cs typeface="Arial" charset="0"/>
            </a:endParaRP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7</a:t>
            </a:fld>
            <a:endParaRPr lang="en-US"/>
          </a:p>
        </p:txBody>
      </p:sp>
    </p:spTree>
    <p:extLst>
      <p:ext uri="{BB962C8B-B14F-4D97-AF65-F5344CB8AC3E}">
        <p14:creationId xmlns:p14="http://schemas.microsoft.com/office/powerpoint/2010/main" val="4035375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14.2 Stanley Miller’s experimental apparatus. </a:t>
            </a:r>
          </a:p>
          <a:p>
            <a:r>
              <a:rPr lang="en-US" dirty="0"/>
              <a:t>It was used to test whether lightning-fueled reactions could have formed organic monomers in Earth’s early atmosphere. Water vapor, hydrogen gas (H</a:t>
            </a:r>
            <a:r>
              <a:rPr lang="en-US" baseline="-25000" dirty="0"/>
              <a:t>2</a:t>
            </a:r>
            <a:r>
              <a:rPr lang="en-US" dirty="0"/>
              <a:t>), methane (CH</a:t>
            </a:r>
            <a:r>
              <a:rPr lang="en-US" baseline="-25000" dirty="0"/>
              <a:t>4</a:t>
            </a:r>
            <a:r>
              <a:rPr lang="en-US" dirty="0"/>
              <a:t>), and ammonia (NH</a:t>
            </a:r>
            <a:r>
              <a:rPr lang="en-US" baseline="-25000" dirty="0"/>
              <a:t>4</a:t>
            </a:r>
            <a:r>
              <a:rPr lang="en-US" dirty="0"/>
              <a:t>) circulated in a glass chamber to simulate the atmosphere. Sparks provided by an electrode simulated lightning.</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8</a:t>
            </a:fld>
            <a:endParaRPr lang="en-US"/>
          </a:p>
        </p:txBody>
      </p:sp>
    </p:spTree>
    <p:extLst>
      <p:ext uri="{BB962C8B-B14F-4D97-AF65-F5344CB8AC3E}">
        <p14:creationId xmlns:p14="http://schemas.microsoft.com/office/powerpoint/2010/main" val="1909147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14.3 A hydrothermal vent on the seafloor. </a:t>
            </a:r>
          </a:p>
          <a:p>
            <a:r>
              <a:rPr lang="en-US" dirty="0"/>
              <a:t>At such vents, mineral-rich water heated by geothermal energy streams out into cold ocean water.</a:t>
            </a:r>
          </a:p>
        </p:txBody>
      </p:sp>
      <p:sp>
        <p:nvSpPr>
          <p:cNvPr id="4" name="Slide Number Placeholder 3"/>
          <p:cNvSpPr>
            <a:spLocks noGrp="1"/>
          </p:cNvSpPr>
          <p:nvPr>
            <p:ph type="sldNum" sz="quarter" idx="10"/>
          </p:nvPr>
        </p:nvSpPr>
        <p:spPr/>
        <p:txBody>
          <a:bodyPr/>
          <a:lstStyle/>
          <a:p>
            <a:pPr>
              <a:defRPr/>
            </a:pPr>
            <a:fld id="{91CAE60C-72A0-D14D-8733-C13212F694AD}" type="slidenum">
              <a:rPr lang="en-US" smtClean="0"/>
              <a:pPr>
                <a:defRPr/>
              </a:pPr>
              <a:t>9</a:t>
            </a:fld>
            <a:endParaRPr lang="en-US"/>
          </a:p>
        </p:txBody>
      </p:sp>
    </p:spTree>
    <p:extLst>
      <p:ext uri="{BB962C8B-B14F-4D97-AF65-F5344CB8AC3E}">
        <p14:creationId xmlns:p14="http://schemas.microsoft.com/office/powerpoint/2010/main" val="19091475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192" y="16"/>
            <a:ext cx="12191807" cy="6865874"/>
          </a:xfrm>
          <a:prstGeom prst="rect">
            <a:avLst/>
          </a:prstGeom>
        </p:spPr>
      </p:pic>
      <p:sp>
        <p:nvSpPr>
          <p:cNvPr id="2" name="Title 1"/>
          <p:cNvSpPr>
            <a:spLocks noGrp="1"/>
          </p:cNvSpPr>
          <p:nvPr>
            <p:ph type="title"/>
          </p:nvPr>
        </p:nvSpPr>
        <p:spPr>
          <a:xfrm>
            <a:off x="838200" y="2291187"/>
            <a:ext cx="10515600" cy="684026"/>
          </a:xfrm>
        </p:spPr>
        <p:txBody>
          <a:bodyPr/>
          <a:lstStyle>
            <a:lvl1pPr>
              <a:defRPr>
                <a:solidFill>
                  <a:schemeClr val="bg1"/>
                </a:solidFill>
              </a:defRPr>
            </a:lvl1pPr>
          </a:lstStyle>
          <a:p>
            <a:r>
              <a:rPr lang="en-US"/>
              <a:t>Click to edit Master title style</a:t>
            </a:r>
            <a:endParaRPr lang="en-US" dirty="0"/>
          </a:p>
        </p:txBody>
      </p:sp>
      <p:sp>
        <p:nvSpPr>
          <p:cNvPr id="3" name="Text Placeholder 2"/>
          <p:cNvSpPr>
            <a:spLocks noGrp="1"/>
          </p:cNvSpPr>
          <p:nvPr>
            <p:ph type="body" sz="quarter" idx="10" hasCustomPrompt="1"/>
          </p:nvPr>
        </p:nvSpPr>
        <p:spPr>
          <a:xfrm>
            <a:off x="4867275" y="3619985"/>
            <a:ext cx="2457450" cy="597477"/>
          </a:xfrm>
        </p:spPr>
        <p:txBody>
          <a:bodyPr>
            <a:normAutofit/>
          </a:bodyPr>
          <a:lstStyle>
            <a:lvl1pPr marL="0" indent="0" algn="ctr">
              <a:buNone/>
              <a:defRPr sz="2000" b="0" i="0">
                <a:solidFill>
                  <a:schemeClr val="bg1"/>
                </a:solidFill>
                <a:latin typeface="Arial" charset="0"/>
                <a:ea typeface="Arial" charset="0"/>
                <a:cs typeface="Arial" charset="0"/>
              </a:defRPr>
            </a:lvl1pPr>
          </a:lstStyle>
          <a:p>
            <a:pPr lvl="0"/>
            <a:r>
              <a:rPr lang="en-US" dirty="0"/>
              <a:t>Click to edit date</a:t>
            </a:r>
          </a:p>
        </p:txBody>
      </p:sp>
      <p:pic>
        <p:nvPicPr>
          <p:cNvPr id="9"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4861" y="6356350"/>
            <a:ext cx="1699425" cy="3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p:cNvSpPr>
            <a:spLocks noGrp="1"/>
          </p:cNvSpPr>
          <p:nvPr>
            <p:ph type="ftr" sz="quarter" idx="3"/>
          </p:nvPr>
        </p:nvSpPr>
        <p:spPr>
          <a:xfrm>
            <a:off x="2923890" y="6356350"/>
            <a:ext cx="8801669"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chemeClr val="bg1"/>
                </a:solidFill>
                <a:latin typeface="arial" charset="0"/>
              </a:defRPr>
            </a:lvl1pPr>
          </a:lstStyle>
          <a:p>
            <a:r>
              <a:rPr lang="en-US" dirty="0"/>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732658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Text Placeholder 11"/>
          <p:cNvSpPr>
            <a:spLocks noGrp="1"/>
          </p:cNvSpPr>
          <p:nvPr>
            <p:ph type="body" sz="quarter" idx="17" hasCustomPrompt="1"/>
          </p:nvPr>
        </p:nvSpPr>
        <p:spPr>
          <a:xfrm>
            <a:off x="743576" y="1638300"/>
            <a:ext cx="10711543" cy="4394200"/>
          </a:xfrm>
        </p:spPr>
        <p:txBody>
          <a:bodyPr>
            <a:normAutofit/>
          </a:bodyPr>
          <a:lstStyle>
            <a:lvl1pPr marL="342900" indent="-342900">
              <a:buClr>
                <a:srgbClr val="004A78"/>
              </a:buClr>
              <a:buFont typeface="Arial" charset="0"/>
              <a:buChar char="•"/>
              <a:defRPr sz="2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a:lnSpc>
                <a:spcPct val="100000"/>
              </a:lnSpc>
              <a:spcBef>
                <a:spcPts val="624"/>
              </a:spcBef>
            </a:pPr>
            <a:r>
              <a:rPr lang="en-US" sz="1400" dirty="0">
                <a:solidFill>
                  <a:srgbClr val="006298"/>
                </a:solidFill>
                <a:latin typeface="Arial" pitchFamily="34" charset="0"/>
                <a:cs typeface="Arial" pitchFamily="34" charset="0"/>
              </a:rPr>
              <a:t>Starr, </a:t>
            </a:r>
            <a:r>
              <a:rPr lang="en-US" sz="1400" i="1" dirty="0">
                <a:solidFill>
                  <a:srgbClr val="006298"/>
                </a:solidFill>
                <a:latin typeface="Arial" pitchFamily="34" charset="0"/>
                <a:cs typeface="Arial" pitchFamily="34" charset="0"/>
              </a:rPr>
              <a:t>Biology Today and Tomorrow with Physiology</a:t>
            </a:r>
            <a:r>
              <a:rPr lang="en-US" sz="1400" dirty="0">
                <a:solidFill>
                  <a:srgbClr val="006298"/>
                </a:solidFill>
                <a:latin typeface="Arial" pitchFamily="34" charset="0"/>
                <a:cs typeface="Arial" pitchFamily="34" charset="0"/>
              </a:rPr>
              <a:t>, 6</a:t>
            </a:r>
            <a:r>
              <a:rPr lang="en-US" sz="1400" baseline="30000" dirty="0">
                <a:solidFill>
                  <a:srgbClr val="006298"/>
                </a:solidFill>
                <a:latin typeface="Arial" pitchFamily="34" charset="0"/>
                <a:cs typeface="Arial" pitchFamily="34" charset="0"/>
              </a:rPr>
              <a:t>th</a:t>
            </a:r>
            <a:r>
              <a:rPr lang="en-US" sz="1400" dirty="0">
                <a:solidFill>
                  <a:srgbClr val="006298"/>
                </a:solidFill>
                <a:latin typeface="Arial" pitchFamily="34" charset="0"/>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905811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Text Placeholder 11"/>
          <p:cNvSpPr>
            <a:spLocks noGrp="1"/>
          </p:cNvSpPr>
          <p:nvPr>
            <p:ph type="body" sz="quarter" idx="17" hasCustomPrompt="1"/>
          </p:nvPr>
        </p:nvSpPr>
        <p:spPr>
          <a:xfrm>
            <a:off x="743576" y="1638300"/>
            <a:ext cx="10711543" cy="4394200"/>
          </a:xfrm>
        </p:spPr>
        <p:txBody>
          <a:bodyPr>
            <a:normAutofit/>
          </a:bodyPr>
          <a:lstStyle>
            <a:lvl1pPr marL="457200" indent="-457200">
              <a:buClr>
                <a:srgbClr val="004A78"/>
              </a:buClr>
              <a:buFont typeface="+mj-lt"/>
              <a:buAutoNum type="arabicPeriod"/>
              <a:defRPr sz="2000">
                <a:solidFill>
                  <a:srgbClr val="000000"/>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a:t>
            </a:r>
          </a:p>
          <a:p>
            <a:pPr lvl="0"/>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a:t>
            </a:r>
          </a:p>
          <a:p>
            <a:pPr lvl="0"/>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a:t>
            </a:r>
          </a:p>
          <a:p>
            <a:pPr lvl="0"/>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a:t>
            </a:r>
          </a:p>
          <a:p>
            <a:pPr lvl="0"/>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a:t>
            </a:r>
          </a:p>
          <a:p>
            <a:pPr lvl="0"/>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a:lnSpc>
                <a:spcPct val="100000"/>
              </a:lnSpc>
              <a:spcBef>
                <a:spcPts val="624"/>
              </a:spcBef>
            </a:pPr>
            <a:r>
              <a:rPr lang="en-US" sz="1400" dirty="0">
                <a:solidFill>
                  <a:srgbClr val="006298"/>
                </a:solidFill>
                <a:latin typeface="Arial" pitchFamily="34" charset="0"/>
                <a:cs typeface="Arial" pitchFamily="34" charset="0"/>
              </a:rPr>
              <a:t>Starr, </a:t>
            </a:r>
            <a:r>
              <a:rPr lang="en-US" sz="1400" i="1" dirty="0">
                <a:solidFill>
                  <a:srgbClr val="006298"/>
                </a:solidFill>
                <a:latin typeface="Arial" pitchFamily="34" charset="0"/>
                <a:cs typeface="Arial" pitchFamily="34" charset="0"/>
              </a:rPr>
              <a:t>Biology Today and Tomorrow with Physiology</a:t>
            </a:r>
            <a:r>
              <a:rPr lang="en-US" sz="1400" dirty="0">
                <a:solidFill>
                  <a:srgbClr val="006298"/>
                </a:solidFill>
                <a:latin typeface="Arial" pitchFamily="34" charset="0"/>
                <a:cs typeface="Arial" pitchFamily="34" charset="0"/>
              </a:rPr>
              <a:t>, 6</a:t>
            </a:r>
            <a:r>
              <a:rPr lang="en-US" sz="1400" baseline="30000" dirty="0">
                <a:solidFill>
                  <a:srgbClr val="006298"/>
                </a:solidFill>
                <a:latin typeface="Arial" pitchFamily="34" charset="0"/>
                <a:cs typeface="Arial" pitchFamily="34" charset="0"/>
              </a:rPr>
              <a:t>th</a:t>
            </a:r>
            <a:r>
              <a:rPr lang="en-US" sz="1400" dirty="0">
                <a:solidFill>
                  <a:srgbClr val="006298"/>
                </a:solidFill>
                <a:latin typeface="Arial" pitchFamily="34" charset="0"/>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734264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Text Placeholder 11"/>
          <p:cNvSpPr>
            <a:spLocks noGrp="1"/>
          </p:cNvSpPr>
          <p:nvPr>
            <p:ph type="body" sz="quarter" idx="17" hasCustomPrompt="1"/>
          </p:nvPr>
        </p:nvSpPr>
        <p:spPr>
          <a:xfrm>
            <a:off x="743576" y="1638300"/>
            <a:ext cx="10711543" cy="4394200"/>
          </a:xfrm>
        </p:spPr>
        <p:txBody>
          <a:bodyPr>
            <a:normAutofit/>
          </a:bodyPr>
          <a:lstStyle>
            <a:lvl1pPr marL="342900" indent="-342900">
              <a:buClr>
                <a:srgbClr val="004A78"/>
              </a:buClr>
              <a:buFont typeface="Arial" charset="0"/>
              <a:buChar char="•"/>
              <a:defRPr sz="2000">
                <a:solidFill>
                  <a:srgbClr val="004A78"/>
                </a:solidFill>
              </a:defRPr>
            </a:lvl1pPr>
            <a:lvl2pPr marL="685800" marR="0" indent="-228600" algn="l" defTabSz="914400" rtl="0" eaLnBrk="1" fontAlgn="base" latinLnBrk="0" hangingPunct="1">
              <a:lnSpc>
                <a:spcPct val="90000"/>
              </a:lnSpc>
              <a:spcBef>
                <a:spcPts val="500"/>
              </a:spcBef>
              <a:spcAft>
                <a:spcPct val="0"/>
              </a:spcAft>
              <a:buClr>
                <a:srgbClr val="FF6300"/>
              </a:buClr>
              <a:buSzTx/>
              <a:buFont typeface="Arial" charset="0"/>
              <a:buChar char="•"/>
              <a:tabLst/>
              <a:defRPr sz="2000" baseline="0"/>
            </a:lvl2pPr>
            <a:lvl3pPr marL="1143000" indent="-228600">
              <a:buClr>
                <a:srgbClr val="000000"/>
              </a:buClr>
              <a:buFont typeface="Arial" charset="0"/>
              <a:buChar char="•"/>
              <a:defRPr sz="2000"/>
            </a:lvl3pPr>
            <a:lvl4pPr marL="1600200" indent="-228600">
              <a:buClr>
                <a:srgbClr val="000000"/>
              </a:buClr>
              <a:buSzPct val="50000"/>
              <a:buFont typeface="Calibri" charset="0"/>
              <a:buChar char="▶"/>
              <a:defRPr sz="2000"/>
            </a:lvl4pPr>
            <a:lvl5pPr marL="2057400" indent="-228600">
              <a:buClr>
                <a:srgbClr val="000000"/>
              </a:buClr>
              <a:buFont typeface="Helvetica" charset="0"/>
              <a:buChar char="⁃"/>
              <a:defRPr sz="2000"/>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a:lnSpc>
                <a:spcPct val="100000"/>
              </a:lnSpc>
              <a:spcBef>
                <a:spcPts val="624"/>
              </a:spcBef>
            </a:pPr>
            <a:r>
              <a:rPr lang="en-US" sz="1400" dirty="0">
                <a:solidFill>
                  <a:srgbClr val="006298"/>
                </a:solidFill>
                <a:latin typeface="Arial" pitchFamily="34" charset="0"/>
                <a:cs typeface="Arial" pitchFamily="34" charset="0"/>
              </a:rPr>
              <a:t>Starr, </a:t>
            </a:r>
            <a:r>
              <a:rPr lang="en-US" sz="1400" i="1" dirty="0">
                <a:solidFill>
                  <a:srgbClr val="006298"/>
                </a:solidFill>
                <a:latin typeface="Arial" pitchFamily="34" charset="0"/>
                <a:cs typeface="Arial" pitchFamily="34" charset="0"/>
              </a:rPr>
              <a:t>Biology Today and Tomorrow with Physiology</a:t>
            </a:r>
            <a:r>
              <a:rPr lang="en-US" sz="1400" dirty="0">
                <a:solidFill>
                  <a:srgbClr val="006298"/>
                </a:solidFill>
                <a:latin typeface="Arial" pitchFamily="34" charset="0"/>
                <a:cs typeface="Arial" pitchFamily="34" charset="0"/>
              </a:rPr>
              <a:t>, 6</a:t>
            </a:r>
            <a:r>
              <a:rPr lang="en-US" sz="1400" baseline="30000" dirty="0">
                <a:solidFill>
                  <a:srgbClr val="006298"/>
                </a:solidFill>
                <a:latin typeface="Arial" pitchFamily="34" charset="0"/>
                <a:cs typeface="Arial" pitchFamily="34" charset="0"/>
              </a:rPr>
              <a:t>th</a:t>
            </a:r>
            <a:r>
              <a:rPr lang="en-US" sz="1400" dirty="0">
                <a:solidFill>
                  <a:srgbClr val="006298"/>
                </a:solidFill>
                <a:latin typeface="Arial" pitchFamily="34" charset="0"/>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915173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0"/>
          </p:nvPr>
        </p:nvSpPr>
        <p:spPr>
          <a:xfrm>
            <a:off x="1895522" y="2019868"/>
            <a:ext cx="8128000" cy="3380095"/>
          </a:xfrm>
        </p:spPr>
        <p:txBody>
          <a:bodyPr/>
          <a:lstStyle/>
          <a:p>
            <a:r>
              <a:rPr lang="en-US"/>
              <a:t>Click icon to add table</a:t>
            </a:r>
          </a:p>
        </p:txBody>
      </p:sp>
      <p:sp>
        <p:nvSpPr>
          <p:cNvPr id="6" name="Footer"/>
          <p:cNvSpPr txBox="1"/>
          <p:nvPr userDrawn="1"/>
        </p:nvSpPr>
        <p:spPr>
          <a:xfrm>
            <a:off x="3007866" y="6323299"/>
            <a:ext cx="8956009" cy="477054"/>
          </a:xfrm>
          <a:prstGeom prst="rect">
            <a:avLst/>
          </a:prstGeom>
          <a:noFill/>
          <a:effectLst/>
        </p:spPr>
        <p:txBody>
          <a:bodyPr wrap="square" lIns="0" t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4A78"/>
                </a:solidFill>
                <a:effectLst/>
                <a:uLnTx/>
                <a:uFillTx/>
                <a:latin typeface="arial" charset="0"/>
                <a:ea typeface="+mn-ea"/>
                <a:cs typeface="+mn-cs"/>
              </a:rPr>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76403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nit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192" y="16"/>
            <a:ext cx="12191807" cy="6865874"/>
          </a:xfrm>
          <a:prstGeom prst="rect">
            <a:avLst/>
          </a:prstGeom>
        </p:spPr>
      </p:pic>
      <p:sp>
        <p:nvSpPr>
          <p:cNvPr id="6" name="Text Placeholder 5"/>
          <p:cNvSpPr>
            <a:spLocks noGrp="1"/>
          </p:cNvSpPr>
          <p:nvPr>
            <p:ph type="body" sz="quarter" idx="11" hasCustomPrompt="1"/>
          </p:nvPr>
        </p:nvSpPr>
        <p:spPr>
          <a:xfrm>
            <a:off x="1274574" y="2193424"/>
            <a:ext cx="9642852" cy="618014"/>
          </a:xfrm>
        </p:spPr>
        <p:txBody>
          <a:bodyPr anchor="b">
            <a:noAutofit/>
          </a:bodyPr>
          <a:lstStyle>
            <a:lvl1pPr marL="0" indent="0" algn="ctr">
              <a:buNone/>
              <a:defRPr sz="5000" b="0" i="0">
                <a:solidFill>
                  <a:schemeClr val="bg1"/>
                </a:solidFill>
                <a:latin typeface="Arial" charset="0"/>
                <a:ea typeface="Arial" charset="0"/>
                <a:cs typeface="Arial" charset="0"/>
              </a:defRPr>
            </a:lvl1pPr>
            <a:lvl2pPr marL="457200" indent="0" algn="ctr">
              <a:buNone/>
              <a:defRPr>
                <a:latin typeface="Summer Font" charset="0"/>
                <a:ea typeface="Summer Font" charset="0"/>
                <a:cs typeface="Summer Font" charset="0"/>
              </a:defRPr>
            </a:lvl2pPr>
            <a:lvl3pPr marL="914400" indent="0" algn="ctr">
              <a:buNone/>
              <a:defRPr>
                <a:latin typeface="Summer Font" charset="0"/>
                <a:ea typeface="Summer Font" charset="0"/>
                <a:cs typeface="Summer Font" charset="0"/>
              </a:defRPr>
            </a:lvl3pPr>
            <a:lvl4pPr marL="1371600" indent="0" algn="ctr">
              <a:buNone/>
              <a:defRPr>
                <a:latin typeface="Summer Font" charset="0"/>
                <a:ea typeface="Summer Font" charset="0"/>
                <a:cs typeface="Summer Font" charset="0"/>
              </a:defRPr>
            </a:lvl4pPr>
          </a:lstStyle>
          <a:p>
            <a:pPr lvl="0"/>
            <a:r>
              <a:rPr lang="en-US" dirty="0"/>
              <a:t>Unit 1</a:t>
            </a:r>
          </a:p>
        </p:txBody>
      </p:sp>
      <p:sp>
        <p:nvSpPr>
          <p:cNvPr id="2" name="Title 1"/>
          <p:cNvSpPr>
            <a:spLocks noGrp="1"/>
          </p:cNvSpPr>
          <p:nvPr>
            <p:ph type="title"/>
          </p:nvPr>
        </p:nvSpPr>
        <p:spPr>
          <a:xfrm>
            <a:off x="838200" y="3096122"/>
            <a:ext cx="10515600" cy="672105"/>
          </a:xfrm>
        </p:spPr>
        <p:txBody>
          <a:bodyPr/>
          <a:lstStyle>
            <a:lvl1pPr>
              <a:defRPr>
                <a:solidFill>
                  <a:schemeClr val="bg1"/>
                </a:solidFill>
              </a:defRPr>
            </a:lvl1pPr>
          </a:lstStyle>
          <a:p>
            <a:r>
              <a:rPr lang="en-US"/>
              <a:t>Click to edit Master title style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4861" y="6356350"/>
            <a:ext cx="1699425" cy="3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p:cNvSpPr>
            <a:spLocks noGrp="1"/>
          </p:cNvSpPr>
          <p:nvPr>
            <p:ph type="ftr" sz="quarter" idx="3"/>
          </p:nvPr>
        </p:nvSpPr>
        <p:spPr>
          <a:xfrm>
            <a:off x="2923890" y="6356350"/>
            <a:ext cx="8801669"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chemeClr val="bg1"/>
                </a:solidFill>
                <a:latin typeface="arial" charset="0"/>
              </a:defRPr>
            </a:lvl1pPr>
          </a:lstStyle>
          <a:p>
            <a:r>
              <a:rPr lang="en-US" dirty="0"/>
              <a:t>[Author Name], [Book Title], [#] Edition. © [Insert Year]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838174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92" y="16"/>
            <a:ext cx="12191807" cy="6865874"/>
          </a:xfrm>
          <a:prstGeom prst="rect">
            <a:avLst/>
          </a:prstGeom>
        </p:spPr>
      </p:pic>
      <p:sp>
        <p:nvSpPr>
          <p:cNvPr id="6" name="Text Placeholder 5"/>
          <p:cNvSpPr>
            <a:spLocks noGrp="1"/>
          </p:cNvSpPr>
          <p:nvPr>
            <p:ph type="body" sz="quarter" idx="11"/>
          </p:nvPr>
        </p:nvSpPr>
        <p:spPr>
          <a:xfrm>
            <a:off x="5158065" y="3083849"/>
            <a:ext cx="5943392" cy="1343006"/>
          </a:xfrm>
        </p:spPr>
        <p:txBody>
          <a:bodyPr anchor="ctr">
            <a:noAutofit/>
          </a:bodyPr>
          <a:lstStyle>
            <a:lvl1pPr marL="0" indent="0" algn="l">
              <a:buNone/>
              <a:defRPr sz="3600" b="0" i="0">
                <a:solidFill>
                  <a:schemeClr val="bg1"/>
                </a:solidFill>
                <a:latin typeface="Arial" charset="0"/>
                <a:ea typeface="Arial" charset="0"/>
                <a:cs typeface="Arial" charset="0"/>
              </a:defRPr>
            </a:lvl1pPr>
            <a:lvl2pPr marL="457200" indent="0" algn="ctr">
              <a:buNone/>
              <a:defRPr>
                <a:latin typeface="Summer Font" charset="0"/>
                <a:ea typeface="Summer Font" charset="0"/>
                <a:cs typeface="Summer Font" charset="0"/>
              </a:defRPr>
            </a:lvl2pPr>
            <a:lvl3pPr marL="914400" indent="0" algn="ctr">
              <a:buNone/>
              <a:defRPr>
                <a:latin typeface="Summer Font" charset="0"/>
                <a:ea typeface="Summer Font" charset="0"/>
                <a:cs typeface="Summer Font" charset="0"/>
              </a:defRPr>
            </a:lvl3pPr>
            <a:lvl4pPr marL="1371600" indent="0" algn="ctr">
              <a:buNone/>
              <a:defRPr>
                <a:latin typeface="Summer Font" charset="0"/>
                <a:ea typeface="Summer Font" charset="0"/>
                <a:cs typeface="Summer Font" charset="0"/>
              </a:defRPr>
            </a:lvl4pPr>
          </a:lstStyle>
          <a:p>
            <a:pPr lvl="0"/>
            <a:endParaRPr lang="en-US" dirty="0"/>
          </a:p>
        </p:txBody>
      </p:sp>
      <p:sp>
        <p:nvSpPr>
          <p:cNvPr id="5" name="Title 4"/>
          <p:cNvSpPr>
            <a:spLocks noGrp="1"/>
          </p:cNvSpPr>
          <p:nvPr>
            <p:ph type="title"/>
          </p:nvPr>
        </p:nvSpPr>
        <p:spPr>
          <a:xfrm>
            <a:off x="5158065" y="2006622"/>
            <a:ext cx="5045478" cy="867221"/>
          </a:xfrm>
        </p:spPr>
        <p:txBody>
          <a:bodyPr/>
          <a:lstStyle>
            <a:lvl1pPr algn="l">
              <a:defRPr sz="4000">
                <a:solidFill>
                  <a:schemeClr val="bg1"/>
                </a:solidFill>
              </a:defRPr>
            </a:lvl1pPr>
          </a:lstStyle>
          <a:p>
            <a:r>
              <a:rPr lang="en-US" dirty="0"/>
              <a:t>Click to edit Master title style</a:t>
            </a:r>
          </a:p>
        </p:txBody>
      </p:sp>
      <p:sp>
        <p:nvSpPr>
          <p:cNvPr id="9" name="Picture Placeholder 8"/>
          <p:cNvSpPr>
            <a:spLocks noGrp="1"/>
          </p:cNvSpPr>
          <p:nvPr>
            <p:ph type="pic" sz="quarter" idx="12"/>
          </p:nvPr>
        </p:nvSpPr>
        <p:spPr>
          <a:xfrm>
            <a:off x="246063" y="314482"/>
            <a:ext cx="3343275" cy="4318000"/>
          </a:xfrm>
        </p:spPr>
        <p:txBody>
          <a:bodyPr/>
          <a:lstStyle/>
          <a:p>
            <a:r>
              <a:rPr lang="en-US"/>
              <a:t>Click icon to add picture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4861" y="6356350"/>
            <a:ext cx="1699425" cy="38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4"/>
          <p:cNvSpPr>
            <a:spLocks noGrp="1"/>
          </p:cNvSpPr>
          <p:nvPr>
            <p:ph type="ftr" sz="quarter" idx="3"/>
          </p:nvPr>
        </p:nvSpPr>
        <p:spPr>
          <a:xfrm>
            <a:off x="2923890" y="6356350"/>
            <a:ext cx="8801669"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chemeClr val="bg1"/>
                </a:solidFill>
                <a:latin typeface="arial" charset="0"/>
              </a:defRPr>
            </a:lvl1pPr>
          </a:lstStyle>
          <a:p>
            <a:r>
              <a:rPr lang="en-US" dirty="0"/>
              <a:t>[Author Name], [Book Title], [#] Edition. © [Insert Year] Cengage. All Rights Reserved. May not be scanned, copied or duplicated, or posted to a publicly accessible website, in whole or in part.</a:t>
            </a:r>
          </a:p>
        </p:txBody>
      </p:sp>
      <p:sp>
        <p:nvSpPr>
          <p:cNvPr id="4" name="Content Placeholder 3"/>
          <p:cNvSpPr>
            <a:spLocks noGrp="1"/>
          </p:cNvSpPr>
          <p:nvPr>
            <p:ph sz="quarter" idx="13"/>
          </p:nvPr>
        </p:nvSpPr>
        <p:spPr>
          <a:xfrm>
            <a:off x="2909661" y="6356350"/>
            <a:ext cx="8815898" cy="36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7780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b="0"/>
            </a:lvl1pPr>
          </a:lstStyle>
          <a:p>
            <a:r>
              <a:rPr lang="en-US" dirty="0"/>
              <a:t>Click to edit Master title style</a:t>
            </a:r>
          </a:p>
        </p:txBody>
      </p:sp>
      <p:sp>
        <p:nvSpPr>
          <p:cNvPr id="6" name="Text Placeholder 5"/>
          <p:cNvSpPr>
            <a:spLocks noGrp="1"/>
          </p:cNvSpPr>
          <p:nvPr>
            <p:ph type="body" sz="quarter" idx="15"/>
          </p:nvPr>
        </p:nvSpPr>
        <p:spPr>
          <a:xfrm>
            <a:off x="743576" y="1289683"/>
            <a:ext cx="10711543" cy="4872991"/>
          </a:xfrm>
        </p:spPr>
        <p:txBody>
          <a:bodyPr>
            <a:noAutofit/>
          </a:bodyPr>
          <a:lstStyle>
            <a:lvl1pPr marL="457200" indent="-457200" algn="l">
              <a:lnSpc>
                <a:spcPct val="100000"/>
              </a:lnSpc>
              <a:spcBef>
                <a:spcPts val="624"/>
              </a:spcBef>
              <a:buClr>
                <a:srgbClr val="004A78"/>
              </a:buClr>
              <a:buFont typeface="Arial" pitchFamily="34" charset="0"/>
              <a:buChar char="•"/>
              <a:defRPr sz="2600" b="0" i="0" baseline="0">
                <a:solidFill>
                  <a:srgbClr val="000000"/>
                </a:solidFill>
                <a:latin typeface="Arial" charset="0"/>
                <a:ea typeface="Arial" charset="0"/>
                <a:cs typeface="Arial" charset="0"/>
              </a:defRPr>
            </a:lvl1pPr>
            <a:lvl2pPr marL="914400" indent="-457200">
              <a:lnSpc>
                <a:spcPct val="100000"/>
              </a:lnSpc>
              <a:spcBef>
                <a:spcPts val="624"/>
              </a:spcBef>
              <a:buClr>
                <a:srgbClr val="004A78"/>
              </a:buClr>
              <a:buFont typeface="Arial" pitchFamily="34" charset="0"/>
              <a:buChar char="–"/>
              <a:defRPr>
                <a:solidFill>
                  <a:srgbClr val="000000"/>
                </a:solidFill>
                <a:latin typeface="Arial" pitchFamily="34" charset="0"/>
                <a:ea typeface="Arial" pitchFamily="34" charset="0"/>
                <a:cs typeface="Arial" pitchFamily="34" charset="0"/>
              </a:defRPr>
            </a:lvl2pPr>
            <a:lvl3pPr marL="1371600" indent="-457200">
              <a:defRPr sz="2200">
                <a:solidFill>
                  <a:srgbClr val="000000"/>
                </a:solidFill>
                <a:latin typeface="Arial" pitchFamily="34" charset="0"/>
                <a:ea typeface="Arial" pitchFamily="34" charset="0"/>
                <a:cs typeface="Arial" pitchFamily="34"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endParaRPr lang="en-US" dirty="0"/>
          </a:p>
          <a:p>
            <a:pPr lvl="1"/>
            <a:endParaRPr lang="en-US" dirty="0"/>
          </a:p>
          <a:p>
            <a:pPr lvl="2"/>
            <a:endParaRPr lang="en-US" dirty="0"/>
          </a:p>
        </p:txBody>
      </p:sp>
      <p:sp>
        <p:nvSpPr>
          <p:cNvPr id="5" name="Footer"/>
          <p:cNvSpPr txBox="1"/>
          <p:nvPr userDrawn="1"/>
        </p:nvSpPr>
        <p:spPr>
          <a:xfrm>
            <a:off x="3007866" y="6323299"/>
            <a:ext cx="8956009" cy="477054"/>
          </a:xfrm>
          <a:prstGeom prst="rect">
            <a:avLst/>
          </a:prstGeom>
          <a:noFill/>
          <a:effectLst/>
        </p:spPr>
        <p:txBody>
          <a:bodyPr wrap="square" lIns="0" tIns="0" rIns="0" rtlCol="0" anchor="b">
            <a:spAutoFit/>
          </a:bodyPr>
          <a:lstStyle/>
          <a:p>
            <a:pPr>
              <a:lnSpc>
                <a:spcPct val="100000"/>
              </a:lnSpc>
              <a:spcBef>
                <a:spcPts val="624"/>
              </a:spcBef>
            </a:pPr>
            <a:r>
              <a:rPr lang="en-US" sz="1400" dirty="0">
                <a:solidFill>
                  <a:srgbClr val="006298"/>
                </a:solidFill>
                <a:latin typeface="Arial" pitchFamily="34" charset="0"/>
                <a:cs typeface="Arial" pitchFamily="34" charset="0"/>
              </a:rPr>
              <a:t>Starr, </a:t>
            </a:r>
            <a:r>
              <a:rPr lang="en-US" sz="1400" i="1" dirty="0">
                <a:solidFill>
                  <a:srgbClr val="006298"/>
                </a:solidFill>
                <a:latin typeface="Arial" pitchFamily="34" charset="0"/>
                <a:cs typeface="Arial" pitchFamily="34" charset="0"/>
              </a:rPr>
              <a:t>Biology Today and Tomorrow with Physiology</a:t>
            </a:r>
            <a:r>
              <a:rPr lang="en-US" sz="1400" dirty="0">
                <a:solidFill>
                  <a:srgbClr val="006298"/>
                </a:solidFill>
                <a:latin typeface="Arial" pitchFamily="34" charset="0"/>
                <a:cs typeface="Arial" pitchFamily="34" charset="0"/>
              </a:rPr>
              <a:t>, 6</a:t>
            </a:r>
            <a:r>
              <a:rPr lang="en-US" sz="1400" baseline="30000" dirty="0">
                <a:solidFill>
                  <a:srgbClr val="006298"/>
                </a:solidFill>
                <a:latin typeface="Arial" pitchFamily="34" charset="0"/>
                <a:cs typeface="Arial" pitchFamily="34" charset="0"/>
              </a:rPr>
              <a:t>th</a:t>
            </a:r>
            <a:r>
              <a:rPr lang="en-US" sz="1400" dirty="0">
                <a:solidFill>
                  <a:srgbClr val="006298"/>
                </a:solidFill>
                <a:latin typeface="Arial" pitchFamily="34" charset="0"/>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035067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Sections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5" hasCustomPrompt="1"/>
          </p:nvPr>
        </p:nvSpPr>
        <p:spPr>
          <a:xfrm>
            <a:off x="743574" y="1290690"/>
            <a:ext cx="10711543" cy="348047"/>
          </a:xfrm>
        </p:spPr>
        <p:txBody>
          <a:bodyPr>
            <a:noAutofit/>
          </a:bodyPr>
          <a:lstStyle>
            <a:lvl1pPr marL="0" indent="0" algn="l">
              <a:buNone/>
              <a:defRPr sz="2400" b="1" i="0" baseline="0">
                <a:solidFill>
                  <a:srgbClr val="006298"/>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Section Header</a:t>
            </a:r>
          </a:p>
        </p:txBody>
      </p:sp>
      <p:sp>
        <p:nvSpPr>
          <p:cNvPr id="11" name="Text Placeholder 5"/>
          <p:cNvSpPr>
            <a:spLocks noGrp="1"/>
          </p:cNvSpPr>
          <p:nvPr>
            <p:ph type="body" sz="quarter" idx="18" hasCustomPrompt="1"/>
          </p:nvPr>
        </p:nvSpPr>
        <p:spPr>
          <a:xfrm>
            <a:off x="743572" y="1737343"/>
            <a:ext cx="10711543" cy="1462674"/>
          </a:xfrm>
        </p:spPr>
        <p:txBody>
          <a:bodyPr>
            <a:noAutofit/>
          </a:bodyPr>
          <a:lstStyle>
            <a:lvl1pPr marL="0" indent="0" algn="l">
              <a:buNone/>
              <a:defRPr sz="2400" b="0" i="0" baseline="0">
                <a:solidFill>
                  <a:srgbClr val="000000"/>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a:t>
            </a:r>
          </a:p>
        </p:txBody>
      </p:sp>
      <p:sp>
        <p:nvSpPr>
          <p:cNvPr id="9" name="Text Placeholder 5"/>
          <p:cNvSpPr>
            <a:spLocks noGrp="1"/>
          </p:cNvSpPr>
          <p:nvPr>
            <p:ph type="body" sz="quarter" idx="17" hasCustomPrompt="1"/>
          </p:nvPr>
        </p:nvSpPr>
        <p:spPr>
          <a:xfrm>
            <a:off x="743573" y="3389727"/>
            <a:ext cx="10711543" cy="348047"/>
          </a:xfrm>
        </p:spPr>
        <p:txBody>
          <a:bodyPr>
            <a:noAutofit/>
          </a:bodyPr>
          <a:lstStyle>
            <a:lvl1pPr marL="0" indent="0" algn="l">
              <a:buNone/>
              <a:defRPr sz="2400" b="1" i="0" baseline="0">
                <a:solidFill>
                  <a:srgbClr val="006298"/>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Section Header</a:t>
            </a:r>
          </a:p>
        </p:txBody>
      </p:sp>
      <p:sp>
        <p:nvSpPr>
          <p:cNvPr id="8" name="Text Placeholder 5"/>
          <p:cNvSpPr>
            <a:spLocks noGrp="1"/>
          </p:cNvSpPr>
          <p:nvPr>
            <p:ph type="body" sz="quarter" idx="16" hasCustomPrompt="1"/>
          </p:nvPr>
        </p:nvSpPr>
        <p:spPr>
          <a:xfrm>
            <a:off x="743572" y="3856204"/>
            <a:ext cx="10711543" cy="1462674"/>
          </a:xfrm>
        </p:spPr>
        <p:txBody>
          <a:bodyPr>
            <a:noAutofit/>
          </a:bodyPr>
          <a:lstStyle>
            <a:lvl1pPr marL="0" indent="0" algn="l">
              <a:buNone/>
              <a:defRPr sz="2400" b="0" i="0" baseline="0">
                <a:solidFill>
                  <a:srgbClr val="000000"/>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a:t>
            </a:r>
          </a:p>
        </p:txBody>
      </p:sp>
      <p:sp>
        <p:nvSpPr>
          <p:cNvPr id="12" name="Footer"/>
          <p:cNvSpPr txBox="1"/>
          <p:nvPr userDrawn="1"/>
        </p:nvSpPr>
        <p:spPr>
          <a:xfrm>
            <a:off x="3007866" y="6323299"/>
            <a:ext cx="8956009" cy="477054"/>
          </a:xfrm>
          <a:prstGeom prst="rect">
            <a:avLst/>
          </a:prstGeom>
          <a:noFill/>
          <a:effectLst/>
        </p:spPr>
        <p:txBody>
          <a:bodyPr wrap="square" lIns="0" tIns="0" rIns="0" rtlCol="0" anchor="b">
            <a:spAutoFit/>
          </a:bodyPr>
          <a:lstStyle/>
          <a:p>
            <a:pPr>
              <a:lnSpc>
                <a:spcPct val="100000"/>
              </a:lnSpc>
              <a:spcBef>
                <a:spcPts val="624"/>
              </a:spcBef>
            </a:pPr>
            <a:r>
              <a:rPr lang="en-US" sz="1400" dirty="0">
                <a:solidFill>
                  <a:srgbClr val="006298"/>
                </a:solidFill>
                <a:latin typeface="Arial" pitchFamily="34" charset="0"/>
                <a:cs typeface="Arial" pitchFamily="34" charset="0"/>
              </a:rPr>
              <a:t>Starr, </a:t>
            </a:r>
            <a:r>
              <a:rPr lang="en-US" sz="1400" i="1" dirty="0">
                <a:solidFill>
                  <a:srgbClr val="006298"/>
                </a:solidFill>
                <a:latin typeface="Arial" pitchFamily="34" charset="0"/>
                <a:cs typeface="Arial" pitchFamily="34" charset="0"/>
              </a:rPr>
              <a:t>Biology Today and Tomorrow with Physiology</a:t>
            </a:r>
            <a:r>
              <a:rPr lang="en-US" sz="1400" dirty="0">
                <a:solidFill>
                  <a:srgbClr val="006298"/>
                </a:solidFill>
                <a:latin typeface="Arial" pitchFamily="34" charset="0"/>
                <a:cs typeface="Arial" pitchFamily="34" charset="0"/>
              </a:rPr>
              <a:t>, 6</a:t>
            </a:r>
            <a:r>
              <a:rPr lang="en-US" sz="1400" baseline="30000" dirty="0">
                <a:solidFill>
                  <a:srgbClr val="006298"/>
                </a:solidFill>
                <a:latin typeface="Arial" pitchFamily="34" charset="0"/>
                <a:cs typeface="Arial" pitchFamily="34" charset="0"/>
              </a:rPr>
              <a:t>th</a:t>
            </a:r>
            <a:r>
              <a:rPr lang="en-US" sz="1400" dirty="0">
                <a:solidFill>
                  <a:srgbClr val="006298"/>
                </a:solidFill>
                <a:latin typeface="Arial" pitchFamily="34" charset="0"/>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879366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Content Placeholder 2"/>
          <p:cNvSpPr>
            <a:spLocks noGrp="1"/>
          </p:cNvSpPr>
          <p:nvPr>
            <p:ph idx="1"/>
          </p:nvPr>
        </p:nvSpPr>
        <p:spPr>
          <a:xfrm>
            <a:off x="743576" y="1579015"/>
            <a:ext cx="5084468"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Text Placeholder 3"/>
          <p:cNvSpPr>
            <a:spLocks noGrp="1"/>
          </p:cNvSpPr>
          <p:nvPr>
            <p:ph type="body" sz="quarter" idx="15" hasCustomPrompt="1"/>
          </p:nvPr>
        </p:nvSpPr>
        <p:spPr>
          <a:xfrm>
            <a:off x="743576" y="2202774"/>
            <a:ext cx="5084468" cy="3953578"/>
          </a:xfrm>
        </p:spPr>
        <p:txBody>
          <a:bodyPr>
            <a:normAutofit/>
          </a:bodyPr>
          <a:lstStyle>
            <a:lvl1pPr marL="228600" indent="-228600">
              <a:buClr>
                <a:srgbClr val="004A78"/>
              </a:buClr>
              <a:buFont typeface="Arial" charset="0"/>
              <a:buChar char="•"/>
              <a:defRPr sz="1800">
                <a:solidFill>
                  <a:srgbClr val="000000"/>
                </a:solidFill>
              </a:defRPr>
            </a:lvl1pPr>
            <a:lvl2pPr marL="685800" indent="-228600">
              <a:buClr>
                <a:srgbClr val="004A78"/>
              </a:buClr>
              <a:buFont typeface="Arial" charset="0"/>
              <a:buChar char="•"/>
              <a:defRPr sz="1800">
                <a:solidFill>
                  <a:srgbClr val="000000"/>
                </a:solidFill>
              </a:defRPr>
            </a:lvl2pPr>
            <a:lvl3pPr marL="1143000" indent="-228600">
              <a:buClr>
                <a:srgbClr val="004A78"/>
              </a:buClr>
              <a:buFont typeface="Arial" charset="0"/>
              <a:buChar char="•"/>
              <a:defRPr sz="1800">
                <a:solidFill>
                  <a:srgbClr val="000000"/>
                </a:solidFill>
              </a:defRPr>
            </a:lvl3pPr>
            <a:lvl4pPr marL="1600200" indent="-228600">
              <a:buClr>
                <a:srgbClr val="004A78"/>
              </a:buClr>
              <a:buFont typeface="Arial" charset="0"/>
              <a:buChar char="•"/>
              <a:defRPr sz="1800">
                <a:solidFill>
                  <a:srgbClr val="000000"/>
                </a:solidFill>
              </a:defRPr>
            </a:lvl4pPr>
            <a:lvl5pPr marL="2057400" indent="-228600">
              <a:buClr>
                <a:srgbClr val="004A78"/>
              </a:buClr>
              <a:buFont typeface="Arial" charset="0"/>
              <a:buChar char="•"/>
              <a:defRPr sz="1800">
                <a:solidFill>
                  <a:srgbClr val="000000"/>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Massa </a:t>
            </a:r>
            <a:r>
              <a:rPr lang="en-US" dirty="0" err="1"/>
              <a:t>tempor</a:t>
            </a:r>
            <a:r>
              <a:rPr lang="en-US" dirty="0"/>
              <a:t> </a:t>
            </a:r>
            <a:r>
              <a:rPr lang="en-US" dirty="0" err="1"/>
              <a:t>nec</a:t>
            </a:r>
            <a:r>
              <a:rPr lang="en-US" dirty="0"/>
              <a:t> </a:t>
            </a:r>
            <a:r>
              <a:rPr lang="en-US" dirty="0" err="1"/>
              <a:t>feugiat</a:t>
            </a:r>
            <a:r>
              <a:rPr lang="en-US" dirty="0"/>
              <a:t> </a:t>
            </a:r>
            <a:r>
              <a:rPr lang="en-US" dirty="0" err="1"/>
              <a:t>nisl</a:t>
            </a:r>
            <a:r>
              <a:rPr lang="en-US" dirty="0"/>
              <a:t> </a:t>
            </a:r>
            <a:r>
              <a:rPr lang="en-US" dirty="0" err="1"/>
              <a:t>pretium</a:t>
            </a:r>
            <a:r>
              <a:rPr lang="en-US" dirty="0"/>
              <a:t> </a:t>
            </a:r>
            <a:r>
              <a:rPr lang="en-US" dirty="0" err="1"/>
              <a:t>fusce</a:t>
            </a:r>
            <a:r>
              <a:rPr lang="en-US" dirty="0"/>
              <a:t> id </a:t>
            </a:r>
            <a:r>
              <a:rPr lang="en-US" dirty="0" err="1"/>
              <a:t>velit</a:t>
            </a:r>
            <a:r>
              <a:rPr lang="en-US" dirty="0"/>
              <a:t>. </a:t>
            </a:r>
            <a:r>
              <a:rPr lang="en-US" dirty="0" err="1"/>
              <a:t>Amet</a:t>
            </a:r>
            <a:r>
              <a:rPr lang="en-US" dirty="0"/>
              <a:t> </a:t>
            </a:r>
            <a:r>
              <a:rPr lang="en-US" dirty="0" err="1"/>
              <a:t>est</a:t>
            </a:r>
            <a:r>
              <a:rPr lang="en-US" dirty="0"/>
              <a:t> </a:t>
            </a:r>
            <a:r>
              <a:rPr lang="en-US" dirty="0" err="1"/>
              <a:t>placerat</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nisi porta lorem. </a:t>
            </a:r>
            <a:r>
              <a:rPr lang="en-US" dirty="0" err="1"/>
              <a:t>Fermentum</a:t>
            </a:r>
            <a:r>
              <a:rPr lang="en-US" dirty="0"/>
              <a:t> et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Nisl</a:t>
            </a:r>
            <a:r>
              <a:rPr lang="en-US" dirty="0"/>
              <a:t> </a:t>
            </a:r>
            <a:r>
              <a:rPr lang="en-US" dirty="0" err="1"/>
              <a:t>condimentum</a:t>
            </a:r>
            <a:r>
              <a:rPr lang="en-US" dirty="0"/>
              <a:t> id </a:t>
            </a:r>
            <a:r>
              <a:rPr lang="en-US" dirty="0" err="1"/>
              <a:t>venenatis</a:t>
            </a:r>
            <a:r>
              <a:rPr lang="en-US" dirty="0"/>
              <a:t> a </a:t>
            </a:r>
            <a:r>
              <a:rPr lang="en-US" dirty="0" err="1"/>
              <a:t>condimentum</a:t>
            </a:r>
            <a:r>
              <a:rPr lang="en-US" dirty="0"/>
              <a:t>. Non </a:t>
            </a:r>
            <a:r>
              <a:rPr lang="en-US" dirty="0" err="1"/>
              <a:t>enim</a:t>
            </a:r>
            <a:r>
              <a:rPr lang="en-US" dirty="0"/>
              <a:t> </a:t>
            </a:r>
            <a:r>
              <a:rPr lang="en-US" dirty="0" err="1"/>
              <a:t>praesent</a:t>
            </a:r>
            <a:r>
              <a:rPr lang="en-US" dirty="0"/>
              <a:t> </a:t>
            </a:r>
            <a:r>
              <a:rPr lang="en-US" dirty="0" err="1"/>
              <a:t>elementum</a:t>
            </a:r>
            <a:r>
              <a:rPr lang="en-US" dirty="0"/>
              <a:t> </a:t>
            </a:r>
            <a:r>
              <a:rPr lang="en-US" dirty="0" err="1"/>
              <a:t>facilisis</a:t>
            </a:r>
            <a:r>
              <a:rPr lang="en-US" dirty="0"/>
              <a:t> </a:t>
            </a:r>
            <a:r>
              <a:rPr lang="en-US" dirty="0" err="1"/>
              <a:t>leo</a:t>
            </a:r>
            <a:r>
              <a:rPr lang="en-US" dirty="0"/>
              <a:t> </a:t>
            </a:r>
            <a:r>
              <a:rPr lang="en-US" dirty="0" err="1"/>
              <a:t>vel</a:t>
            </a:r>
            <a:r>
              <a:rPr lang="en-US" dirty="0"/>
              <a:t> </a:t>
            </a:r>
            <a:r>
              <a:rPr lang="en-US" dirty="0" err="1"/>
              <a:t>fringilla</a:t>
            </a:r>
            <a:r>
              <a:rPr lang="en-US" dirty="0"/>
              <a:t> </a:t>
            </a:r>
            <a:r>
              <a:rPr lang="en-US" dirty="0" err="1"/>
              <a:t>est</a:t>
            </a:r>
            <a:r>
              <a:rPr lang="en-US" dirty="0"/>
              <a:t> </a:t>
            </a:r>
            <a:r>
              <a:rPr lang="en-US" dirty="0" err="1"/>
              <a:t>ullamcorper</a:t>
            </a:r>
            <a:r>
              <a:rPr lang="en-US" dirty="0"/>
              <a:t>.</a:t>
            </a:r>
          </a:p>
        </p:txBody>
      </p:sp>
      <p:sp>
        <p:nvSpPr>
          <p:cNvPr id="12" name="Content Placeholder 2"/>
          <p:cNvSpPr>
            <a:spLocks noGrp="1"/>
          </p:cNvSpPr>
          <p:nvPr>
            <p:ph idx="20"/>
          </p:nvPr>
        </p:nvSpPr>
        <p:spPr>
          <a:xfrm>
            <a:off x="6370651" y="1579015"/>
            <a:ext cx="5084468"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14" name="Text Placeholder 3"/>
          <p:cNvSpPr>
            <a:spLocks noGrp="1"/>
          </p:cNvSpPr>
          <p:nvPr>
            <p:ph type="body" sz="quarter" idx="18" hasCustomPrompt="1"/>
          </p:nvPr>
        </p:nvSpPr>
        <p:spPr>
          <a:xfrm>
            <a:off x="6370651" y="2202774"/>
            <a:ext cx="5084468" cy="3953578"/>
          </a:xfrm>
        </p:spPr>
        <p:txBody>
          <a:bodyPr>
            <a:normAutofit/>
          </a:bodyPr>
          <a:lstStyle>
            <a:lvl1pPr>
              <a:buClr>
                <a:srgbClr val="004A78"/>
              </a:buClr>
              <a:defRPr sz="1800">
                <a:solidFill>
                  <a:srgbClr val="000000"/>
                </a:solidFill>
              </a:defRPr>
            </a:lvl1pPr>
            <a:lvl2pPr marL="685800" indent="-228600">
              <a:buClr>
                <a:srgbClr val="004A78"/>
              </a:buClr>
              <a:buFontTx/>
              <a:buChar char="‒"/>
              <a:defRPr sz="1800">
                <a:solidFill>
                  <a:srgbClr val="000000"/>
                </a:solidFill>
              </a:defRPr>
            </a:lvl2pPr>
            <a:lvl3pPr>
              <a:buClr>
                <a:srgbClr val="004A78"/>
              </a:buClr>
              <a:defRPr sz="1800">
                <a:solidFill>
                  <a:srgbClr val="000000"/>
                </a:solidFill>
              </a:defRPr>
            </a:lvl3pPr>
            <a:lvl4pPr>
              <a:buClr>
                <a:srgbClr val="004A78"/>
              </a:buClr>
              <a:defRPr sz="1800">
                <a:solidFill>
                  <a:srgbClr val="000000"/>
                </a:solidFill>
              </a:defRPr>
            </a:lvl4pPr>
            <a:lvl5pPr>
              <a:buClr>
                <a:srgbClr val="004A78"/>
              </a:buClr>
              <a:defRPr sz="1800">
                <a:solidFill>
                  <a:srgbClr val="000000"/>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p>
          <a:p>
            <a:pPr lvl="0"/>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Massa </a:t>
            </a:r>
            <a:r>
              <a:rPr lang="en-US" dirty="0" err="1"/>
              <a:t>tempor</a:t>
            </a:r>
            <a:r>
              <a:rPr lang="en-US" dirty="0"/>
              <a:t> </a:t>
            </a:r>
            <a:r>
              <a:rPr lang="en-US" dirty="0" err="1"/>
              <a:t>nec</a:t>
            </a:r>
            <a:r>
              <a:rPr lang="en-US" dirty="0"/>
              <a:t> </a:t>
            </a:r>
            <a:r>
              <a:rPr lang="en-US" dirty="0" err="1"/>
              <a:t>feugiat</a:t>
            </a:r>
            <a:r>
              <a:rPr lang="en-US" dirty="0"/>
              <a:t> </a:t>
            </a:r>
            <a:r>
              <a:rPr lang="en-US" dirty="0" err="1"/>
              <a:t>nisl</a:t>
            </a:r>
            <a:r>
              <a:rPr lang="en-US" dirty="0"/>
              <a:t> </a:t>
            </a:r>
            <a:r>
              <a:rPr lang="en-US" dirty="0" err="1"/>
              <a:t>pretium</a:t>
            </a:r>
            <a:r>
              <a:rPr lang="en-US" dirty="0"/>
              <a:t> </a:t>
            </a:r>
            <a:r>
              <a:rPr lang="en-US" dirty="0" err="1"/>
              <a:t>fusce</a:t>
            </a:r>
            <a:r>
              <a:rPr lang="en-US" dirty="0"/>
              <a:t> id </a:t>
            </a:r>
            <a:r>
              <a:rPr lang="en-US" dirty="0" err="1"/>
              <a:t>velit</a:t>
            </a:r>
            <a:r>
              <a:rPr lang="en-US" dirty="0"/>
              <a:t>. </a:t>
            </a:r>
          </a:p>
          <a:p>
            <a:pPr lvl="0"/>
            <a:r>
              <a:rPr lang="en-US" dirty="0" err="1"/>
              <a:t>Amet</a:t>
            </a:r>
            <a:r>
              <a:rPr lang="en-US" dirty="0"/>
              <a:t> </a:t>
            </a:r>
            <a:r>
              <a:rPr lang="en-US" dirty="0" err="1"/>
              <a:t>est</a:t>
            </a:r>
            <a:r>
              <a:rPr lang="en-US" dirty="0"/>
              <a:t> </a:t>
            </a:r>
            <a:r>
              <a:rPr lang="en-US" dirty="0" err="1"/>
              <a:t>placerat</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In </a:t>
            </a:r>
            <a:r>
              <a:rPr lang="en-US" dirty="0" err="1"/>
              <a:t>egestas</a:t>
            </a:r>
            <a:r>
              <a:rPr lang="en-US" dirty="0"/>
              <a:t> </a:t>
            </a:r>
            <a:r>
              <a:rPr lang="en-US" dirty="0" err="1"/>
              <a:t>erat</a:t>
            </a:r>
            <a:r>
              <a:rPr lang="en-US" dirty="0"/>
              <a:t> </a:t>
            </a:r>
            <a:r>
              <a:rPr lang="en-US" dirty="0" err="1"/>
              <a:t>imperdiet</a:t>
            </a:r>
            <a:r>
              <a:rPr lang="en-US" dirty="0"/>
              <a:t> </a:t>
            </a:r>
            <a:r>
              <a:rPr lang="en-US" dirty="0" err="1"/>
              <a:t>sed</a:t>
            </a:r>
            <a:r>
              <a:rPr lang="en-US" dirty="0"/>
              <a:t> </a:t>
            </a:r>
            <a:r>
              <a:rPr lang="en-US" dirty="0" err="1"/>
              <a:t>euismod</a:t>
            </a:r>
            <a:r>
              <a:rPr lang="en-US" dirty="0"/>
              <a:t> nisi porta lorem. </a:t>
            </a:r>
            <a:r>
              <a:rPr lang="en-US" dirty="0" err="1"/>
              <a:t>Fermentum</a:t>
            </a:r>
            <a:r>
              <a:rPr lang="en-US" dirty="0"/>
              <a:t> et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Nec</a:t>
            </a:r>
            <a:r>
              <a:rPr lang="en-US" dirty="0"/>
              <a:t> dui </a:t>
            </a:r>
            <a:r>
              <a:rPr lang="en-US" dirty="0" err="1"/>
              <a:t>nunc</a:t>
            </a:r>
            <a:r>
              <a:rPr lang="en-US" dirty="0"/>
              <a:t> </a:t>
            </a:r>
            <a:r>
              <a:rPr lang="en-US" dirty="0" err="1"/>
              <a:t>mattis</a:t>
            </a:r>
            <a:r>
              <a:rPr lang="en-US" dirty="0"/>
              <a:t> </a:t>
            </a:r>
            <a:r>
              <a:rPr lang="en-US" dirty="0" err="1"/>
              <a:t>enim</a:t>
            </a:r>
            <a:r>
              <a:rPr lang="en-US" dirty="0"/>
              <a:t>. </a:t>
            </a:r>
            <a:r>
              <a:rPr lang="en-US" dirty="0" err="1"/>
              <a:t>Nisl</a:t>
            </a:r>
            <a:r>
              <a:rPr lang="en-US" dirty="0"/>
              <a:t> </a:t>
            </a:r>
            <a:r>
              <a:rPr lang="en-US" dirty="0" err="1"/>
              <a:t>condimentum</a:t>
            </a:r>
            <a:r>
              <a:rPr lang="en-US" dirty="0"/>
              <a:t> id </a:t>
            </a:r>
            <a:r>
              <a:rPr lang="en-US" dirty="0" err="1"/>
              <a:t>venenatis</a:t>
            </a:r>
            <a:r>
              <a:rPr lang="en-US" dirty="0"/>
              <a:t> a </a:t>
            </a:r>
            <a:r>
              <a:rPr lang="en-US" dirty="0" err="1"/>
              <a:t>condimentum</a:t>
            </a:r>
            <a:r>
              <a:rPr lang="en-US" dirty="0"/>
              <a:t>. Non </a:t>
            </a:r>
            <a:r>
              <a:rPr lang="en-US" dirty="0" err="1"/>
              <a:t>enim</a:t>
            </a:r>
            <a:r>
              <a:rPr lang="en-US" dirty="0"/>
              <a:t> </a:t>
            </a:r>
            <a:r>
              <a:rPr lang="en-US" dirty="0" err="1"/>
              <a:t>praesent</a:t>
            </a:r>
            <a:r>
              <a:rPr lang="en-US" dirty="0"/>
              <a:t> </a:t>
            </a:r>
            <a:r>
              <a:rPr lang="en-US" dirty="0" err="1"/>
              <a:t>elementum</a:t>
            </a:r>
            <a:r>
              <a:rPr lang="en-US" dirty="0"/>
              <a:t> </a:t>
            </a:r>
            <a:r>
              <a:rPr lang="en-US" dirty="0" err="1"/>
              <a:t>facilisis</a:t>
            </a:r>
            <a:r>
              <a:rPr lang="en-US" dirty="0"/>
              <a:t> </a:t>
            </a:r>
            <a:r>
              <a:rPr lang="en-US" dirty="0" err="1"/>
              <a:t>leo</a:t>
            </a:r>
            <a:r>
              <a:rPr lang="en-US" dirty="0"/>
              <a:t> </a:t>
            </a:r>
            <a:r>
              <a:rPr lang="en-US" dirty="0" err="1"/>
              <a:t>vel</a:t>
            </a:r>
            <a:r>
              <a:rPr lang="en-US" dirty="0"/>
              <a:t> </a:t>
            </a:r>
            <a:r>
              <a:rPr lang="en-US" dirty="0" err="1"/>
              <a:t>fringilla</a:t>
            </a:r>
            <a:r>
              <a:rPr lang="en-US" dirty="0"/>
              <a:t> </a:t>
            </a:r>
            <a:r>
              <a:rPr lang="en-US" dirty="0" err="1"/>
              <a:t>est</a:t>
            </a:r>
            <a:r>
              <a:rPr lang="en-US" dirty="0"/>
              <a:t> </a:t>
            </a:r>
            <a:r>
              <a:rPr lang="en-US" dirty="0" err="1"/>
              <a:t>ullamcorper</a:t>
            </a:r>
            <a:r>
              <a:rPr lang="en-US" dirty="0"/>
              <a:t>.</a:t>
            </a:r>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a:lnSpc>
                <a:spcPct val="100000"/>
              </a:lnSpc>
              <a:spcBef>
                <a:spcPts val="624"/>
              </a:spcBef>
            </a:pPr>
            <a:r>
              <a:rPr lang="en-US" sz="1400" dirty="0">
                <a:solidFill>
                  <a:srgbClr val="006298"/>
                </a:solidFill>
                <a:latin typeface="Arial" pitchFamily="34" charset="0"/>
                <a:cs typeface="Arial" pitchFamily="34" charset="0"/>
              </a:rPr>
              <a:t>Starr, </a:t>
            </a:r>
            <a:r>
              <a:rPr lang="en-US" sz="1400" i="1" dirty="0">
                <a:solidFill>
                  <a:srgbClr val="006298"/>
                </a:solidFill>
                <a:latin typeface="Arial" pitchFamily="34" charset="0"/>
                <a:cs typeface="Arial" pitchFamily="34" charset="0"/>
              </a:rPr>
              <a:t>Biology Today and Tomorrow with Physiology</a:t>
            </a:r>
            <a:r>
              <a:rPr lang="en-US" sz="1400" dirty="0">
                <a:solidFill>
                  <a:srgbClr val="006298"/>
                </a:solidFill>
                <a:latin typeface="Arial" pitchFamily="34" charset="0"/>
                <a:cs typeface="Arial" pitchFamily="34" charset="0"/>
              </a:rPr>
              <a:t>, 6</a:t>
            </a:r>
            <a:r>
              <a:rPr lang="en-US" sz="1400" baseline="30000" dirty="0">
                <a:solidFill>
                  <a:srgbClr val="006298"/>
                </a:solidFill>
                <a:latin typeface="Arial" pitchFamily="34" charset="0"/>
                <a:cs typeface="Arial" pitchFamily="34" charset="0"/>
              </a:rPr>
              <a:t>th</a:t>
            </a:r>
            <a:r>
              <a:rPr lang="en-US" sz="1400" dirty="0">
                <a:solidFill>
                  <a:srgbClr val="006298"/>
                </a:solidFill>
                <a:latin typeface="Arial" pitchFamily="34" charset="0"/>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759007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4" name="Content Placeholder 2"/>
          <p:cNvSpPr>
            <a:spLocks noGrp="1"/>
          </p:cNvSpPr>
          <p:nvPr>
            <p:ph idx="1"/>
          </p:nvPr>
        </p:nvSpPr>
        <p:spPr>
          <a:xfrm>
            <a:off x="743576" y="1579015"/>
            <a:ext cx="3300402"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4" name="Text Placeholder 3"/>
          <p:cNvSpPr>
            <a:spLocks noGrp="1"/>
          </p:cNvSpPr>
          <p:nvPr>
            <p:ph type="body" sz="quarter" idx="15" hasCustomPrompt="1"/>
          </p:nvPr>
        </p:nvSpPr>
        <p:spPr>
          <a:xfrm>
            <a:off x="743576" y="2202774"/>
            <a:ext cx="3300402" cy="3953578"/>
          </a:xfrm>
        </p:spPr>
        <p:txBody>
          <a:bodyPr>
            <a:normAutofit/>
          </a:bodyPr>
          <a:lstStyle>
            <a:lvl1pPr>
              <a:buClr>
                <a:srgbClr val="004A78"/>
              </a:buClr>
              <a:defRPr sz="1800">
                <a:solidFill>
                  <a:srgbClr val="000000"/>
                </a:solidFill>
              </a:defRPr>
            </a:lvl1pPr>
            <a:lvl2pPr marL="685800" indent="-228600">
              <a:buFontTx/>
              <a:buChar cha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a:t>
            </a:r>
          </a:p>
        </p:txBody>
      </p:sp>
      <p:sp>
        <p:nvSpPr>
          <p:cNvPr id="19" name="Content Placeholder 2"/>
          <p:cNvSpPr>
            <a:spLocks noGrp="1"/>
          </p:cNvSpPr>
          <p:nvPr>
            <p:ph idx="22"/>
          </p:nvPr>
        </p:nvSpPr>
        <p:spPr>
          <a:xfrm>
            <a:off x="4445799" y="1579015"/>
            <a:ext cx="3300402"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16" name="Text Placeholder 3"/>
          <p:cNvSpPr>
            <a:spLocks noGrp="1"/>
          </p:cNvSpPr>
          <p:nvPr>
            <p:ph type="body" sz="quarter" idx="18" hasCustomPrompt="1"/>
          </p:nvPr>
        </p:nvSpPr>
        <p:spPr>
          <a:xfrm>
            <a:off x="4445799" y="2202774"/>
            <a:ext cx="3300402" cy="3953578"/>
          </a:xfrm>
        </p:spPr>
        <p:txBody>
          <a:bodyPr>
            <a:normAutofit/>
          </a:bodyPr>
          <a:lstStyle>
            <a:lvl1pPr>
              <a:buClr>
                <a:srgbClr val="004A78"/>
              </a:buClr>
              <a:defRPr sz="1800">
                <a:solidFill>
                  <a:srgbClr val="000000"/>
                </a:solidFill>
              </a:defRPr>
            </a:lvl1pPr>
            <a:lvl2pPr marL="685800" indent="-228600">
              <a:buFontTx/>
              <a:buChar cha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a:t>
            </a:r>
          </a:p>
        </p:txBody>
      </p:sp>
      <p:sp>
        <p:nvSpPr>
          <p:cNvPr id="23" name="Content Placeholder 2"/>
          <p:cNvSpPr>
            <a:spLocks noGrp="1"/>
          </p:cNvSpPr>
          <p:nvPr>
            <p:ph idx="23"/>
          </p:nvPr>
        </p:nvSpPr>
        <p:spPr>
          <a:xfrm>
            <a:off x="8145953" y="1579015"/>
            <a:ext cx="3300402" cy="492443"/>
          </a:xfrm>
          <a:solidFill>
            <a:schemeClr val="bg1"/>
          </a:solidFill>
          <a:effectLst>
            <a:outerShdw dist="12700" dir="5400000" algn="t" rotWithShape="0">
              <a:prstClr val="black"/>
            </a:outerShdw>
          </a:effectLst>
        </p:spPr>
        <p:txBody>
          <a:bodyPr tIns="91440" bIns="91440" rtlCol="0" anchor="b">
            <a:spAutoFit/>
          </a:bodyPr>
          <a:lstStyle>
            <a:lvl1pPr marL="0" indent="0" algn="ctr">
              <a:lnSpc>
                <a:spcPct val="100000"/>
              </a:lnSpc>
              <a:spcBef>
                <a:spcPts val="0"/>
              </a:spcBef>
              <a:buNone/>
              <a:defRPr lang="en-US" sz="2000" b="1" smtClean="0">
                <a:solidFill>
                  <a:srgbClr val="006298"/>
                </a:solidFill>
              </a:defRPr>
            </a:lvl1pPr>
            <a:lvl2pPr>
              <a:defRPr lang="en-US" smtClean="0">
                <a:solidFill>
                  <a:schemeClr val="tx1"/>
                </a:solidFill>
              </a:defRPr>
            </a:lvl2pPr>
            <a:lvl3pPr>
              <a:defRPr lang="en-US" smtClean="0">
                <a:solidFill>
                  <a:schemeClr val="tx1"/>
                </a:solidFill>
              </a:defRPr>
            </a:lvl3pPr>
          </a:lstStyle>
          <a:p>
            <a:pPr lvl="0"/>
            <a:r>
              <a:rPr lang="en-US"/>
              <a:t>Click to edit Master text styles</a:t>
            </a:r>
          </a:p>
        </p:txBody>
      </p:sp>
      <p:sp>
        <p:nvSpPr>
          <p:cNvPr id="20" name="Text Placeholder 3"/>
          <p:cNvSpPr>
            <a:spLocks noGrp="1"/>
          </p:cNvSpPr>
          <p:nvPr>
            <p:ph type="body" sz="quarter" idx="20" hasCustomPrompt="1"/>
          </p:nvPr>
        </p:nvSpPr>
        <p:spPr>
          <a:xfrm>
            <a:off x="8154717" y="2202774"/>
            <a:ext cx="3300402" cy="3953578"/>
          </a:xfrm>
        </p:spPr>
        <p:txBody>
          <a:bodyPr>
            <a:normAutofit/>
          </a:bodyPr>
          <a:lstStyle>
            <a:lvl1pPr>
              <a:buClr>
                <a:srgbClr val="004A78"/>
              </a:buClr>
              <a:defRPr sz="1800">
                <a:solidFill>
                  <a:srgbClr val="000000"/>
                </a:solidFill>
              </a:defRPr>
            </a:lvl1pPr>
            <a:lvl2pPr marL="685800" indent="-228600">
              <a:buFontTx/>
              <a:buChar cha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Viverra</a:t>
            </a:r>
            <a:r>
              <a:rPr lang="en-US" dirty="0"/>
              <a:t> vitae </a:t>
            </a:r>
            <a:r>
              <a:rPr lang="en-US" dirty="0" err="1"/>
              <a:t>congue</a:t>
            </a:r>
            <a:r>
              <a:rPr lang="en-US" dirty="0"/>
              <a:t> </a:t>
            </a:r>
            <a:r>
              <a:rPr lang="en-US" dirty="0" err="1"/>
              <a:t>eu</a:t>
            </a:r>
            <a:r>
              <a:rPr lang="en-US" dirty="0"/>
              <a:t> </a:t>
            </a:r>
            <a:r>
              <a:rPr lang="en-US" dirty="0" err="1"/>
              <a:t>consequat</a:t>
            </a:r>
            <a:r>
              <a:rPr lang="en-US" dirty="0"/>
              <a:t> ac </a:t>
            </a:r>
            <a:r>
              <a:rPr lang="en-US" dirty="0" err="1"/>
              <a:t>felis</a:t>
            </a:r>
            <a:r>
              <a:rPr lang="en-US" dirty="0"/>
              <a:t> </a:t>
            </a:r>
            <a:r>
              <a:rPr lang="en-US" dirty="0" err="1"/>
              <a:t>donec</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a:t>
            </a:r>
          </a:p>
        </p:txBody>
      </p:sp>
      <p:sp>
        <p:nvSpPr>
          <p:cNvPr id="10" name="Footer"/>
          <p:cNvSpPr txBox="1"/>
          <p:nvPr userDrawn="1"/>
        </p:nvSpPr>
        <p:spPr>
          <a:xfrm>
            <a:off x="3007866" y="6323299"/>
            <a:ext cx="8956009" cy="477054"/>
          </a:xfrm>
          <a:prstGeom prst="rect">
            <a:avLst/>
          </a:prstGeom>
          <a:noFill/>
          <a:effectLst/>
        </p:spPr>
        <p:txBody>
          <a:bodyPr wrap="square" lIns="0" tIns="0" rIns="0" rtlCol="0" anchor="b">
            <a:spAutoFit/>
          </a:bodyPr>
          <a:lstStyle/>
          <a:p>
            <a:pPr>
              <a:lnSpc>
                <a:spcPct val="100000"/>
              </a:lnSpc>
              <a:spcBef>
                <a:spcPts val="624"/>
              </a:spcBef>
            </a:pPr>
            <a:r>
              <a:rPr lang="en-US" sz="1400" dirty="0">
                <a:solidFill>
                  <a:srgbClr val="006298"/>
                </a:solidFill>
                <a:latin typeface="Arial" pitchFamily="34" charset="0"/>
                <a:cs typeface="Arial" pitchFamily="34" charset="0"/>
              </a:rPr>
              <a:t>Starr, </a:t>
            </a:r>
            <a:r>
              <a:rPr lang="en-US" sz="1400" i="1" dirty="0">
                <a:solidFill>
                  <a:srgbClr val="006298"/>
                </a:solidFill>
                <a:latin typeface="Arial" pitchFamily="34" charset="0"/>
                <a:cs typeface="Arial" pitchFamily="34" charset="0"/>
              </a:rPr>
              <a:t>Biology Today and Tomorrow with Physiology</a:t>
            </a:r>
            <a:r>
              <a:rPr lang="en-US" sz="1400" dirty="0">
                <a:solidFill>
                  <a:srgbClr val="006298"/>
                </a:solidFill>
                <a:latin typeface="Arial" pitchFamily="34" charset="0"/>
                <a:cs typeface="Arial" pitchFamily="34" charset="0"/>
              </a:rPr>
              <a:t>, 6</a:t>
            </a:r>
            <a:r>
              <a:rPr lang="en-US" sz="1400" baseline="30000" dirty="0">
                <a:solidFill>
                  <a:srgbClr val="006298"/>
                </a:solidFill>
                <a:latin typeface="Arial" pitchFamily="34" charset="0"/>
                <a:cs typeface="Arial" pitchFamily="34" charset="0"/>
              </a:rPr>
              <a:t>th</a:t>
            </a:r>
            <a:r>
              <a:rPr lang="en-US" sz="1400" dirty="0">
                <a:solidFill>
                  <a:srgbClr val="006298"/>
                </a:solidFill>
                <a:latin typeface="Arial" pitchFamily="34" charset="0"/>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377184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with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Text Placeholder 1"/>
          <p:cNvSpPr>
            <a:spLocks noGrp="1"/>
          </p:cNvSpPr>
          <p:nvPr>
            <p:ph type="body" sz="quarter" idx="15" hasCustomPrompt="1"/>
          </p:nvPr>
        </p:nvSpPr>
        <p:spPr>
          <a:xfrm>
            <a:off x="743576" y="1289684"/>
            <a:ext cx="10711543" cy="2750053"/>
          </a:xfrm>
        </p:spPr>
        <p:txBody>
          <a:bodyPr>
            <a:noAutofit/>
          </a:bodyPr>
          <a:lstStyle>
            <a:lvl1pPr marL="0" indent="0" algn="l">
              <a:buNone/>
              <a:defRPr sz="2400" b="0" i="0" baseline="0">
                <a:solidFill>
                  <a:srgbClr val="000000"/>
                </a:solidFill>
                <a:latin typeface="Arial" charset="0"/>
                <a:ea typeface="Arial" charset="0"/>
                <a:cs typeface="Arial" charset="0"/>
              </a:defRPr>
            </a:lvl1pPr>
            <a:lvl2pPr>
              <a:defRPr>
                <a:solidFill>
                  <a:schemeClr val="bg1"/>
                </a:solidFill>
                <a:latin typeface="Summer Font" charset="0"/>
                <a:ea typeface="Summer Font" charset="0"/>
                <a:cs typeface="Summer Font" charset="0"/>
              </a:defRPr>
            </a:lvl2pPr>
            <a:lvl3pPr>
              <a:defRPr>
                <a:solidFill>
                  <a:schemeClr val="bg1"/>
                </a:solidFill>
                <a:latin typeface="Summer Font" charset="0"/>
                <a:ea typeface="Summer Font" charset="0"/>
                <a:cs typeface="Summer Font" charset="0"/>
              </a:defRPr>
            </a:lvl3pPr>
            <a:lvl4pPr>
              <a:defRPr>
                <a:solidFill>
                  <a:schemeClr val="bg1"/>
                </a:solidFill>
                <a:latin typeface="Summer Font" charset="0"/>
                <a:ea typeface="Summer Font" charset="0"/>
                <a:cs typeface="Summer Font" charset="0"/>
              </a:defRPr>
            </a:lvl4pPr>
            <a:lvl5pPr>
              <a:defRPr>
                <a:solidFill>
                  <a:schemeClr val="bg1"/>
                </a:solidFill>
                <a:latin typeface="Summer Font" charset="0"/>
                <a:ea typeface="Summer Font" charset="0"/>
                <a:cs typeface="Summer Font" charset="0"/>
              </a:defRPr>
            </a:lvl5pPr>
          </a:lstStyle>
          <a:p>
            <a:pPr lvl="0"/>
            <a:r>
              <a:rPr lang="en-US" dirty="0"/>
              <a:t>Click to add 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nullam</a:t>
            </a:r>
            <a:r>
              <a:rPr lang="en-US" dirty="0"/>
              <a:t> non. </a:t>
            </a:r>
            <a:r>
              <a:rPr lang="en-US" dirty="0" err="1"/>
              <a:t>Mauris</a:t>
            </a:r>
            <a:r>
              <a:rPr lang="en-US" dirty="0"/>
              <a:t> a </a:t>
            </a:r>
            <a:r>
              <a:rPr lang="en-US" dirty="0" err="1"/>
              <a:t>diam</a:t>
            </a:r>
            <a:r>
              <a:rPr lang="en-US" dirty="0"/>
              <a:t> </a:t>
            </a:r>
            <a:r>
              <a:rPr lang="en-US" dirty="0" err="1"/>
              <a:t>maecenas</a:t>
            </a:r>
            <a:r>
              <a:rPr lang="en-US" dirty="0"/>
              <a:t> </a:t>
            </a:r>
            <a:r>
              <a:rPr lang="en-US" dirty="0" err="1"/>
              <a:t>sed</a:t>
            </a:r>
            <a:r>
              <a:rPr lang="en-US" dirty="0"/>
              <a:t> </a:t>
            </a:r>
            <a:r>
              <a:rPr lang="en-US" dirty="0" err="1"/>
              <a:t>enim</a:t>
            </a:r>
            <a:r>
              <a:rPr lang="en-US" dirty="0"/>
              <a:t> </a:t>
            </a:r>
            <a:r>
              <a:rPr lang="en-US" dirty="0" err="1"/>
              <a:t>ut</a:t>
            </a:r>
            <a:r>
              <a:rPr lang="en-US" dirty="0"/>
              <a:t> </a:t>
            </a:r>
            <a:r>
              <a:rPr lang="en-US" dirty="0" err="1"/>
              <a:t>sem</a:t>
            </a:r>
            <a:r>
              <a:rPr lang="en-US" dirty="0"/>
              <a:t> </a:t>
            </a:r>
            <a:r>
              <a:rPr lang="en-US" dirty="0" err="1"/>
              <a:t>viverra</a:t>
            </a:r>
            <a:r>
              <a:rPr lang="en-US" dirty="0"/>
              <a:t>. </a:t>
            </a:r>
            <a:r>
              <a:rPr lang="en-US" dirty="0" err="1"/>
              <a:t>Sed</a:t>
            </a:r>
            <a:r>
              <a:rPr lang="en-US" dirty="0"/>
              <a:t> </a:t>
            </a:r>
            <a:r>
              <a:rPr lang="en-US" dirty="0" err="1"/>
              <a:t>ullamcorper</a:t>
            </a:r>
            <a:r>
              <a:rPr lang="en-US" dirty="0"/>
              <a:t> </a:t>
            </a:r>
            <a:r>
              <a:rPr lang="en-US" dirty="0" err="1"/>
              <a:t>morbi</a:t>
            </a:r>
            <a:r>
              <a:rPr lang="en-US" dirty="0"/>
              <a:t> </a:t>
            </a:r>
            <a:r>
              <a:rPr lang="en-US" dirty="0" err="1"/>
              <a:t>tincidunt</a:t>
            </a:r>
            <a:r>
              <a:rPr lang="en-US" dirty="0"/>
              <a:t> </a:t>
            </a:r>
            <a:r>
              <a:rPr lang="en-US" dirty="0" err="1"/>
              <a:t>ornare</a:t>
            </a:r>
            <a:r>
              <a:rPr lang="en-US" dirty="0"/>
              <a:t>. Sit </a:t>
            </a:r>
            <a:r>
              <a:rPr lang="en-US" dirty="0" err="1"/>
              <a:t>amet</a:t>
            </a:r>
            <a:r>
              <a:rPr lang="en-US" dirty="0"/>
              <a:t> </a:t>
            </a:r>
            <a:r>
              <a:rPr lang="en-US" dirty="0" err="1"/>
              <a:t>volutpat</a:t>
            </a:r>
            <a:r>
              <a:rPr lang="en-US" dirty="0"/>
              <a:t> </a:t>
            </a:r>
            <a:r>
              <a:rPr lang="en-US" dirty="0" err="1"/>
              <a:t>consequat</a:t>
            </a:r>
            <a:r>
              <a:rPr lang="en-US" dirty="0"/>
              <a:t> </a:t>
            </a:r>
            <a:r>
              <a:rPr lang="en-US" dirty="0" err="1"/>
              <a:t>mauris</a:t>
            </a:r>
            <a:r>
              <a:rPr lang="en-US" dirty="0"/>
              <a:t> </a:t>
            </a:r>
            <a:r>
              <a:rPr lang="en-US" dirty="0" err="1"/>
              <a:t>nunc</a:t>
            </a:r>
            <a:r>
              <a:rPr lang="en-US" dirty="0"/>
              <a:t> </a:t>
            </a:r>
            <a:r>
              <a:rPr lang="en-US" dirty="0" err="1"/>
              <a:t>congue</a:t>
            </a:r>
            <a:r>
              <a:rPr lang="en-US" dirty="0"/>
              <a:t> nisi. </a:t>
            </a:r>
            <a:r>
              <a:rPr lang="en-US" dirty="0" err="1"/>
              <a:t>Mauris</a:t>
            </a:r>
            <a:r>
              <a:rPr lang="en-US" dirty="0"/>
              <a:t> sit </a:t>
            </a:r>
            <a:r>
              <a:rPr lang="en-US" dirty="0" err="1"/>
              <a:t>amet</a:t>
            </a:r>
            <a:r>
              <a:rPr lang="en-US" dirty="0"/>
              <a:t> </a:t>
            </a:r>
            <a:r>
              <a:rPr lang="en-US" dirty="0" err="1"/>
              <a:t>massa</a:t>
            </a:r>
            <a:r>
              <a:rPr lang="en-US" dirty="0"/>
              <a:t> vitae. </a:t>
            </a:r>
            <a:r>
              <a:rPr lang="en-US" dirty="0" err="1"/>
              <a:t>Consectetur</a:t>
            </a:r>
            <a:r>
              <a:rPr lang="en-US" dirty="0"/>
              <a:t> libero id </a:t>
            </a:r>
            <a:r>
              <a:rPr lang="en-US" dirty="0" err="1"/>
              <a:t>faucibus</a:t>
            </a:r>
            <a:r>
              <a:rPr lang="en-US" dirty="0"/>
              <a:t> </a:t>
            </a:r>
            <a:r>
              <a:rPr lang="en-US" dirty="0" err="1"/>
              <a:t>nisl</a:t>
            </a:r>
            <a:r>
              <a:rPr lang="en-US" dirty="0"/>
              <a:t> </a:t>
            </a:r>
            <a:r>
              <a:rPr lang="en-US" dirty="0" err="1"/>
              <a:t>tincidunt</a:t>
            </a:r>
            <a:r>
              <a:rPr lang="en-US" dirty="0"/>
              <a:t> </a:t>
            </a:r>
            <a:r>
              <a:rPr lang="en-US" dirty="0" err="1"/>
              <a:t>eget</a:t>
            </a:r>
            <a:r>
              <a:rPr lang="en-US" dirty="0"/>
              <a:t>. </a:t>
            </a:r>
            <a:r>
              <a:rPr lang="en-US" dirty="0" err="1"/>
              <a:t>Nulla</a:t>
            </a:r>
            <a:r>
              <a:rPr lang="en-US" dirty="0"/>
              <a:t> </a:t>
            </a:r>
            <a:r>
              <a:rPr lang="en-US" dirty="0" err="1"/>
              <a:t>facilisi</a:t>
            </a:r>
            <a:r>
              <a:rPr lang="en-US" dirty="0"/>
              <a:t> </a:t>
            </a:r>
            <a:r>
              <a:rPr lang="en-US" dirty="0" err="1"/>
              <a:t>morbi</a:t>
            </a:r>
            <a:r>
              <a:rPr lang="en-US" dirty="0"/>
              <a:t> tempus </a:t>
            </a:r>
            <a:r>
              <a:rPr lang="en-US" dirty="0" err="1"/>
              <a:t>iaculis</a:t>
            </a:r>
            <a:r>
              <a:rPr lang="en-US" dirty="0"/>
              <a:t> </a:t>
            </a:r>
            <a:r>
              <a:rPr lang="en-US" dirty="0" err="1"/>
              <a:t>urna</a:t>
            </a:r>
            <a:r>
              <a:rPr lang="en-US" dirty="0"/>
              <a:t> id </a:t>
            </a:r>
            <a:r>
              <a:rPr lang="en-US" dirty="0" err="1"/>
              <a:t>volutpat</a:t>
            </a:r>
            <a:r>
              <a:rPr lang="en-US" dirty="0"/>
              <a:t> lacus. </a:t>
            </a:r>
            <a:r>
              <a:rPr lang="en-US" dirty="0" err="1"/>
              <a:t>Imperdiet</a:t>
            </a:r>
            <a:r>
              <a:rPr lang="en-US" dirty="0"/>
              <a:t> </a:t>
            </a:r>
            <a:r>
              <a:rPr lang="en-US" dirty="0" err="1"/>
              <a:t>nulla</a:t>
            </a:r>
            <a:r>
              <a:rPr lang="en-US" dirty="0"/>
              <a:t> </a:t>
            </a:r>
            <a:r>
              <a:rPr lang="en-US" dirty="0" err="1"/>
              <a:t>malesuada</a:t>
            </a:r>
            <a:r>
              <a:rPr lang="en-US" dirty="0"/>
              <a:t> </a:t>
            </a:r>
            <a:r>
              <a:rPr lang="en-US" dirty="0" err="1"/>
              <a:t>pellentesque</a:t>
            </a:r>
            <a:r>
              <a:rPr lang="en-US" dirty="0"/>
              <a:t> </a:t>
            </a:r>
            <a:r>
              <a:rPr lang="en-US" dirty="0" err="1"/>
              <a:t>elit</a:t>
            </a:r>
            <a:r>
              <a:rPr lang="en-US" dirty="0"/>
              <a:t> </a:t>
            </a:r>
            <a:r>
              <a:rPr lang="en-US" dirty="0" err="1"/>
              <a:t>eget</a:t>
            </a:r>
            <a:r>
              <a:rPr lang="en-US" dirty="0"/>
              <a:t> gravida cum </a:t>
            </a:r>
            <a:r>
              <a:rPr lang="en-US" dirty="0" err="1"/>
              <a:t>sociis</a:t>
            </a:r>
            <a:r>
              <a:rPr lang="en-US" dirty="0"/>
              <a:t>. </a:t>
            </a:r>
            <a:r>
              <a:rPr lang="en-US" dirty="0" err="1"/>
              <a:t>Sed</a:t>
            </a:r>
            <a:r>
              <a:rPr lang="en-US" dirty="0"/>
              <a:t> </a:t>
            </a:r>
            <a:r>
              <a:rPr lang="en-US" dirty="0" err="1"/>
              <a:t>velit</a:t>
            </a:r>
            <a:r>
              <a:rPr lang="en-US" dirty="0"/>
              <a:t> </a:t>
            </a:r>
            <a:r>
              <a:rPr lang="en-US" dirty="0" err="1"/>
              <a:t>dignissim</a:t>
            </a:r>
            <a:r>
              <a:rPr lang="en-US" dirty="0"/>
              <a:t> </a:t>
            </a:r>
            <a:r>
              <a:rPr lang="en-US" dirty="0" err="1"/>
              <a:t>sodales</a:t>
            </a:r>
            <a:r>
              <a:rPr lang="en-US" dirty="0"/>
              <a:t> </a:t>
            </a:r>
            <a:r>
              <a:rPr lang="en-US" dirty="0" err="1"/>
              <a:t>ut.</a:t>
            </a:r>
            <a:endParaRPr lang="en-US" dirty="0"/>
          </a:p>
        </p:txBody>
      </p:sp>
      <p:sp>
        <p:nvSpPr>
          <p:cNvPr id="5" name="Text Placeholder 2"/>
          <p:cNvSpPr>
            <a:spLocks noGrp="1"/>
          </p:cNvSpPr>
          <p:nvPr>
            <p:ph type="body" sz="quarter" idx="16" hasCustomPrompt="1"/>
          </p:nvPr>
        </p:nvSpPr>
        <p:spPr>
          <a:xfrm>
            <a:off x="740228" y="4846655"/>
            <a:ext cx="10711543" cy="825500"/>
          </a:xfrm>
        </p:spPr>
        <p:txBody>
          <a:bodyPr/>
          <a:lstStyle>
            <a:lvl1pPr marL="0" marR="0" indent="0" algn="l" defTabSz="914400" rtl="0" eaLnBrk="0" fontAlgn="base" latinLnBrk="0" hangingPunct="0">
              <a:lnSpc>
                <a:spcPct val="100000"/>
              </a:lnSpc>
              <a:spcBef>
                <a:spcPct val="0"/>
              </a:spcBef>
              <a:spcAft>
                <a:spcPct val="0"/>
              </a:spcAft>
              <a:buClrTx/>
              <a:buSzTx/>
              <a:buFontTx/>
              <a:buNone/>
              <a:tabLst/>
              <a:defRPr sz="1800">
                <a:solidFill>
                  <a:srgbClr val="006298"/>
                </a:solidFill>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Click to add caption to accompany content. Lorem ipsum dolor sit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amet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consectetur</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adipiscing</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elit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sed</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do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eiusmod</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tempor</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incididunt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ut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labore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et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dolore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magna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aliqua</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Viverra</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vitae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congue</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eu</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consequat</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ac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felis</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a:t>
            </a:r>
            <a:r>
              <a:rPr kumimoji="0" lang="en-US" sz="1800" b="0" i="0" u="none" strike="noStrike" kern="1200" cap="none" spc="0" normalizeH="0" baseline="0" noProof="0" dirty="0" err="1">
                <a:ln>
                  <a:noFill/>
                </a:ln>
                <a:solidFill>
                  <a:srgbClr val="006298"/>
                </a:solidFill>
                <a:effectLst/>
                <a:uLnTx/>
                <a:uFillTx/>
                <a:latin typeface="Arial" charset="0"/>
                <a:ea typeface="Arial" charset="0"/>
                <a:cs typeface="Arial" charset="0"/>
              </a:rPr>
              <a:t>donec</a:t>
            </a:r>
            <a:r>
              <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rPr>
              <a:t> et.</a:t>
            </a:r>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a:lnSpc>
                <a:spcPct val="100000"/>
              </a:lnSpc>
              <a:spcBef>
                <a:spcPts val="624"/>
              </a:spcBef>
            </a:pPr>
            <a:r>
              <a:rPr lang="en-US" sz="1400" dirty="0">
                <a:solidFill>
                  <a:srgbClr val="006298"/>
                </a:solidFill>
                <a:latin typeface="Arial" pitchFamily="34" charset="0"/>
                <a:cs typeface="Arial" pitchFamily="34" charset="0"/>
              </a:rPr>
              <a:t>Starr, </a:t>
            </a:r>
            <a:r>
              <a:rPr lang="en-US" sz="1400" i="1" dirty="0">
                <a:solidFill>
                  <a:srgbClr val="006298"/>
                </a:solidFill>
                <a:latin typeface="Arial" pitchFamily="34" charset="0"/>
                <a:cs typeface="Arial" pitchFamily="34" charset="0"/>
              </a:rPr>
              <a:t>Biology Today and Tomorrow with Physiology</a:t>
            </a:r>
            <a:r>
              <a:rPr lang="en-US" sz="1400" dirty="0">
                <a:solidFill>
                  <a:srgbClr val="006298"/>
                </a:solidFill>
                <a:latin typeface="Arial" pitchFamily="34" charset="0"/>
                <a:cs typeface="Arial" pitchFamily="34" charset="0"/>
              </a:rPr>
              <a:t>, 6</a:t>
            </a:r>
            <a:r>
              <a:rPr lang="en-US" sz="1400" baseline="30000" dirty="0">
                <a:solidFill>
                  <a:srgbClr val="006298"/>
                </a:solidFill>
                <a:latin typeface="Arial" pitchFamily="34" charset="0"/>
                <a:cs typeface="Arial" pitchFamily="34" charset="0"/>
              </a:rPr>
              <a:t>th</a:t>
            </a:r>
            <a:r>
              <a:rPr lang="en-US" sz="1400" dirty="0">
                <a:solidFill>
                  <a:srgbClr val="006298"/>
                </a:solidFill>
                <a:latin typeface="Arial" pitchFamily="34" charset="0"/>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474805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nd Caption">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lstStyle>
            <a:lvl1pPr>
              <a:defRPr sz="3600" b="0"/>
            </a:lvl1pPr>
          </a:lstStyle>
          <a:p>
            <a:r>
              <a:rPr lang="en-US" dirty="0"/>
              <a:t>Click to edit Master title style</a:t>
            </a:r>
          </a:p>
        </p:txBody>
      </p:sp>
      <p:sp>
        <p:nvSpPr>
          <p:cNvPr id="6" name="Picture Placeholder 5"/>
          <p:cNvSpPr>
            <a:spLocks noGrp="1"/>
          </p:cNvSpPr>
          <p:nvPr>
            <p:ph type="pic" sz="quarter" idx="10"/>
          </p:nvPr>
        </p:nvSpPr>
        <p:spPr>
          <a:xfrm>
            <a:off x="5848350" y="4070657"/>
            <a:ext cx="1361768" cy="1808163"/>
          </a:xfrm>
        </p:spPr>
        <p:txBody>
          <a:bodyPr/>
          <a:lstStyle/>
          <a:p>
            <a:r>
              <a:rPr lang="en-US" dirty="0"/>
              <a:t>Click icon to add picture</a:t>
            </a:r>
          </a:p>
        </p:txBody>
      </p:sp>
      <p:sp>
        <p:nvSpPr>
          <p:cNvPr id="10" name="Text Placeholder 9"/>
          <p:cNvSpPr>
            <a:spLocks noGrp="1"/>
          </p:cNvSpPr>
          <p:nvPr>
            <p:ph type="body" sz="quarter" idx="11"/>
          </p:nvPr>
        </p:nvSpPr>
        <p:spPr>
          <a:xfrm>
            <a:off x="838199" y="1517957"/>
            <a:ext cx="5705475" cy="4501843"/>
          </a:xfrm>
        </p:spPr>
        <p:txBody>
          <a:bodyPr/>
          <a:lstStyle>
            <a:lvl1pPr marL="0" marR="0" indent="457200" algn="l" defTabSz="914400" rtl="0" eaLnBrk="0" fontAlgn="base" latinLnBrk="0" hangingPunct="0">
              <a:lnSpc>
                <a:spcPct val="100000"/>
              </a:lnSpc>
              <a:spcBef>
                <a:spcPts val="624"/>
              </a:spcBef>
              <a:spcAft>
                <a:spcPct val="0"/>
              </a:spcAft>
              <a:buClr>
                <a:srgbClr val="004A78"/>
              </a:buClr>
              <a:buSzTx/>
              <a:buFont typeface="Arial" pitchFamily="34" charset="0"/>
              <a:buChar char="•"/>
              <a:tabLst/>
              <a:defRPr sz="1600">
                <a:solidFill>
                  <a:srgbClr val="006298"/>
                </a:solidFill>
                <a:latin typeface="Arial" panose="020B0604020202020204" pitchFamily="34" charset="0"/>
                <a:cs typeface="Arial" panose="020B0604020202020204" pitchFamily="34" charset="0"/>
              </a:defRPr>
            </a:lvl1pPr>
            <a:lvl2pPr marL="1371600" indent="-685800">
              <a:spcBef>
                <a:spcPts val="624"/>
              </a:spcBef>
              <a:buClr>
                <a:srgbClr val="004A78"/>
              </a:buClr>
              <a:buFont typeface="Arial" pitchFamily="34" charset="0"/>
              <a:buChar char="–"/>
              <a:defRPr/>
            </a:lvl2pPr>
          </a:lstStyle>
          <a:p>
            <a:pPr marL="0" marR="0" lvl="0" indent="0" algn="l" defTabSz="914400" rtl="0" eaLnBrk="0" fontAlgn="base" latinLnBrk="0" hangingPunct="0">
              <a:lnSpc>
                <a:spcPct val="100000"/>
              </a:lnSpc>
              <a:spcBef>
                <a:spcPct val="0"/>
              </a:spcBef>
              <a:spcAft>
                <a:spcPct val="0"/>
              </a:spcAft>
              <a:buClrTx/>
              <a:buSzTx/>
              <a:tabLst/>
              <a:defRPr/>
            </a:pPr>
            <a:endPar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endParaRPr>
          </a:p>
          <a:p>
            <a:pPr marL="685800" marR="0" lvl="1" indent="0" algn="l" defTabSz="914400" rtl="0" eaLnBrk="0" fontAlgn="base" latinLnBrk="0" hangingPunct="0">
              <a:lnSpc>
                <a:spcPct val="100000"/>
              </a:lnSpc>
              <a:spcBef>
                <a:spcPct val="0"/>
              </a:spcBef>
              <a:spcAft>
                <a:spcPct val="0"/>
              </a:spcAft>
              <a:buClrTx/>
              <a:buSzTx/>
              <a:tabLst/>
              <a:defRPr/>
            </a:pPr>
            <a:endParaRPr kumimoji="0" lang="en-US" sz="1800" b="0" i="0" u="none" strike="noStrike" kern="1200" cap="none" spc="0" normalizeH="0" baseline="0" noProof="0" dirty="0">
              <a:ln>
                <a:noFill/>
              </a:ln>
              <a:solidFill>
                <a:srgbClr val="006298"/>
              </a:solidFill>
              <a:effectLst/>
              <a:uLnTx/>
              <a:uFillTx/>
              <a:latin typeface="Arial" charset="0"/>
              <a:ea typeface="Arial" charset="0"/>
              <a:cs typeface="Arial" charset="0"/>
            </a:endParaRPr>
          </a:p>
        </p:txBody>
      </p:sp>
      <p:sp>
        <p:nvSpPr>
          <p:cNvPr id="8" name="Footer"/>
          <p:cNvSpPr txBox="1"/>
          <p:nvPr userDrawn="1"/>
        </p:nvSpPr>
        <p:spPr>
          <a:xfrm>
            <a:off x="3007866" y="6323299"/>
            <a:ext cx="8956009" cy="477054"/>
          </a:xfrm>
          <a:prstGeom prst="rect">
            <a:avLst/>
          </a:prstGeom>
          <a:noFill/>
          <a:effectLst/>
        </p:spPr>
        <p:txBody>
          <a:bodyPr wrap="square" lIns="0" tIns="0" rIns="0" rtlCol="0" anchor="b">
            <a:spAutoFit/>
          </a:bodyPr>
          <a:lstStyle/>
          <a:p>
            <a:pPr>
              <a:lnSpc>
                <a:spcPct val="100000"/>
              </a:lnSpc>
              <a:spcBef>
                <a:spcPts val="624"/>
              </a:spcBef>
            </a:pPr>
            <a:r>
              <a:rPr lang="en-US" sz="1400" dirty="0">
                <a:solidFill>
                  <a:srgbClr val="006298"/>
                </a:solidFill>
                <a:latin typeface="Arial" pitchFamily="34" charset="0"/>
                <a:cs typeface="Arial" pitchFamily="34" charset="0"/>
              </a:rPr>
              <a:t>Starr, </a:t>
            </a:r>
            <a:r>
              <a:rPr lang="en-US" sz="1400" i="1" dirty="0">
                <a:solidFill>
                  <a:srgbClr val="006298"/>
                </a:solidFill>
                <a:latin typeface="Arial" pitchFamily="34" charset="0"/>
                <a:cs typeface="Arial" pitchFamily="34" charset="0"/>
              </a:rPr>
              <a:t>Biology Today and Tomorrow with Physiology</a:t>
            </a:r>
            <a:r>
              <a:rPr lang="en-US" sz="1400" dirty="0">
                <a:solidFill>
                  <a:srgbClr val="006298"/>
                </a:solidFill>
                <a:latin typeface="Arial" pitchFamily="34" charset="0"/>
                <a:cs typeface="Arial" pitchFamily="34" charset="0"/>
              </a:rPr>
              <a:t>, 6</a:t>
            </a:r>
            <a:r>
              <a:rPr lang="en-US" sz="1400" baseline="30000" dirty="0">
                <a:solidFill>
                  <a:srgbClr val="006298"/>
                </a:solidFill>
                <a:latin typeface="Arial" pitchFamily="34" charset="0"/>
                <a:cs typeface="Arial" pitchFamily="34" charset="0"/>
              </a:rPr>
              <a:t>th</a:t>
            </a:r>
            <a:r>
              <a:rPr lang="en-US" sz="1400" dirty="0">
                <a:solidFill>
                  <a:srgbClr val="006298"/>
                </a:solidFill>
                <a:latin typeface="Arial" pitchFamily="34" charset="0"/>
                <a:cs typeface="Arial" pitchFamily="34" charset="0"/>
              </a:rPr>
              <a:t> Edition. © 2021 Cengage. All Rights Reserved. May not be scanned, copied or duplicated, or posted to a publicly accessible website, in whole or in part.</a:t>
            </a:r>
          </a:p>
        </p:txBody>
      </p:sp>
      <p:sp>
        <p:nvSpPr>
          <p:cNvPr id="4" name="Table Placeholder 3"/>
          <p:cNvSpPr>
            <a:spLocks noGrp="1"/>
          </p:cNvSpPr>
          <p:nvPr>
            <p:ph type="tbl" sz="quarter" idx="12"/>
          </p:nvPr>
        </p:nvSpPr>
        <p:spPr>
          <a:xfrm>
            <a:off x="8520113" y="1814513"/>
            <a:ext cx="2466975" cy="900112"/>
          </a:xfrm>
        </p:spPr>
        <p:txBody>
          <a:bodyPr/>
          <a:lstStyle/>
          <a:p>
            <a:endParaRPr lang="en-US"/>
          </a:p>
        </p:txBody>
      </p:sp>
      <p:sp>
        <p:nvSpPr>
          <p:cNvPr id="7" name="Picture Placeholder 5">
            <a:extLst>
              <a:ext uri="{FF2B5EF4-FFF2-40B4-BE49-F238E27FC236}">
                <a16:creationId xmlns:a16="http://schemas.microsoft.com/office/drawing/2014/main" id="{5EF88EF9-6A68-46CA-98E0-7791CB989A62}"/>
              </a:ext>
            </a:extLst>
          </p:cNvPr>
          <p:cNvSpPr>
            <a:spLocks noGrp="1"/>
          </p:cNvSpPr>
          <p:nvPr>
            <p:ph type="pic" sz="quarter" idx="13"/>
          </p:nvPr>
        </p:nvSpPr>
        <p:spPr>
          <a:xfrm>
            <a:off x="6000750" y="4223057"/>
            <a:ext cx="1361768" cy="1808163"/>
          </a:xfrm>
        </p:spPr>
        <p:txBody>
          <a:bodyPr/>
          <a:lstStyle/>
          <a:p>
            <a:r>
              <a:rPr lang="en-US" dirty="0"/>
              <a:t>Click icon to add picture</a:t>
            </a:r>
          </a:p>
        </p:txBody>
      </p:sp>
    </p:spTree>
    <p:extLst>
      <p:ext uri="{BB962C8B-B14F-4D97-AF65-F5344CB8AC3E}">
        <p14:creationId xmlns:p14="http://schemas.microsoft.com/office/powerpoint/2010/main" val="87119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67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US" altLang="en-US" dirty="0"/>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en-US" dirty="0"/>
              <a:t>Click to edit Master text styles</a:t>
            </a:r>
          </a:p>
        </p:txBody>
      </p:sp>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76843" y="6356350"/>
            <a:ext cx="1579562"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3"/>
          </p:nvPr>
        </p:nvSpPr>
        <p:spPr>
          <a:xfrm>
            <a:off x="2934268" y="6356350"/>
            <a:ext cx="8801669" cy="365125"/>
          </a:xfrm>
          <a:prstGeom prst="rect">
            <a:avLst/>
          </a:prstGeom>
        </p:spPr>
        <p:txBody>
          <a:bodyPr vert="horz" lIns="91440" tIns="45720" rIns="91440" bIns="45720" rtlCol="0" anchor="ctr"/>
          <a:lstStyle>
            <a:lvl1pPr algn="l" eaLnBrk="1" fontAlgn="auto" hangingPunct="1">
              <a:spcBef>
                <a:spcPts val="0"/>
              </a:spcBef>
              <a:spcAft>
                <a:spcPts val="0"/>
              </a:spcAft>
              <a:defRPr lang="en-US" sz="1400" b="0" i="0" u="none" strike="noStrike" baseline="0" smtClean="0">
                <a:solidFill>
                  <a:srgbClr val="006298"/>
                </a:solidFill>
                <a:latin typeface="arial" charset="0"/>
              </a:defRPr>
            </a:lvl1pPr>
          </a:lstStyle>
          <a:p>
            <a:r>
              <a:rPr lang="en-US" dirty="0"/>
              <a:t>[Author Name], [Book Title], [#] Edition. © [Insert Year] Cengage. All Rights Reserved. May not be scanned, copied or duplicated, or posted to a publicly accessible website, in whole or in part.</a:t>
            </a:r>
          </a:p>
        </p:txBody>
      </p:sp>
    </p:spTree>
  </p:cSld>
  <p:clrMap bg1="lt1" tx1="dk1" bg2="lt2" tx2="dk2" accent1="accent1" accent2="accent2" accent3="accent3" accent4="accent4" accent5="accent5" accent6="accent6" hlink="hlink" folHlink="folHlink"/>
  <p:sldLayoutIdLst>
    <p:sldLayoutId id="2147483712" r:id="rId1"/>
    <p:sldLayoutId id="2147483721" r:id="rId2"/>
    <p:sldLayoutId id="2147483722" r:id="rId3"/>
    <p:sldLayoutId id="2147483714" r:id="rId4"/>
    <p:sldLayoutId id="2147483718" r:id="rId5"/>
    <p:sldLayoutId id="2147483715" r:id="rId6"/>
    <p:sldLayoutId id="2147483716" r:id="rId7"/>
    <p:sldLayoutId id="2147483719" r:id="rId8"/>
    <p:sldLayoutId id="2147483720" r:id="rId9"/>
    <p:sldLayoutId id="2147483723" r:id="rId10"/>
    <p:sldLayoutId id="2147483724" r:id="rId11"/>
    <p:sldLayoutId id="2147483713" r:id="rId12"/>
    <p:sldLayoutId id="2147483717" r:id="rId13"/>
  </p:sldLayoutIdLst>
  <p:hf sldNum="0" hdr="0" ftr="0" dt="0"/>
  <p:txStyles>
    <p:titleStyle>
      <a:lvl1pPr algn="ctr" rtl="0" eaLnBrk="1" fontAlgn="base" hangingPunct="1">
        <a:lnSpc>
          <a:spcPct val="90000"/>
        </a:lnSpc>
        <a:spcBef>
          <a:spcPct val="0"/>
        </a:spcBef>
        <a:spcAft>
          <a:spcPct val="0"/>
        </a:spcAft>
        <a:defRPr sz="3400" b="1" i="0" kern="1200" baseline="0">
          <a:solidFill>
            <a:srgbClr val="004A78"/>
          </a:solidFill>
          <a:latin typeface="Arial" charset="0"/>
          <a:ea typeface="Arial" charset="0"/>
          <a:cs typeface="Arial" charset="0"/>
        </a:defRPr>
      </a:lvl1pPr>
      <a:lvl2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2pPr>
      <a:lvl3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3pPr>
      <a:lvl4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4pPr>
      <a:lvl5pPr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5pPr>
      <a:lvl6pPr marL="4572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6pPr>
      <a:lvl7pPr marL="9144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7pPr>
      <a:lvl8pPr marL="13716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8pPr>
      <a:lvl9pPr marL="1828800" algn="l" rtl="0" eaLnBrk="1" fontAlgn="base" hangingPunct="1">
        <a:lnSpc>
          <a:spcPct val="90000"/>
        </a:lnSpc>
        <a:spcBef>
          <a:spcPct val="0"/>
        </a:spcBef>
        <a:spcAft>
          <a:spcPct val="0"/>
        </a:spcAft>
        <a:defRPr sz="3400">
          <a:solidFill>
            <a:schemeClr val="tx1"/>
          </a:solidFill>
          <a:latin typeface="Open Sans" charset="0"/>
          <a:ea typeface="Open Sans" charset="0"/>
          <a:cs typeface="Open Sans" charset="0"/>
        </a:defRPr>
      </a:lvl9pPr>
    </p:titleStyle>
    <p:bodyStyle>
      <a:lvl1pPr marL="0" indent="0" algn="l" rtl="0" eaLnBrk="1" fontAlgn="base" hangingPunct="1">
        <a:lnSpc>
          <a:spcPct val="90000"/>
        </a:lnSpc>
        <a:spcBef>
          <a:spcPts val="1000"/>
        </a:spcBef>
        <a:spcAft>
          <a:spcPct val="0"/>
        </a:spcAft>
        <a:buFont typeface="Arial" charset="0"/>
        <a:buNone/>
        <a:defRPr sz="2800" kern="1200" baseline="0">
          <a:solidFill>
            <a:srgbClr val="000000"/>
          </a:solidFill>
          <a:latin typeface="Arial" charset="0"/>
          <a:ea typeface="Arial" charset="0"/>
          <a:cs typeface="Arial" charset="0"/>
        </a:defRPr>
      </a:lvl1pPr>
      <a:lvl2pPr marL="685800" indent="-228600" algn="l" rtl="0" eaLnBrk="1" fontAlgn="base" hangingPunct="1">
        <a:lnSpc>
          <a:spcPct val="90000"/>
        </a:lnSpc>
        <a:spcBef>
          <a:spcPts val="500"/>
        </a:spcBef>
        <a:spcAft>
          <a:spcPct val="0"/>
        </a:spcAft>
        <a:buFont typeface="Arial" charset="0"/>
        <a:buChar char="•"/>
        <a:defRPr sz="2400" kern="1200" baseline="0">
          <a:solidFill>
            <a:srgbClr val="004A78"/>
          </a:solidFill>
          <a:latin typeface="Arial" charset="0"/>
          <a:ea typeface="Arial" charset="0"/>
          <a:cs typeface="Arial" charset="0"/>
        </a:defRPr>
      </a:lvl2pPr>
      <a:lvl3pPr marL="1143000" indent="-228600" algn="l" rtl="0" eaLnBrk="1" fontAlgn="base" hangingPunct="1">
        <a:lnSpc>
          <a:spcPct val="90000"/>
        </a:lnSpc>
        <a:spcBef>
          <a:spcPts val="500"/>
        </a:spcBef>
        <a:spcAft>
          <a:spcPct val="0"/>
        </a:spcAft>
        <a:buFont typeface="Arial" charset="0"/>
        <a:buChar char="•"/>
        <a:defRPr sz="2000" kern="1200" baseline="0">
          <a:solidFill>
            <a:srgbClr val="004A78"/>
          </a:solidFill>
          <a:latin typeface="Arial" charset="0"/>
          <a:ea typeface="Arial" charset="0"/>
          <a:cs typeface="Arial" charset="0"/>
        </a:defRPr>
      </a:lvl3pPr>
      <a:lvl4pPr marL="1600200" indent="-228600" algn="l" rtl="0" eaLnBrk="1" fontAlgn="base" hangingPunct="1">
        <a:lnSpc>
          <a:spcPct val="90000"/>
        </a:lnSpc>
        <a:spcBef>
          <a:spcPts val="500"/>
        </a:spcBef>
        <a:spcAft>
          <a:spcPct val="0"/>
        </a:spcAft>
        <a:buFont typeface="Arial" charset="0"/>
        <a:buChar char="•"/>
        <a:defRPr kern="1200" baseline="0">
          <a:solidFill>
            <a:srgbClr val="004A78"/>
          </a:solidFill>
          <a:latin typeface="Arial" charset="0"/>
          <a:ea typeface="Arial" charset="0"/>
          <a:cs typeface="Arial" charset="0"/>
        </a:defRPr>
      </a:lvl4pPr>
      <a:lvl5pPr marL="2057400" indent="-228600" algn="l" rtl="0" eaLnBrk="1" fontAlgn="base" hangingPunct="1">
        <a:lnSpc>
          <a:spcPct val="90000"/>
        </a:lnSpc>
        <a:spcBef>
          <a:spcPts val="500"/>
        </a:spcBef>
        <a:spcAft>
          <a:spcPct val="0"/>
        </a:spcAft>
        <a:buFont typeface="Arial" charset="0"/>
        <a:buChar char="•"/>
        <a:defRPr kern="1200" baseline="0">
          <a:solidFill>
            <a:srgbClr val="004A78"/>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3261" y="2006622"/>
            <a:ext cx="5045478" cy="867221"/>
          </a:xfrm>
        </p:spPr>
        <p:txBody>
          <a:bodyPr/>
          <a:lstStyle/>
          <a:p>
            <a:pPr algn="ctr"/>
            <a:r>
              <a:rPr lang="en-US" b="0" dirty="0"/>
              <a:t>Chapter 14</a:t>
            </a:r>
          </a:p>
        </p:txBody>
      </p:sp>
      <p:sp>
        <p:nvSpPr>
          <p:cNvPr id="3" name="Text Placeholder 2"/>
          <p:cNvSpPr>
            <a:spLocks noGrp="1"/>
          </p:cNvSpPr>
          <p:nvPr>
            <p:ph type="body" sz="quarter" idx="11"/>
          </p:nvPr>
        </p:nvSpPr>
        <p:spPr>
          <a:xfrm>
            <a:off x="2843727" y="3083849"/>
            <a:ext cx="6504546" cy="1343006"/>
          </a:xfrm>
        </p:spPr>
        <p:txBody>
          <a:bodyPr/>
          <a:lstStyle/>
          <a:p>
            <a:pPr algn="ctr">
              <a:lnSpc>
                <a:spcPct val="100000"/>
              </a:lnSpc>
            </a:pPr>
            <a:r>
              <a:rPr lang="en-US" dirty="0"/>
              <a:t>Prokaryotes, Protists, and Viruses</a:t>
            </a:r>
          </a:p>
        </p:txBody>
      </p:sp>
      <p:sp>
        <p:nvSpPr>
          <p:cNvPr id="4" name="Content Placeholder 3"/>
          <p:cNvSpPr>
            <a:spLocks noGrp="1"/>
          </p:cNvSpPr>
          <p:nvPr>
            <p:ph sz="quarter" idx="13"/>
          </p:nvPr>
        </p:nvSpPr>
        <p:spPr>
          <a:xfrm>
            <a:off x="2909660" y="6356350"/>
            <a:ext cx="8992053" cy="501650"/>
          </a:xfrm>
        </p:spPr>
        <p:txBody>
          <a:bodyPr/>
          <a:lstStyle/>
          <a:p>
            <a:pPr>
              <a:lnSpc>
                <a:spcPct val="100000"/>
              </a:lnSpc>
              <a:spcBef>
                <a:spcPts val="624"/>
              </a:spcBef>
            </a:pPr>
            <a:r>
              <a:rPr lang="en-US" sz="1400" dirty="0">
                <a:solidFill>
                  <a:schemeClr val="bg1"/>
                </a:solidFill>
                <a:latin typeface="Arial" pitchFamily="34" charset="0"/>
                <a:cs typeface="Arial" pitchFamily="34" charset="0"/>
              </a:rPr>
              <a:t>Starr, </a:t>
            </a:r>
            <a:r>
              <a:rPr lang="en-US" sz="1400" i="1" dirty="0">
                <a:solidFill>
                  <a:schemeClr val="bg1"/>
                </a:solidFill>
                <a:latin typeface="Arial" pitchFamily="34" charset="0"/>
                <a:cs typeface="Arial" pitchFamily="34" charset="0"/>
              </a:rPr>
              <a:t>Biology Today and Tomorrow with Physiology,</a:t>
            </a:r>
            <a:r>
              <a:rPr lang="en-US" sz="1400" dirty="0">
                <a:solidFill>
                  <a:schemeClr val="bg1"/>
                </a:solidFill>
                <a:latin typeface="Arial" pitchFamily="34" charset="0"/>
                <a:cs typeface="Arial" pitchFamily="34" charset="0"/>
              </a:rPr>
              <a:t> 6</a:t>
            </a:r>
            <a:r>
              <a:rPr lang="en-US" sz="1400" baseline="30000" dirty="0">
                <a:solidFill>
                  <a:schemeClr val="bg1"/>
                </a:solidFill>
                <a:latin typeface="Arial" pitchFamily="34" charset="0"/>
                <a:cs typeface="Arial" pitchFamily="34" charset="0"/>
              </a:rPr>
              <a:t>th</a:t>
            </a:r>
            <a:r>
              <a:rPr lang="en-US" sz="1400" dirty="0">
                <a:solidFill>
                  <a:schemeClr val="bg1"/>
                </a:solidFill>
                <a:latin typeface="Arial" pitchFamily="34" charset="0"/>
                <a:cs typeface="Arial" pitchFamily="34" charset="0"/>
              </a:rPr>
              <a:t> Edition. © 2021 Cengage. All Rights Reserved. May not be scanned, copied or duplicated, or posted to a publicly accessible website, in whole or in part.</a:t>
            </a:r>
          </a:p>
        </p:txBody>
      </p:sp>
    </p:spTree>
    <p:extLst>
      <p:ext uri="{BB962C8B-B14F-4D97-AF65-F5344CB8AC3E}">
        <p14:creationId xmlns:p14="http://schemas.microsoft.com/office/powerpoint/2010/main" val="1607059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Origin of Metabolism</a:t>
            </a:r>
          </a:p>
        </p:txBody>
      </p:sp>
      <p:sp>
        <p:nvSpPr>
          <p:cNvPr id="2" name="Text Placeholder 1"/>
          <p:cNvSpPr>
            <a:spLocks noGrp="1"/>
          </p:cNvSpPr>
          <p:nvPr>
            <p:ph type="body" sz="quarter" idx="15"/>
          </p:nvPr>
        </p:nvSpPr>
        <p:spPr/>
        <p:txBody>
          <a:bodyPr/>
          <a:lstStyle/>
          <a:p>
            <a:r>
              <a:rPr lang="en-US" altLang="en-US" dirty="0">
                <a:solidFill>
                  <a:srgbClr val="040404"/>
                </a:solidFill>
              </a:rPr>
              <a:t>Organic polymers may have formed on clay-rich tidal flats.</a:t>
            </a:r>
          </a:p>
          <a:p>
            <a:pPr lvl="1"/>
            <a:r>
              <a:rPr lang="en-US" altLang="en-US" dirty="0">
                <a:solidFill>
                  <a:srgbClr val="040404"/>
                </a:solidFill>
              </a:rPr>
              <a:t>Positively charged organic molecules stick to negatively charged clay particles on tidal flats, and become concentrated by evaporation.</a:t>
            </a:r>
          </a:p>
          <a:p>
            <a:r>
              <a:rPr lang="en-US" altLang="en-US" dirty="0">
                <a:solidFill>
                  <a:srgbClr val="040404"/>
                </a:solidFill>
              </a:rPr>
              <a:t>Iron–sulfur world hypothesis</a:t>
            </a:r>
          </a:p>
          <a:p>
            <a:pPr lvl="1"/>
            <a:r>
              <a:rPr lang="en-US" altLang="en-US" dirty="0">
                <a:solidFill>
                  <a:srgbClr val="040404"/>
                </a:solidFill>
              </a:rPr>
              <a:t>Early metabolic reactions may have taken place on the surface of rocks rich in iron sulfide near deep-sea hydrothermal vents.</a:t>
            </a:r>
          </a:p>
        </p:txBody>
      </p:sp>
    </p:spTree>
    <p:extLst>
      <p:ext uri="{BB962C8B-B14F-4D97-AF65-F5344CB8AC3E}">
        <p14:creationId xmlns:p14="http://schemas.microsoft.com/office/powerpoint/2010/main" val="3462808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Origin of Genetic Material</a:t>
            </a:r>
          </a:p>
        </p:txBody>
      </p:sp>
      <p:sp>
        <p:nvSpPr>
          <p:cNvPr id="2" name="Text Placeholder 1"/>
          <p:cNvSpPr>
            <a:spLocks noGrp="1"/>
          </p:cNvSpPr>
          <p:nvPr>
            <p:ph type="body" sz="quarter" idx="15"/>
          </p:nvPr>
        </p:nvSpPr>
        <p:spPr/>
        <p:txBody>
          <a:bodyPr/>
          <a:lstStyle/>
          <a:p>
            <a:r>
              <a:rPr lang="en-US" altLang="en-US" dirty="0">
                <a:solidFill>
                  <a:srgbClr val="040404"/>
                </a:solidFill>
              </a:rPr>
              <a:t>DNA is the genetic material in modern cells, but self-replicating ribozymes (RNA) may have stored the first genetic material.</a:t>
            </a:r>
          </a:p>
          <a:p>
            <a:r>
              <a:rPr lang="en-US" altLang="en-US" dirty="0">
                <a:solidFill>
                  <a:srgbClr val="040404"/>
                </a:solidFill>
              </a:rPr>
              <a:t>RNA world hypothesis</a:t>
            </a:r>
          </a:p>
          <a:p>
            <a:pPr lvl="1"/>
            <a:r>
              <a:rPr lang="en-US" altLang="en-US" dirty="0">
                <a:solidFill>
                  <a:srgbClr val="040404"/>
                </a:solidFill>
              </a:rPr>
              <a:t>RNA may have served as the first material of inheritance.</a:t>
            </a:r>
          </a:p>
          <a:p>
            <a:pPr lvl="1"/>
            <a:r>
              <a:rPr lang="en-US" altLang="en-US" dirty="0">
                <a:solidFill>
                  <a:srgbClr val="040404"/>
                </a:solidFill>
              </a:rPr>
              <a:t>RNA served a dual role, as a genome and as a catalyst.</a:t>
            </a:r>
          </a:p>
        </p:txBody>
      </p:sp>
    </p:spTree>
    <p:extLst>
      <p:ext uri="{BB962C8B-B14F-4D97-AF65-F5344CB8AC3E}">
        <p14:creationId xmlns:p14="http://schemas.microsoft.com/office/powerpoint/2010/main" val="4027330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Origin of Cell Membranes</a:t>
            </a:r>
          </a:p>
        </p:txBody>
      </p:sp>
      <p:sp>
        <p:nvSpPr>
          <p:cNvPr id="2" name="Text Placeholder 1"/>
          <p:cNvSpPr>
            <a:spLocks noGrp="1"/>
          </p:cNvSpPr>
          <p:nvPr>
            <p:ph type="body" sz="quarter" idx="15"/>
          </p:nvPr>
        </p:nvSpPr>
        <p:spPr/>
        <p:txBody>
          <a:bodyPr/>
          <a:lstStyle/>
          <a:p>
            <a:r>
              <a:rPr lang="en-US" altLang="en-US" dirty="0">
                <a:solidFill>
                  <a:srgbClr val="040404"/>
                </a:solidFill>
              </a:rPr>
              <a:t>Laboratory simulations show how fatty acid membranes enclosing RNA might have formed on early Earth.</a:t>
            </a:r>
          </a:p>
          <a:p>
            <a:r>
              <a:rPr lang="en-US" altLang="en-US" dirty="0" err="1">
                <a:solidFill>
                  <a:srgbClr val="040404"/>
                </a:solidFill>
              </a:rPr>
              <a:t>Protocell</a:t>
            </a:r>
            <a:endParaRPr lang="en-US" altLang="en-US" dirty="0">
              <a:solidFill>
                <a:srgbClr val="040404"/>
              </a:solidFill>
            </a:endParaRPr>
          </a:p>
          <a:p>
            <a:pPr lvl="1"/>
            <a:r>
              <a:rPr lang="en-US" altLang="en-US" dirty="0">
                <a:solidFill>
                  <a:srgbClr val="040404"/>
                </a:solidFill>
              </a:rPr>
              <a:t>A membrane-enclosed collection of interacting molecules that can take up material and replicate</a:t>
            </a:r>
          </a:p>
          <a:p>
            <a:pPr lvl="1"/>
            <a:r>
              <a:rPr lang="en-US" altLang="en-US" dirty="0">
                <a:solidFill>
                  <a:srgbClr val="040404"/>
                </a:solidFill>
              </a:rPr>
              <a:t>Possible ancestors of cellular life</a:t>
            </a:r>
          </a:p>
        </p:txBody>
      </p:sp>
    </p:spTree>
    <p:extLst>
      <p:ext uri="{BB962C8B-B14F-4D97-AF65-F5344CB8AC3E}">
        <p14:creationId xmlns:p14="http://schemas.microsoft.com/office/powerpoint/2010/main" val="3926857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Laboratory-Produced </a:t>
            </a:r>
            <a:r>
              <a:rPr lang="en-US" dirty="0" err="1"/>
              <a:t>Protocell</a:t>
            </a:r>
            <a:endParaRPr lang="ru-RU" dirty="0"/>
          </a:p>
        </p:txBody>
      </p:sp>
      <p:pic>
        <p:nvPicPr>
          <p:cNvPr id="4098" name="Picture 2" descr="An illustration shows a circular protocell containing few strands of R N A enclosed in a fatty acid bilayer. "/>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4135109" y="1671774"/>
            <a:ext cx="3921782" cy="3921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1644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Proposed Sequence for Evolution of Cells</a:t>
            </a:r>
            <a:endParaRPr lang="ru-RU" dirty="0"/>
          </a:p>
        </p:txBody>
      </p:sp>
      <p:pic>
        <p:nvPicPr>
          <p:cNvPr id="5122" name="Picture 2" descr="A flowchart titled, proposed sequence for the evolution of cells. The first element at the top of the flowchart is inorganic molecules. Inorganic molecules: self assemble on Earth and in space. Second element. Organic monomers: self assemble in aquatic environments on Earth. Third element. Organic polymers: interact in early metabolism; self assemble as vesicles; become the first genome. Fourth element. Protocells in an R N A world: are subject to selection that favors a D N A genome. Fifth element. D N A based cells."/>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3782368" y="1394132"/>
            <a:ext cx="4627265" cy="457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9570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14.3 Early Life</a:t>
            </a:r>
          </a:p>
        </p:txBody>
      </p:sp>
      <p:sp>
        <p:nvSpPr>
          <p:cNvPr id="2" name="Text Placeholder 1"/>
          <p:cNvSpPr>
            <a:spLocks noGrp="1"/>
          </p:cNvSpPr>
          <p:nvPr>
            <p:ph type="body" sz="quarter" idx="15"/>
          </p:nvPr>
        </p:nvSpPr>
        <p:spPr/>
        <p:txBody>
          <a:bodyPr/>
          <a:lstStyle/>
          <a:p>
            <a:pPr lvl="0"/>
            <a:r>
              <a:rPr lang="en-US" dirty="0">
                <a:solidFill>
                  <a:srgbClr val="040404"/>
                </a:solidFill>
              </a:rPr>
              <a:t>Evidence of early life:</a:t>
            </a:r>
          </a:p>
          <a:p>
            <a:pPr lvl="1"/>
            <a:r>
              <a:rPr lang="en-US" dirty="0">
                <a:solidFill>
                  <a:srgbClr val="040404"/>
                </a:solidFill>
              </a:rPr>
              <a:t>Comparing genes of living organisms indicates that the common ancestor of all organisms lived about 4 billion years ago.</a:t>
            </a:r>
          </a:p>
          <a:p>
            <a:pPr lvl="0"/>
            <a:r>
              <a:rPr lang="en-US" dirty="0" err="1">
                <a:solidFill>
                  <a:srgbClr val="040404"/>
                </a:solidFill>
              </a:rPr>
              <a:t>Stromatolites</a:t>
            </a:r>
            <a:endParaRPr lang="en-US" dirty="0">
              <a:solidFill>
                <a:srgbClr val="040404"/>
              </a:solidFill>
            </a:endParaRPr>
          </a:p>
          <a:p>
            <a:pPr lvl="1"/>
            <a:r>
              <a:rPr lang="en-US" dirty="0">
                <a:solidFill>
                  <a:srgbClr val="040404"/>
                </a:solidFill>
              </a:rPr>
              <a:t>Earliest fossil cells are found in rocks that date to about 3.5 billion years ago.</a:t>
            </a:r>
          </a:p>
        </p:txBody>
      </p:sp>
    </p:spTree>
    <p:extLst>
      <p:ext uri="{BB962C8B-B14F-4D97-AF65-F5344CB8AC3E}">
        <p14:creationId xmlns:p14="http://schemas.microsoft.com/office/powerpoint/2010/main" val="923623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Three Domains</a:t>
            </a:r>
            <a:endParaRPr lang="ru-RU" dirty="0"/>
          </a:p>
        </p:txBody>
      </p:sp>
      <p:pic>
        <p:nvPicPr>
          <p:cNvPr id="6146" name="Picture 2" descr="An illustration, titled the three domain classification system, shows 3 blocks. Two blocks reads, Archaea and Eukaryotes. These 2 blocks are connected, and this connected link is further connected to a block that reads, Bacteria."/>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3352562" y="2365682"/>
            <a:ext cx="5486876" cy="226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6351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14.4 Modern Bacteria and Archaea</a:t>
            </a:r>
          </a:p>
        </p:txBody>
      </p:sp>
      <p:sp>
        <p:nvSpPr>
          <p:cNvPr id="2" name="Text Placeholder 1"/>
          <p:cNvSpPr>
            <a:spLocks noGrp="1"/>
          </p:cNvSpPr>
          <p:nvPr>
            <p:ph type="body" sz="quarter" idx="15"/>
          </p:nvPr>
        </p:nvSpPr>
        <p:spPr/>
        <p:txBody>
          <a:bodyPr/>
          <a:lstStyle/>
          <a:p>
            <a:pPr lvl="0"/>
            <a:r>
              <a:rPr lang="en-US" dirty="0">
                <a:solidFill>
                  <a:srgbClr val="040404"/>
                </a:solidFill>
              </a:rPr>
              <a:t>Prokaryotes constitute two distinct lineages.</a:t>
            </a:r>
          </a:p>
          <a:p>
            <a:pPr lvl="0"/>
            <a:r>
              <a:rPr lang="en-US" dirty="0">
                <a:solidFill>
                  <a:srgbClr val="040404"/>
                </a:solidFill>
              </a:rPr>
              <a:t>Bacteria</a:t>
            </a:r>
          </a:p>
          <a:p>
            <a:pPr lvl="1"/>
            <a:r>
              <a:rPr lang="en-US" dirty="0">
                <a:solidFill>
                  <a:srgbClr val="040404"/>
                </a:solidFill>
              </a:rPr>
              <a:t>Well-known and widespread group of cells that do not have a nucleus</a:t>
            </a:r>
          </a:p>
          <a:p>
            <a:pPr lvl="0"/>
            <a:r>
              <a:rPr lang="en-US" dirty="0">
                <a:solidFill>
                  <a:srgbClr val="040404"/>
                </a:solidFill>
              </a:rPr>
              <a:t>Archaea</a:t>
            </a:r>
          </a:p>
          <a:p>
            <a:pPr lvl="1"/>
            <a:r>
              <a:rPr lang="en-US" dirty="0">
                <a:solidFill>
                  <a:srgbClr val="040404"/>
                </a:solidFill>
              </a:rPr>
              <a:t>More closely related to eukaryotes than to bacteria</a:t>
            </a:r>
          </a:p>
          <a:p>
            <a:pPr lvl="1"/>
            <a:r>
              <a:rPr lang="en-US" dirty="0">
                <a:solidFill>
                  <a:srgbClr val="040404"/>
                </a:solidFill>
              </a:rPr>
              <a:t>Many types live in extreme habitats</a:t>
            </a:r>
          </a:p>
          <a:p>
            <a:pPr lvl="1"/>
            <a:r>
              <a:rPr lang="en-US" dirty="0">
                <a:solidFill>
                  <a:srgbClr val="040404"/>
                </a:solidFill>
              </a:rPr>
              <a:t>No nucleus</a:t>
            </a:r>
          </a:p>
        </p:txBody>
      </p:sp>
    </p:spTree>
    <p:extLst>
      <p:ext uri="{BB962C8B-B14F-4D97-AF65-F5344CB8AC3E}">
        <p14:creationId xmlns:p14="http://schemas.microsoft.com/office/powerpoint/2010/main" val="2356062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Origin of Bacteria and Archaea</a:t>
            </a:r>
          </a:p>
        </p:txBody>
      </p:sp>
      <p:sp>
        <p:nvSpPr>
          <p:cNvPr id="2" name="Text Placeholder 1"/>
          <p:cNvSpPr>
            <a:spLocks noGrp="1"/>
          </p:cNvSpPr>
          <p:nvPr>
            <p:ph type="body" sz="quarter" idx="15"/>
          </p:nvPr>
        </p:nvSpPr>
        <p:spPr/>
        <p:txBody>
          <a:bodyPr/>
          <a:lstStyle/>
          <a:p>
            <a:pPr lvl="0"/>
            <a:r>
              <a:rPr lang="en-US" dirty="0">
                <a:solidFill>
                  <a:srgbClr val="040404"/>
                </a:solidFill>
              </a:rPr>
              <a:t>Bacteria and Archaea diverged about 3.5 billion years ago.</a:t>
            </a:r>
          </a:p>
          <a:p>
            <a:pPr lvl="1"/>
            <a:r>
              <a:rPr lang="en-US" dirty="0">
                <a:solidFill>
                  <a:srgbClr val="040404"/>
                </a:solidFill>
              </a:rPr>
              <a:t>About 2.7 billion years ago, one lineage of bacteria (cyanobacteria) began to carry out photosynthesis by the oxygen-releasing pathway.</a:t>
            </a:r>
          </a:p>
          <a:p>
            <a:pPr lvl="0"/>
            <a:r>
              <a:rPr lang="en-US" dirty="0">
                <a:solidFill>
                  <a:srgbClr val="040404"/>
                </a:solidFill>
              </a:rPr>
              <a:t>Oxygen then accumulated in the air and water.</a:t>
            </a:r>
          </a:p>
          <a:p>
            <a:pPr lvl="1"/>
            <a:r>
              <a:rPr lang="en-US" dirty="0">
                <a:solidFill>
                  <a:srgbClr val="040404"/>
                </a:solidFill>
              </a:rPr>
              <a:t>It provided a selective pressure for oxygen-thriving organisms to spread.</a:t>
            </a:r>
          </a:p>
          <a:p>
            <a:pPr lvl="1"/>
            <a:r>
              <a:rPr lang="en-US" dirty="0">
                <a:solidFill>
                  <a:srgbClr val="040404"/>
                </a:solidFill>
              </a:rPr>
              <a:t>Ozone gas then formed and accumulated as the ozone layer.</a:t>
            </a:r>
          </a:p>
        </p:txBody>
      </p:sp>
    </p:spTree>
    <p:extLst>
      <p:ext uri="{BB962C8B-B14F-4D97-AF65-F5344CB8AC3E}">
        <p14:creationId xmlns:p14="http://schemas.microsoft.com/office/powerpoint/2010/main" val="2445037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Structure and Function</a:t>
            </a:r>
          </a:p>
        </p:txBody>
      </p:sp>
      <p:sp>
        <p:nvSpPr>
          <p:cNvPr id="2" name="Text Placeholder 1"/>
          <p:cNvSpPr>
            <a:spLocks noGrp="1"/>
          </p:cNvSpPr>
          <p:nvPr>
            <p:ph type="body" sz="quarter" idx="15"/>
          </p:nvPr>
        </p:nvSpPr>
        <p:spPr/>
        <p:txBody>
          <a:bodyPr/>
          <a:lstStyle/>
          <a:p>
            <a:pPr lvl="0"/>
            <a:r>
              <a:rPr lang="en-US" dirty="0">
                <a:solidFill>
                  <a:srgbClr val="040404"/>
                </a:solidFill>
              </a:rPr>
              <a:t>Typical bacterial cell</a:t>
            </a:r>
          </a:p>
          <a:p>
            <a:pPr lvl="1"/>
            <a:r>
              <a:rPr lang="en-US" dirty="0">
                <a:solidFill>
                  <a:srgbClr val="040404"/>
                </a:solidFill>
              </a:rPr>
              <a:t>No nucleus or other organelles</a:t>
            </a:r>
          </a:p>
          <a:p>
            <a:pPr lvl="1"/>
            <a:r>
              <a:rPr lang="en-US" dirty="0">
                <a:solidFill>
                  <a:srgbClr val="040404"/>
                </a:solidFill>
              </a:rPr>
              <a:t>Cytoplasm contains ribosomes and a single, circular prokaryotic chromosome (DNA).</a:t>
            </a:r>
          </a:p>
          <a:p>
            <a:pPr lvl="1"/>
            <a:r>
              <a:rPr lang="en-US" dirty="0">
                <a:solidFill>
                  <a:srgbClr val="040404"/>
                </a:solidFill>
              </a:rPr>
              <a:t>Cell wall gives the cell a characteristic shape (</a:t>
            </a:r>
            <a:r>
              <a:rPr lang="en-US" dirty="0" err="1">
                <a:solidFill>
                  <a:srgbClr val="040404"/>
                </a:solidFill>
              </a:rPr>
              <a:t>coccus</a:t>
            </a:r>
            <a:r>
              <a:rPr lang="en-US" dirty="0">
                <a:solidFill>
                  <a:srgbClr val="040404"/>
                </a:solidFill>
              </a:rPr>
              <a:t>, </a:t>
            </a:r>
            <a:r>
              <a:rPr lang="en-US" dirty="0" err="1">
                <a:solidFill>
                  <a:srgbClr val="040404"/>
                </a:solidFill>
              </a:rPr>
              <a:t>spirillum</a:t>
            </a:r>
            <a:r>
              <a:rPr lang="en-US" dirty="0">
                <a:solidFill>
                  <a:srgbClr val="040404"/>
                </a:solidFill>
              </a:rPr>
              <a:t>, bacillus).</a:t>
            </a:r>
          </a:p>
          <a:p>
            <a:pPr lvl="1"/>
            <a:r>
              <a:rPr lang="en-US" dirty="0">
                <a:solidFill>
                  <a:srgbClr val="040404"/>
                </a:solidFill>
              </a:rPr>
              <a:t>Cell wall may be covered with a secreted capsule.</a:t>
            </a:r>
          </a:p>
          <a:p>
            <a:pPr lvl="1"/>
            <a:r>
              <a:rPr lang="en-US" dirty="0">
                <a:solidFill>
                  <a:srgbClr val="040404"/>
                </a:solidFill>
              </a:rPr>
              <a:t>Bacterial flagella or </a:t>
            </a:r>
            <a:r>
              <a:rPr lang="en-US" dirty="0" err="1">
                <a:solidFill>
                  <a:srgbClr val="040404"/>
                </a:solidFill>
              </a:rPr>
              <a:t>pili</a:t>
            </a:r>
            <a:r>
              <a:rPr lang="en-US" dirty="0">
                <a:solidFill>
                  <a:srgbClr val="040404"/>
                </a:solidFill>
              </a:rPr>
              <a:t> allow cells to move.</a:t>
            </a:r>
          </a:p>
        </p:txBody>
      </p:sp>
    </p:spTree>
    <p:extLst>
      <p:ext uri="{BB962C8B-B14F-4D97-AF65-F5344CB8AC3E}">
        <p14:creationId xmlns:p14="http://schemas.microsoft.com/office/powerpoint/2010/main" val="733765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Chapter 14 Learning Objectives (1 of 2)</a:t>
            </a:r>
          </a:p>
        </p:txBody>
      </p:sp>
      <p:sp>
        <p:nvSpPr>
          <p:cNvPr id="2" name="Text Placeholder 1"/>
          <p:cNvSpPr>
            <a:spLocks noGrp="1"/>
          </p:cNvSpPr>
          <p:nvPr>
            <p:ph type="body" sz="quarter" idx="15"/>
          </p:nvPr>
        </p:nvSpPr>
        <p:spPr/>
        <p:txBody>
          <a:bodyPr/>
          <a:lstStyle/>
          <a:p>
            <a:pPr marL="461963" indent="-461963"/>
            <a:r>
              <a:rPr lang="en-US" sz="1600" dirty="0">
                <a:solidFill>
                  <a:srgbClr val="040404"/>
                </a:solidFill>
              </a:rPr>
              <a:t>14.1	 Application</a:t>
            </a:r>
          </a:p>
          <a:p>
            <a:pPr marL="461963" indent="-461963"/>
            <a:r>
              <a:rPr lang="en-US" sz="1600" dirty="0">
                <a:solidFill>
                  <a:srgbClr val="040404"/>
                </a:solidFill>
              </a:rPr>
              <a:t>14.2.1 Describe conditions on the early Earth.</a:t>
            </a:r>
          </a:p>
          <a:p>
            <a:pPr marL="461963" indent="-461963"/>
            <a:r>
              <a:rPr lang="en-US" sz="1600" dirty="0">
                <a:solidFill>
                  <a:srgbClr val="040404"/>
                </a:solidFill>
              </a:rPr>
              <a:t>14.2.2 List three possible sources for the organic building blocks of Earth’s first life.</a:t>
            </a:r>
          </a:p>
          <a:p>
            <a:pPr marL="461963" indent="-461963"/>
            <a:r>
              <a:rPr lang="en-US" sz="1600" dirty="0">
                <a:solidFill>
                  <a:srgbClr val="040404"/>
                </a:solidFill>
              </a:rPr>
              <a:t>14.2.3 Describe the proposed steps that led to the first cellular life.</a:t>
            </a:r>
          </a:p>
          <a:p>
            <a:pPr marL="461963" indent="-461963"/>
            <a:r>
              <a:rPr lang="en-US" sz="1600" dirty="0">
                <a:solidFill>
                  <a:srgbClr val="040404"/>
                </a:solidFill>
              </a:rPr>
              <a:t>14.3.1 Describe the likely characteristics of the last common ancestor of all life.</a:t>
            </a:r>
          </a:p>
          <a:p>
            <a:pPr marL="461963" indent="-461963"/>
            <a:r>
              <a:rPr lang="en-US" sz="1600" dirty="0">
                <a:solidFill>
                  <a:srgbClr val="040404"/>
                </a:solidFill>
              </a:rPr>
              <a:t>14.3.2 Explain how scientists discovered that there are two prokaryotic domains.</a:t>
            </a:r>
          </a:p>
          <a:p>
            <a:pPr marL="461963" indent="-461963"/>
            <a:r>
              <a:rPr lang="en-US" sz="1600" dirty="0">
                <a:solidFill>
                  <a:srgbClr val="040404"/>
                </a:solidFill>
              </a:rPr>
              <a:t>14.3.3 Describe some fossils of early life and the habitats in which they formed.</a:t>
            </a:r>
          </a:p>
          <a:p>
            <a:pPr marL="461963" indent="-461963"/>
            <a:r>
              <a:rPr lang="en-US" sz="1600" dirty="0">
                <a:solidFill>
                  <a:srgbClr val="040404"/>
                </a:solidFill>
              </a:rPr>
              <a:t>14.3.4 Explain the role of prokaryotic cells in the oxygenation of Earth’s atmosphere and the biological consequences of the increase in oxygen.</a:t>
            </a:r>
          </a:p>
          <a:p>
            <a:pPr marL="461963" indent="-461963"/>
            <a:r>
              <a:rPr lang="en-US" sz="1600" dirty="0">
                <a:solidFill>
                  <a:srgbClr val="040404"/>
                </a:solidFill>
              </a:rPr>
              <a:t>14.4.1 List some structural and functional traits shared by bacteria and </a:t>
            </a:r>
            <a:r>
              <a:rPr lang="en-US" sz="1600" dirty="0" err="1">
                <a:solidFill>
                  <a:srgbClr val="040404"/>
                </a:solidFill>
              </a:rPr>
              <a:t>archaea</a:t>
            </a:r>
            <a:r>
              <a:rPr lang="en-US" sz="1600" dirty="0">
                <a:solidFill>
                  <a:srgbClr val="040404"/>
                </a:solidFill>
              </a:rPr>
              <a:t>.</a:t>
            </a:r>
          </a:p>
          <a:p>
            <a:pPr marL="461963" indent="-461963"/>
            <a:r>
              <a:rPr lang="en-US" sz="1600" dirty="0">
                <a:solidFill>
                  <a:srgbClr val="040404"/>
                </a:solidFill>
              </a:rPr>
              <a:t>14.4.2 Describe how prokaryotic cells reproduce, and the mechanisms by which they can share genes.</a:t>
            </a:r>
          </a:p>
          <a:p>
            <a:pPr marL="461963" indent="-461963"/>
            <a:r>
              <a:rPr lang="en-US" sz="1600" dirty="0">
                <a:solidFill>
                  <a:srgbClr val="040404"/>
                </a:solidFill>
              </a:rPr>
              <a:t>14.4.3 Explain the roles bacteria play in ecosystems.</a:t>
            </a:r>
          </a:p>
          <a:p>
            <a:pPr marL="461963" indent="-461963"/>
            <a:r>
              <a:rPr lang="en-US" sz="1600" dirty="0">
                <a:solidFill>
                  <a:srgbClr val="040404"/>
                </a:solidFill>
              </a:rPr>
              <a:t>14.4.4 Using appropriate examples, explain how bacteria affect human health.</a:t>
            </a:r>
          </a:p>
          <a:p>
            <a:pPr marL="461963" indent="-461963"/>
            <a:r>
              <a:rPr lang="en-US" sz="1600" dirty="0">
                <a:solidFill>
                  <a:srgbClr val="040404"/>
                </a:solidFill>
              </a:rPr>
              <a:t>14.4.5 Describe two extreme habitats in which archaea are found.</a:t>
            </a:r>
          </a:p>
        </p:txBody>
      </p:sp>
    </p:spTree>
    <p:extLst>
      <p:ext uri="{BB962C8B-B14F-4D97-AF65-F5344CB8AC3E}">
        <p14:creationId xmlns:p14="http://schemas.microsoft.com/office/powerpoint/2010/main" val="130637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Generalized Prokaryotic Body Plan</a:t>
            </a:r>
          </a:p>
        </p:txBody>
      </p:sp>
      <p:pic>
        <p:nvPicPr>
          <p:cNvPr id="7170" name="Picture 2" descr="Generalized structure of a rod shaped prokaryotic cell with its parts labeled. The outer surface is labeled capsule. The cell wall is labeled. D N A lies inside the cell, and Cytoplasm with ribosomes lies near the D N A. The layer next to the outer surface is labeled plasma membrane. Hair like structures present all over the outer surface is labeled pilus. A tail like structure emerging out of the prokaryotic cell’s body is labeled flagellum."/>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3581182" y="2104761"/>
            <a:ext cx="5029636" cy="3225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4599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Reproduction and Gene Transfers</a:t>
            </a:r>
          </a:p>
        </p:txBody>
      </p:sp>
      <p:sp>
        <p:nvSpPr>
          <p:cNvPr id="2" name="Text Placeholder 1"/>
          <p:cNvSpPr>
            <a:spLocks noGrp="1"/>
          </p:cNvSpPr>
          <p:nvPr>
            <p:ph type="body" sz="quarter" idx="15"/>
          </p:nvPr>
        </p:nvSpPr>
        <p:spPr/>
        <p:txBody>
          <a:bodyPr/>
          <a:lstStyle/>
          <a:p>
            <a:pPr lvl="0"/>
            <a:r>
              <a:rPr lang="en-US" dirty="0">
                <a:solidFill>
                  <a:srgbClr val="040404"/>
                </a:solidFill>
              </a:rPr>
              <a:t>Binary fission</a:t>
            </a:r>
          </a:p>
          <a:p>
            <a:pPr lvl="1"/>
            <a:r>
              <a:rPr lang="en-US" dirty="0">
                <a:solidFill>
                  <a:srgbClr val="040404"/>
                </a:solidFill>
              </a:rPr>
              <a:t>Asexual reproduction that forms two identical descendant cells</a:t>
            </a:r>
          </a:p>
          <a:p>
            <a:pPr lvl="0"/>
            <a:r>
              <a:rPr lang="en-US" dirty="0">
                <a:solidFill>
                  <a:srgbClr val="040404"/>
                </a:solidFill>
              </a:rPr>
              <a:t>Conjugation</a:t>
            </a:r>
          </a:p>
          <a:p>
            <a:pPr lvl="1"/>
            <a:r>
              <a:rPr lang="en-US" dirty="0">
                <a:solidFill>
                  <a:srgbClr val="040404"/>
                </a:solidFill>
              </a:rPr>
              <a:t>Transfers a small ring of </a:t>
            </a:r>
            <a:r>
              <a:rPr lang="en-US" dirty="0" err="1">
                <a:solidFill>
                  <a:srgbClr val="040404"/>
                </a:solidFill>
              </a:rPr>
              <a:t>nonchromosomal</a:t>
            </a:r>
            <a:r>
              <a:rPr lang="en-US" dirty="0">
                <a:solidFill>
                  <a:srgbClr val="040404"/>
                </a:solidFill>
              </a:rPr>
              <a:t> DNA (plasmid) to another individual through a sex </a:t>
            </a:r>
            <a:r>
              <a:rPr lang="en-US" dirty="0" err="1">
                <a:solidFill>
                  <a:srgbClr val="040404"/>
                </a:solidFill>
              </a:rPr>
              <a:t>pilus</a:t>
            </a:r>
            <a:endParaRPr lang="en-US" dirty="0">
              <a:solidFill>
                <a:srgbClr val="040404"/>
              </a:solidFill>
            </a:endParaRPr>
          </a:p>
          <a:p>
            <a:pPr lvl="0"/>
            <a:r>
              <a:rPr lang="en-US" dirty="0">
                <a:solidFill>
                  <a:srgbClr val="040404"/>
                </a:solidFill>
              </a:rPr>
              <a:t>Transformation</a:t>
            </a:r>
          </a:p>
          <a:p>
            <a:pPr lvl="1"/>
            <a:r>
              <a:rPr lang="en-US" dirty="0">
                <a:solidFill>
                  <a:srgbClr val="040404"/>
                </a:solidFill>
              </a:rPr>
              <a:t>Takes up DNA from its environment</a:t>
            </a:r>
          </a:p>
          <a:p>
            <a:pPr lvl="0"/>
            <a:r>
              <a:rPr lang="en-US" dirty="0">
                <a:solidFill>
                  <a:srgbClr val="040404"/>
                </a:solidFill>
              </a:rPr>
              <a:t>Transduction</a:t>
            </a:r>
          </a:p>
          <a:p>
            <a:pPr lvl="1"/>
            <a:r>
              <a:rPr lang="en-US" dirty="0">
                <a:solidFill>
                  <a:srgbClr val="040404"/>
                </a:solidFill>
              </a:rPr>
              <a:t>Viruses move genes from one host cell to another</a:t>
            </a:r>
          </a:p>
        </p:txBody>
      </p:sp>
    </p:spTree>
    <p:extLst>
      <p:ext uri="{BB962C8B-B14F-4D97-AF65-F5344CB8AC3E}">
        <p14:creationId xmlns:p14="http://schemas.microsoft.com/office/powerpoint/2010/main" val="143338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Process of Binary Fission</a:t>
            </a:r>
          </a:p>
        </p:txBody>
      </p:sp>
      <p:pic>
        <p:nvPicPr>
          <p:cNvPr id="8194" name="Picture 2" descr="An illustration shows the process of binary fission in 4 steps. &#10;Step 1: A bacterial cell with a circular chromosomal D N A. The corresponding text reads, a typical bacterial cell has one circular chromosome suspended in the cytoplasm. &#10;Step 2: Enzymes at the center of the cell initiate D N A replication. The corresponding text reads, enzymes in the center of the cell replicate the chromosome. Replication usually begins at a single point. &#10;Step 3: The plasma membrane and cell wall materials aggregate between the daughter chromosomes. The corresponding text reads, after chromosome duplication, membrane and cell wall are deposited between the two daughter chromosomes. &#10;Step 4: Two bacterial cells, each with a circular chromosome. The corresponding text reads, the result is two identical daughter cells. "/>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4084146" y="1760867"/>
            <a:ext cx="4023709" cy="3876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93074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Binary Fission and Gene Exchange</a:t>
            </a:r>
          </a:p>
        </p:txBody>
      </p:sp>
      <p:pic>
        <p:nvPicPr>
          <p:cNvPr id="9218" name="Picture 2" descr="A three-part illustration labeled A, B, and C shows gene exchange in prokaryotic cells. &#10;Part A shows D N A strands entering the bacterial cytoplasm through its cell membrane. The corresponding text reads, Transformation: taking up D N A from the environment. &#10;Part B shows a bacteriophage anchored to the surface of the bacterial cell membrane injecting its viral D N A into the bacterial cytoplasm. The corresponding text reads, Transduction: transfer of D N A by means of a virus. &#10;Part C shows a donor cell transferring its plasmid D N A through a tube to the recipient cell. The corresponding text reads, Conjugation: direct transfer of a plasmid between cells."/>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2776440" y="2217512"/>
            <a:ext cx="6639120" cy="3238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7779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Metabolic Diversity (1 of 2)</a:t>
            </a:r>
          </a:p>
        </p:txBody>
      </p:sp>
      <p:sp>
        <p:nvSpPr>
          <p:cNvPr id="2" name="Text Placeholder 1"/>
          <p:cNvSpPr>
            <a:spLocks noGrp="1"/>
          </p:cNvSpPr>
          <p:nvPr>
            <p:ph type="body" sz="quarter" idx="15"/>
          </p:nvPr>
        </p:nvSpPr>
        <p:spPr/>
        <p:txBody>
          <a:bodyPr/>
          <a:lstStyle/>
          <a:p>
            <a:r>
              <a:rPr lang="en-US" altLang="en-US" dirty="0">
                <a:solidFill>
                  <a:srgbClr val="040404"/>
                </a:solidFill>
              </a:rPr>
              <a:t>Autotrophs obtain carbon from carbon dioxide (CO</a:t>
            </a:r>
            <a:r>
              <a:rPr lang="en-US" altLang="en-US" baseline="-25000" dirty="0">
                <a:solidFill>
                  <a:srgbClr val="040404"/>
                </a:solidFill>
              </a:rPr>
              <a:t>2</a:t>
            </a:r>
            <a:r>
              <a:rPr lang="en-US" altLang="en-US" dirty="0">
                <a:solidFill>
                  <a:srgbClr val="040404"/>
                </a:solidFill>
              </a:rPr>
              <a:t>).</a:t>
            </a:r>
          </a:p>
          <a:p>
            <a:pPr lvl="1"/>
            <a:r>
              <a:rPr lang="en-US" altLang="en-US" dirty="0">
                <a:solidFill>
                  <a:srgbClr val="040404"/>
                </a:solidFill>
              </a:rPr>
              <a:t>Photoautotrophs use light energy.</a:t>
            </a:r>
          </a:p>
          <a:p>
            <a:pPr lvl="1"/>
            <a:r>
              <a:rPr lang="en-US" altLang="en-US" dirty="0">
                <a:solidFill>
                  <a:srgbClr val="040404"/>
                </a:solidFill>
              </a:rPr>
              <a:t>Chemoautotrophs remove electrons from inorganic molecules such as hydrogen sulfide or methane.</a:t>
            </a:r>
          </a:p>
        </p:txBody>
      </p:sp>
    </p:spTree>
    <p:extLst>
      <p:ext uri="{BB962C8B-B14F-4D97-AF65-F5344CB8AC3E}">
        <p14:creationId xmlns:p14="http://schemas.microsoft.com/office/powerpoint/2010/main" val="2403705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Metabolic Diversity (2 of 2)</a:t>
            </a:r>
          </a:p>
        </p:txBody>
      </p:sp>
      <p:sp>
        <p:nvSpPr>
          <p:cNvPr id="2" name="Text Placeholder 1"/>
          <p:cNvSpPr>
            <a:spLocks noGrp="1"/>
          </p:cNvSpPr>
          <p:nvPr>
            <p:ph type="body" sz="quarter" idx="15"/>
          </p:nvPr>
        </p:nvSpPr>
        <p:spPr/>
        <p:txBody>
          <a:bodyPr/>
          <a:lstStyle/>
          <a:p>
            <a:r>
              <a:rPr lang="en-US" altLang="en-US" dirty="0">
                <a:solidFill>
                  <a:srgbClr val="040404"/>
                </a:solidFill>
              </a:rPr>
              <a:t>Heterotrophs obtain carbon from organic molecules.</a:t>
            </a:r>
          </a:p>
          <a:p>
            <a:pPr lvl="1"/>
            <a:r>
              <a:rPr lang="en-US" altLang="en-US" dirty="0" err="1">
                <a:solidFill>
                  <a:srgbClr val="040404"/>
                </a:solidFill>
              </a:rPr>
              <a:t>Photoheterotrophs</a:t>
            </a:r>
            <a:r>
              <a:rPr lang="en-US" altLang="en-US" dirty="0">
                <a:solidFill>
                  <a:srgbClr val="040404"/>
                </a:solidFill>
              </a:rPr>
              <a:t> get energy from light, and carbon from small organic molecules.</a:t>
            </a:r>
          </a:p>
          <a:p>
            <a:pPr lvl="1"/>
            <a:r>
              <a:rPr lang="en-US" altLang="en-US" dirty="0" err="1">
                <a:solidFill>
                  <a:srgbClr val="040404"/>
                </a:solidFill>
              </a:rPr>
              <a:t>Chemoheterotrophs</a:t>
            </a:r>
            <a:r>
              <a:rPr lang="en-US" altLang="en-US" dirty="0">
                <a:solidFill>
                  <a:srgbClr val="040404"/>
                </a:solidFill>
              </a:rPr>
              <a:t> obtain both energy and carbon by breaking down carbohydrates, lipids, and proteins.</a:t>
            </a:r>
          </a:p>
          <a:p>
            <a:pPr lvl="1"/>
            <a:r>
              <a:rPr lang="en-US" altLang="en-US" dirty="0">
                <a:solidFill>
                  <a:srgbClr val="040404"/>
                </a:solidFill>
              </a:rPr>
              <a:t>Decomposers break down organic molecules into inorganic ones.</a:t>
            </a:r>
          </a:p>
        </p:txBody>
      </p:sp>
    </p:spTree>
    <p:extLst>
      <p:ext uri="{BB962C8B-B14F-4D97-AF65-F5344CB8AC3E}">
        <p14:creationId xmlns:p14="http://schemas.microsoft.com/office/powerpoint/2010/main" val="2973184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Aquatic Cyanobacteria</a:t>
            </a:r>
          </a:p>
        </p:txBody>
      </p:sp>
      <p:pic>
        <p:nvPicPr>
          <p:cNvPr id="10242" name="Picture 2" descr="A micrograph shows aquatic cyanobacteria; the structure resembles long segmented chains that are encapsulated in a mucous sheath. A segment in the center of the chain is labeled nitrogen-fixing cell. "/>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3812850" y="1756082"/>
            <a:ext cx="4566300" cy="4200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4781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Domain Bacteria</a:t>
            </a:r>
          </a:p>
        </p:txBody>
      </p:sp>
      <p:sp>
        <p:nvSpPr>
          <p:cNvPr id="2" name="Text Placeholder 1"/>
          <p:cNvSpPr>
            <a:spLocks noGrp="1"/>
          </p:cNvSpPr>
          <p:nvPr>
            <p:ph type="body" sz="quarter" idx="15"/>
          </p:nvPr>
        </p:nvSpPr>
        <p:spPr/>
        <p:txBody>
          <a:bodyPr/>
          <a:lstStyle/>
          <a:p>
            <a:r>
              <a:rPr lang="en-US" altLang="en-US" dirty="0">
                <a:solidFill>
                  <a:srgbClr val="040404"/>
                </a:solidFill>
              </a:rPr>
              <a:t>Photosynthetic bacteria (cyanobacteria)</a:t>
            </a:r>
          </a:p>
          <a:p>
            <a:pPr lvl="1"/>
            <a:r>
              <a:rPr lang="en-US" altLang="en-US" dirty="0">
                <a:solidFill>
                  <a:srgbClr val="040404"/>
                </a:solidFill>
              </a:rPr>
              <a:t>Release oxygen into the atmosphere</a:t>
            </a:r>
          </a:p>
          <a:p>
            <a:pPr lvl="1"/>
            <a:r>
              <a:rPr lang="en-US" altLang="en-US" dirty="0">
                <a:solidFill>
                  <a:srgbClr val="040404"/>
                </a:solidFill>
              </a:rPr>
              <a:t>Nitrogen-fixing bacteria make nitrogen available to </a:t>
            </a:r>
            <a:r>
              <a:rPr lang="en-US" altLang="en-US" dirty="0" err="1">
                <a:solidFill>
                  <a:srgbClr val="040404"/>
                </a:solidFill>
              </a:rPr>
              <a:t>photosynthesizers</a:t>
            </a:r>
            <a:r>
              <a:rPr lang="en-US" altLang="en-US" dirty="0">
                <a:solidFill>
                  <a:srgbClr val="040404"/>
                </a:solidFill>
              </a:rPr>
              <a:t> by nitrogen fixation.</a:t>
            </a:r>
          </a:p>
          <a:p>
            <a:pPr lvl="2"/>
            <a:r>
              <a:rPr lang="en-US" altLang="en-US" dirty="0">
                <a:solidFill>
                  <a:srgbClr val="040404"/>
                </a:solidFill>
              </a:rPr>
              <a:t>Nitrogen and hydrogen combine to form ammonia.</a:t>
            </a:r>
          </a:p>
          <a:p>
            <a:r>
              <a:rPr lang="en-US" altLang="en-US" dirty="0">
                <a:solidFill>
                  <a:srgbClr val="040404"/>
                </a:solidFill>
              </a:rPr>
              <a:t>Decomposers break organic material into inorganic subunits.</a:t>
            </a:r>
          </a:p>
          <a:p>
            <a:pPr lvl="1"/>
            <a:r>
              <a:rPr lang="en-US" altLang="en-US" dirty="0">
                <a:solidFill>
                  <a:srgbClr val="040404"/>
                </a:solidFill>
              </a:rPr>
              <a:t>Recycles nutrients in wastes and remains</a:t>
            </a:r>
          </a:p>
          <a:p>
            <a:pPr lvl="1"/>
            <a:r>
              <a:rPr lang="en-US" altLang="en-US" dirty="0">
                <a:solidFill>
                  <a:srgbClr val="040404"/>
                </a:solidFill>
              </a:rPr>
              <a:t>Includes lactate fermenters</a:t>
            </a:r>
          </a:p>
          <a:p>
            <a:r>
              <a:rPr lang="en-US" altLang="en-US" dirty="0">
                <a:solidFill>
                  <a:srgbClr val="040404"/>
                </a:solidFill>
              </a:rPr>
              <a:t>Bacteria also cause many common diseases.</a:t>
            </a:r>
          </a:p>
        </p:txBody>
      </p:sp>
    </p:spTree>
    <p:extLst>
      <p:ext uri="{BB962C8B-B14F-4D97-AF65-F5344CB8AC3E}">
        <p14:creationId xmlns:p14="http://schemas.microsoft.com/office/powerpoint/2010/main" val="3099702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Examples of Bacterial Diseases</a:t>
            </a:r>
          </a:p>
        </p:txBody>
      </p:sp>
      <p:graphicFrame>
        <p:nvGraphicFramePr>
          <p:cNvPr id="8" name="Table Placeholder 7"/>
          <p:cNvGraphicFramePr>
            <a:graphicFrameLocks noGrp="1"/>
          </p:cNvGraphicFramePr>
          <p:nvPr>
            <p:ph type="tbl" sz="quarter" idx="12"/>
            <p:extLst>
              <p:ext uri="{D42A27DB-BD31-4B8C-83A1-F6EECF244321}">
                <p14:modId xmlns:p14="http://schemas.microsoft.com/office/powerpoint/2010/main" val="3571476740"/>
              </p:ext>
            </p:extLst>
          </p:nvPr>
        </p:nvGraphicFramePr>
        <p:xfrm>
          <a:off x="3631089" y="1752600"/>
          <a:ext cx="4929823" cy="3352800"/>
        </p:xfrm>
        <a:graphic>
          <a:graphicData uri="http://schemas.openxmlformats.org/drawingml/2006/table">
            <a:tbl>
              <a:tblPr firstRow="1" bandRow="1"/>
              <a:tblGrid>
                <a:gridCol w="1592580">
                  <a:extLst>
                    <a:ext uri="{9D8B030D-6E8A-4147-A177-3AD203B41FA5}">
                      <a16:colId xmlns:a16="http://schemas.microsoft.com/office/drawing/2014/main" val="20000"/>
                    </a:ext>
                  </a:extLst>
                </a:gridCol>
                <a:gridCol w="3337243">
                  <a:extLst>
                    <a:ext uri="{9D8B030D-6E8A-4147-A177-3AD203B41FA5}">
                      <a16:colId xmlns:a16="http://schemas.microsoft.com/office/drawing/2014/main" val="20001"/>
                    </a:ext>
                  </a:extLst>
                </a:gridCol>
              </a:tblGrid>
              <a:tr h="0">
                <a:tc>
                  <a:txBody>
                    <a:bodyPr/>
                    <a:lstStyle/>
                    <a:p>
                      <a:r>
                        <a:rPr lang="en-US" sz="1400" b="1" dirty="0">
                          <a:solidFill>
                            <a:srgbClr val="000000"/>
                          </a:solidFill>
                          <a:latin typeface="Arial" pitchFamily="34" charset="0"/>
                          <a:cs typeface="Arial" pitchFamily="34" charset="0"/>
                        </a:rPr>
                        <a:t>Disease</a:t>
                      </a:r>
                      <a:endParaRPr lang="ru-RU" sz="1400" b="1" dirty="0">
                        <a:solidFill>
                          <a:srgbClr val="000000"/>
                        </a:solidFill>
                        <a:latin typeface="Arial" pitchFamily="34" charset="0"/>
                        <a:cs typeface="Arial" pitchFamily="34" charset="0"/>
                      </a:endParaRPr>
                    </a:p>
                  </a:txBody>
                  <a:tcPr/>
                </a:tc>
                <a:tc>
                  <a:txBody>
                    <a:bodyPr/>
                    <a:lstStyle/>
                    <a:p>
                      <a:r>
                        <a:rPr lang="en-US" sz="1400" b="1" dirty="0">
                          <a:solidFill>
                            <a:srgbClr val="000000"/>
                          </a:solidFill>
                          <a:latin typeface="Arial" pitchFamily="34" charset="0"/>
                          <a:cs typeface="Arial" pitchFamily="34" charset="0"/>
                        </a:rPr>
                        <a:t>Description</a:t>
                      </a:r>
                    </a:p>
                  </a:txBody>
                  <a:tcPr/>
                </a:tc>
                <a:extLst>
                  <a:ext uri="{0D108BD9-81ED-4DB2-BD59-A6C34878D82A}">
                    <a16:rowId xmlns:a16="http://schemas.microsoft.com/office/drawing/2014/main" val="10000"/>
                  </a:ext>
                </a:extLst>
              </a:tr>
              <a:tr h="119062">
                <a:tc>
                  <a:txBody>
                    <a:bodyPr/>
                    <a:lstStyle/>
                    <a:p>
                      <a:r>
                        <a:rPr lang="en-US" sz="1400" dirty="0">
                          <a:solidFill>
                            <a:srgbClr val="000000"/>
                          </a:solidFill>
                          <a:latin typeface="Arial" pitchFamily="34" charset="0"/>
                          <a:cs typeface="Arial" pitchFamily="34" charset="0"/>
                        </a:rPr>
                        <a:t>Whooping cough</a:t>
                      </a:r>
                      <a:endParaRPr lang="ru-RU" sz="1400" dirty="0">
                        <a:solidFill>
                          <a:srgbClr val="000000"/>
                        </a:solidFill>
                        <a:latin typeface="Arial" pitchFamily="34" charset="0"/>
                        <a:cs typeface="Arial" pitchFamily="34" charset="0"/>
                      </a:endParaRPr>
                    </a:p>
                  </a:txBody>
                  <a:tcPr/>
                </a:tc>
                <a:tc>
                  <a:txBody>
                    <a:bodyPr/>
                    <a:lstStyle/>
                    <a:p>
                      <a:r>
                        <a:rPr lang="en-US" sz="1400" dirty="0">
                          <a:solidFill>
                            <a:srgbClr val="000000"/>
                          </a:solidFill>
                          <a:latin typeface="Arial" pitchFamily="34" charset="0"/>
                          <a:cs typeface="Arial" pitchFamily="34" charset="0"/>
                        </a:rPr>
                        <a:t>Childhood respiratory disease</a:t>
                      </a:r>
                    </a:p>
                  </a:txBody>
                  <a:tcPr/>
                </a:tc>
                <a:extLst>
                  <a:ext uri="{0D108BD9-81ED-4DB2-BD59-A6C34878D82A}">
                    <a16:rowId xmlns:a16="http://schemas.microsoft.com/office/drawing/2014/main" val="10001"/>
                  </a:ext>
                </a:extLst>
              </a:tr>
              <a:tr h="0">
                <a:tc>
                  <a:txBody>
                    <a:bodyPr/>
                    <a:lstStyle/>
                    <a:p>
                      <a:r>
                        <a:rPr lang="en-US" sz="1400" dirty="0">
                          <a:solidFill>
                            <a:srgbClr val="000000"/>
                          </a:solidFill>
                          <a:latin typeface="Arial" pitchFamily="34" charset="0"/>
                          <a:cs typeface="Arial" pitchFamily="34" charset="0"/>
                        </a:rPr>
                        <a:t>Tuberculosis</a:t>
                      </a:r>
                      <a:endParaRPr lang="ru-RU" sz="1400" dirty="0">
                        <a:solidFill>
                          <a:srgbClr val="000000"/>
                        </a:solidFill>
                        <a:latin typeface="Arial" pitchFamily="34" charset="0"/>
                        <a:cs typeface="Arial" pitchFamily="34" charset="0"/>
                      </a:endParaRPr>
                    </a:p>
                  </a:txBody>
                  <a:tcPr/>
                </a:tc>
                <a:tc>
                  <a:txBody>
                    <a:bodyPr/>
                    <a:lstStyle/>
                    <a:p>
                      <a:r>
                        <a:rPr lang="en-US" sz="1400" dirty="0">
                          <a:solidFill>
                            <a:srgbClr val="000000"/>
                          </a:solidFill>
                          <a:latin typeface="Arial" pitchFamily="34" charset="0"/>
                          <a:cs typeface="Arial" pitchFamily="34" charset="0"/>
                        </a:rPr>
                        <a:t>Respiratory</a:t>
                      </a:r>
                    </a:p>
                  </a:txBody>
                  <a:tcPr/>
                </a:tc>
                <a:extLst>
                  <a:ext uri="{0D108BD9-81ED-4DB2-BD59-A6C34878D82A}">
                    <a16:rowId xmlns:a16="http://schemas.microsoft.com/office/drawing/2014/main" val="10002"/>
                  </a:ext>
                </a:extLst>
              </a:tr>
              <a:tr h="0">
                <a:tc>
                  <a:txBody>
                    <a:bodyPr/>
                    <a:lstStyle/>
                    <a:p>
                      <a:r>
                        <a:rPr lang="en-US" sz="1400" dirty="0">
                          <a:solidFill>
                            <a:srgbClr val="000000"/>
                          </a:solidFill>
                          <a:latin typeface="Arial" pitchFamily="34" charset="0"/>
                          <a:cs typeface="Arial" pitchFamily="34" charset="0"/>
                        </a:rPr>
                        <a:t>Impetigo, boils</a:t>
                      </a:r>
                      <a:endParaRPr lang="ru-RU" sz="1400" dirty="0">
                        <a:solidFill>
                          <a:srgbClr val="000000"/>
                        </a:solidFill>
                        <a:latin typeface="Arial" pitchFamily="34" charset="0"/>
                        <a:cs typeface="Arial" pitchFamily="34" charset="0"/>
                      </a:endParaRPr>
                    </a:p>
                  </a:txBody>
                  <a:tcPr/>
                </a:tc>
                <a:tc>
                  <a:txBody>
                    <a:bodyPr/>
                    <a:lstStyle/>
                    <a:p>
                      <a:r>
                        <a:rPr lang="en-US" sz="1400" dirty="0">
                          <a:solidFill>
                            <a:srgbClr val="000000"/>
                          </a:solidFill>
                          <a:latin typeface="Arial" pitchFamily="34" charset="0"/>
                          <a:cs typeface="Arial" pitchFamily="34" charset="0"/>
                        </a:rPr>
                        <a:t>Blisters, sores on skin</a:t>
                      </a:r>
                    </a:p>
                  </a:txBody>
                  <a:tcPr/>
                </a:tc>
                <a:extLst>
                  <a:ext uri="{0D108BD9-81ED-4DB2-BD59-A6C34878D82A}">
                    <a16:rowId xmlns:a16="http://schemas.microsoft.com/office/drawing/2014/main" val="10003"/>
                  </a:ext>
                </a:extLst>
              </a:tr>
              <a:tr h="0">
                <a:tc>
                  <a:txBody>
                    <a:bodyPr/>
                    <a:lstStyle/>
                    <a:p>
                      <a:r>
                        <a:rPr lang="en-US" sz="1400" dirty="0">
                          <a:solidFill>
                            <a:srgbClr val="000000"/>
                          </a:solidFill>
                          <a:latin typeface="Arial" pitchFamily="34" charset="0"/>
                          <a:cs typeface="Arial" pitchFamily="34" charset="0"/>
                        </a:rPr>
                        <a:t>Strep throat</a:t>
                      </a:r>
                      <a:endParaRPr lang="ru-RU" sz="1400" dirty="0">
                        <a:solidFill>
                          <a:srgbClr val="000000"/>
                        </a:solidFill>
                        <a:latin typeface="Arial" pitchFamily="34" charset="0"/>
                        <a:cs typeface="Arial" pitchFamily="34" charset="0"/>
                      </a:endParaRPr>
                    </a:p>
                  </a:txBody>
                  <a:tcPr/>
                </a:tc>
                <a:tc>
                  <a:txBody>
                    <a:bodyPr/>
                    <a:lstStyle/>
                    <a:p>
                      <a:r>
                        <a:rPr lang="en-US" sz="1400" dirty="0">
                          <a:solidFill>
                            <a:srgbClr val="000000"/>
                          </a:solidFill>
                          <a:latin typeface="Arial" pitchFamily="34" charset="0"/>
                          <a:cs typeface="Arial" pitchFamily="34" charset="0"/>
                        </a:rPr>
                        <a:t>Sore throat, can damage heart</a:t>
                      </a:r>
                      <a:endParaRPr lang="ru-RU" sz="1400" dirty="0">
                        <a:solidFill>
                          <a:srgbClr val="000000"/>
                        </a:solidFill>
                        <a:latin typeface="Arial" pitchFamily="34" charset="0"/>
                        <a:cs typeface="Arial" pitchFamily="34" charset="0"/>
                      </a:endParaRPr>
                    </a:p>
                  </a:txBody>
                  <a:tcPr/>
                </a:tc>
                <a:extLst>
                  <a:ext uri="{0D108BD9-81ED-4DB2-BD59-A6C34878D82A}">
                    <a16:rowId xmlns:a16="http://schemas.microsoft.com/office/drawing/2014/main" val="10004"/>
                  </a:ext>
                </a:extLst>
              </a:tr>
              <a:tr h="0">
                <a:tc>
                  <a:txBody>
                    <a:bodyPr/>
                    <a:lstStyle/>
                    <a:p>
                      <a:r>
                        <a:rPr lang="en-US" sz="1400" dirty="0">
                          <a:solidFill>
                            <a:srgbClr val="000000"/>
                          </a:solidFill>
                          <a:latin typeface="Arial" pitchFamily="34" charset="0"/>
                          <a:cs typeface="Arial" pitchFamily="34" charset="0"/>
                        </a:rPr>
                        <a:t>Cholera</a:t>
                      </a:r>
                      <a:endParaRPr lang="ru-RU" sz="1400" dirty="0">
                        <a:solidFill>
                          <a:srgbClr val="000000"/>
                        </a:solidFill>
                        <a:latin typeface="Arial" pitchFamily="34" charset="0"/>
                        <a:cs typeface="Arial" pitchFamily="34" charset="0"/>
                      </a:endParaRPr>
                    </a:p>
                  </a:txBody>
                  <a:tcPr/>
                </a:tc>
                <a:tc>
                  <a:txBody>
                    <a:bodyPr/>
                    <a:lstStyle/>
                    <a:p>
                      <a:r>
                        <a:rPr lang="en-US" sz="1400" dirty="0">
                          <a:solidFill>
                            <a:srgbClr val="000000"/>
                          </a:solidFill>
                          <a:latin typeface="Arial" pitchFamily="34" charset="0"/>
                          <a:cs typeface="Arial" pitchFamily="34" charset="0"/>
                        </a:rPr>
                        <a:t>Diarrheal illness</a:t>
                      </a:r>
                      <a:endParaRPr lang="ru-RU" sz="1400" dirty="0">
                        <a:solidFill>
                          <a:srgbClr val="000000"/>
                        </a:solidFill>
                        <a:latin typeface="Arial" pitchFamily="34" charset="0"/>
                        <a:cs typeface="Arial" pitchFamily="34" charset="0"/>
                      </a:endParaRPr>
                    </a:p>
                  </a:txBody>
                  <a:tcPr/>
                </a:tc>
                <a:extLst>
                  <a:ext uri="{0D108BD9-81ED-4DB2-BD59-A6C34878D82A}">
                    <a16:rowId xmlns:a16="http://schemas.microsoft.com/office/drawing/2014/main" val="10005"/>
                  </a:ext>
                </a:extLst>
              </a:tr>
              <a:tr h="0">
                <a:tc>
                  <a:txBody>
                    <a:bodyPr/>
                    <a:lstStyle/>
                    <a:p>
                      <a:r>
                        <a:rPr lang="en-US" sz="1400" dirty="0">
                          <a:solidFill>
                            <a:srgbClr val="000000"/>
                          </a:solidFill>
                          <a:latin typeface="Arial" pitchFamily="34" charset="0"/>
                          <a:cs typeface="Arial" pitchFamily="34" charset="0"/>
                        </a:rPr>
                        <a:t>Syphilis</a:t>
                      </a:r>
                      <a:endParaRPr lang="ru-RU" sz="1400" dirty="0">
                        <a:solidFill>
                          <a:srgbClr val="000000"/>
                        </a:solidFill>
                        <a:latin typeface="Arial" pitchFamily="34" charset="0"/>
                        <a:cs typeface="Arial" pitchFamily="34" charset="0"/>
                      </a:endParaRPr>
                    </a:p>
                  </a:txBody>
                  <a:tcPr/>
                </a:tc>
                <a:tc>
                  <a:txBody>
                    <a:bodyPr/>
                    <a:lstStyle/>
                    <a:p>
                      <a:r>
                        <a:rPr lang="en-US" sz="1400" dirty="0">
                          <a:solidFill>
                            <a:srgbClr val="000000"/>
                          </a:solidFill>
                          <a:latin typeface="Arial" pitchFamily="34" charset="0"/>
                          <a:cs typeface="Arial" pitchFamily="34" charset="0"/>
                        </a:rPr>
                        <a:t>Sexually transmitted disease</a:t>
                      </a:r>
                      <a:endParaRPr lang="ru-RU" sz="1400" dirty="0">
                        <a:solidFill>
                          <a:srgbClr val="000000"/>
                        </a:solidFill>
                        <a:latin typeface="Arial" pitchFamily="34" charset="0"/>
                        <a:cs typeface="Arial" pitchFamily="34" charset="0"/>
                      </a:endParaRPr>
                    </a:p>
                  </a:txBody>
                  <a:tcPr/>
                </a:tc>
                <a:extLst>
                  <a:ext uri="{0D108BD9-81ED-4DB2-BD59-A6C34878D82A}">
                    <a16:rowId xmlns:a16="http://schemas.microsoft.com/office/drawing/2014/main" val="10006"/>
                  </a:ext>
                </a:extLst>
              </a:tr>
              <a:tr h="0">
                <a:tc>
                  <a:txBody>
                    <a:bodyPr/>
                    <a:lstStyle/>
                    <a:p>
                      <a:r>
                        <a:rPr lang="en-US" sz="1400" dirty="0">
                          <a:solidFill>
                            <a:srgbClr val="000000"/>
                          </a:solidFill>
                          <a:latin typeface="Arial" pitchFamily="34" charset="0"/>
                          <a:cs typeface="Arial" pitchFamily="34" charset="0"/>
                        </a:rPr>
                        <a:t>Gonorrhea</a:t>
                      </a:r>
                      <a:endParaRPr lang="ru-RU" sz="1400" dirty="0">
                        <a:solidFill>
                          <a:srgbClr val="000000"/>
                        </a:solidFill>
                        <a:latin typeface="Arial" pitchFamily="34" charset="0"/>
                        <a:cs typeface="Arial" pitchFamily="34" charset="0"/>
                      </a:endParaRPr>
                    </a:p>
                  </a:txBody>
                  <a:tcPr/>
                </a:tc>
                <a:tc>
                  <a:txBody>
                    <a:bodyPr/>
                    <a:lstStyle/>
                    <a:p>
                      <a:r>
                        <a:rPr lang="en-US" sz="1400" dirty="0">
                          <a:solidFill>
                            <a:srgbClr val="000000"/>
                          </a:solidFill>
                          <a:latin typeface="Arial" pitchFamily="34" charset="0"/>
                          <a:cs typeface="Arial" pitchFamily="34" charset="0"/>
                        </a:rPr>
                        <a:t>Sexually transmitted disease</a:t>
                      </a:r>
                      <a:endParaRPr lang="ru-RU" sz="1400" dirty="0">
                        <a:solidFill>
                          <a:srgbClr val="000000"/>
                        </a:solidFill>
                        <a:latin typeface="Arial" pitchFamily="34" charset="0"/>
                        <a:cs typeface="Arial" pitchFamily="34" charset="0"/>
                      </a:endParaRPr>
                    </a:p>
                  </a:txBody>
                  <a:tcPr/>
                </a:tc>
                <a:extLst>
                  <a:ext uri="{0D108BD9-81ED-4DB2-BD59-A6C34878D82A}">
                    <a16:rowId xmlns:a16="http://schemas.microsoft.com/office/drawing/2014/main" val="10007"/>
                  </a:ext>
                </a:extLst>
              </a:tr>
              <a:tr h="0">
                <a:tc>
                  <a:txBody>
                    <a:bodyPr/>
                    <a:lstStyle/>
                    <a:p>
                      <a:r>
                        <a:rPr lang="en-US" sz="1400" dirty="0">
                          <a:solidFill>
                            <a:srgbClr val="000000"/>
                          </a:solidFill>
                          <a:latin typeface="Arial" pitchFamily="34" charset="0"/>
                          <a:cs typeface="Arial" pitchFamily="34" charset="0"/>
                        </a:rPr>
                        <a:t>Chlamydia</a:t>
                      </a:r>
                      <a:endParaRPr lang="ru-RU" sz="1400" dirty="0">
                        <a:solidFill>
                          <a:srgbClr val="000000"/>
                        </a:solidFill>
                        <a:latin typeface="Arial" pitchFamily="34" charset="0"/>
                        <a:cs typeface="Arial" pitchFamily="34" charset="0"/>
                      </a:endParaRPr>
                    </a:p>
                  </a:txBody>
                  <a:tcPr/>
                </a:tc>
                <a:tc>
                  <a:txBody>
                    <a:bodyPr/>
                    <a:lstStyle/>
                    <a:p>
                      <a:r>
                        <a:rPr lang="en-US" sz="1400" dirty="0">
                          <a:solidFill>
                            <a:srgbClr val="000000"/>
                          </a:solidFill>
                          <a:latin typeface="Arial" pitchFamily="34" charset="0"/>
                          <a:cs typeface="Arial" pitchFamily="34" charset="0"/>
                        </a:rPr>
                        <a:t>Sexually transmitted disease</a:t>
                      </a:r>
                      <a:endParaRPr lang="ru-RU" sz="1400" dirty="0">
                        <a:solidFill>
                          <a:srgbClr val="000000"/>
                        </a:solidFill>
                        <a:latin typeface="Arial" pitchFamily="34" charset="0"/>
                        <a:cs typeface="Arial" pitchFamily="34" charset="0"/>
                      </a:endParaRPr>
                    </a:p>
                  </a:txBody>
                  <a:tcPr/>
                </a:tc>
                <a:extLst>
                  <a:ext uri="{0D108BD9-81ED-4DB2-BD59-A6C34878D82A}">
                    <a16:rowId xmlns:a16="http://schemas.microsoft.com/office/drawing/2014/main" val="10008"/>
                  </a:ext>
                </a:extLst>
              </a:tr>
              <a:tr h="195262">
                <a:tc>
                  <a:txBody>
                    <a:bodyPr/>
                    <a:lstStyle/>
                    <a:p>
                      <a:r>
                        <a:rPr lang="en-US" sz="1400" dirty="0">
                          <a:solidFill>
                            <a:srgbClr val="000000"/>
                          </a:solidFill>
                          <a:latin typeface="Arial" pitchFamily="34" charset="0"/>
                          <a:cs typeface="Arial" pitchFamily="34" charset="0"/>
                        </a:rPr>
                        <a:t>Lyme disease</a:t>
                      </a:r>
                    </a:p>
                  </a:txBody>
                  <a:tcPr/>
                </a:tc>
                <a:tc>
                  <a:txBody>
                    <a:bodyPr/>
                    <a:lstStyle/>
                    <a:p>
                      <a:r>
                        <a:rPr lang="en-US" sz="1400" dirty="0">
                          <a:solidFill>
                            <a:srgbClr val="000000"/>
                          </a:solidFill>
                          <a:latin typeface="Arial" pitchFamily="34" charset="0"/>
                          <a:cs typeface="Arial" pitchFamily="34" charset="0"/>
                        </a:rPr>
                        <a:t>Rash, ﬂulike symptoms, spread by ticks</a:t>
                      </a:r>
                    </a:p>
                  </a:txBody>
                  <a:tcPr/>
                </a:tc>
                <a:extLst>
                  <a:ext uri="{0D108BD9-81ED-4DB2-BD59-A6C34878D82A}">
                    <a16:rowId xmlns:a16="http://schemas.microsoft.com/office/drawing/2014/main" val="10009"/>
                  </a:ext>
                </a:extLst>
              </a:tr>
              <a:tr h="242887">
                <a:tc>
                  <a:txBody>
                    <a:bodyPr/>
                    <a:lstStyle/>
                    <a:p>
                      <a:r>
                        <a:rPr lang="en-US" sz="1400" dirty="0">
                          <a:solidFill>
                            <a:srgbClr val="000000"/>
                          </a:solidFill>
                          <a:latin typeface="Arial" pitchFamily="34" charset="0"/>
                          <a:cs typeface="Arial" pitchFamily="34" charset="0"/>
                        </a:rPr>
                        <a:t>Botulism, tetanus</a:t>
                      </a:r>
                    </a:p>
                  </a:txBody>
                  <a:tcPr/>
                </a:tc>
                <a:tc>
                  <a:txBody>
                    <a:bodyPr/>
                    <a:lstStyle/>
                    <a:p>
                      <a:r>
                        <a:rPr lang="en-US" sz="1400" dirty="0">
                          <a:solidFill>
                            <a:srgbClr val="000000"/>
                          </a:solidFill>
                          <a:latin typeface="Arial" pitchFamily="34" charset="0"/>
                          <a:cs typeface="Arial" pitchFamily="34" charset="0"/>
                        </a:rPr>
                        <a:t>Muscle paralysis by bacterial toxin</a:t>
                      </a: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1054892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Domain Archaea</a:t>
            </a:r>
          </a:p>
        </p:txBody>
      </p:sp>
      <p:sp>
        <p:nvSpPr>
          <p:cNvPr id="2" name="Text Placeholder 1"/>
          <p:cNvSpPr>
            <a:spLocks noGrp="1"/>
          </p:cNvSpPr>
          <p:nvPr>
            <p:ph type="body" sz="quarter" idx="15"/>
          </p:nvPr>
        </p:nvSpPr>
        <p:spPr/>
        <p:txBody>
          <a:bodyPr/>
          <a:lstStyle/>
          <a:p>
            <a:r>
              <a:rPr lang="en-US" altLang="en-US" dirty="0">
                <a:solidFill>
                  <a:srgbClr val="040404"/>
                </a:solidFill>
              </a:rPr>
              <a:t>Extreme thermophiles</a:t>
            </a:r>
          </a:p>
          <a:p>
            <a:pPr lvl="1"/>
            <a:r>
              <a:rPr lang="en-US" altLang="en-US" dirty="0">
                <a:solidFill>
                  <a:srgbClr val="040404"/>
                </a:solidFill>
              </a:rPr>
              <a:t>Organisms that live in very high-temperature environments such as hydrothermal vents</a:t>
            </a:r>
          </a:p>
          <a:p>
            <a:r>
              <a:rPr lang="en-US" altLang="en-US" dirty="0">
                <a:solidFill>
                  <a:srgbClr val="040404"/>
                </a:solidFill>
              </a:rPr>
              <a:t>Extreme halophiles</a:t>
            </a:r>
          </a:p>
          <a:p>
            <a:pPr lvl="1"/>
            <a:r>
              <a:rPr lang="en-US" altLang="en-US" dirty="0">
                <a:solidFill>
                  <a:srgbClr val="040404"/>
                </a:solidFill>
              </a:rPr>
              <a:t>Organisms that live in high salt concentrations, such as in a California lake</a:t>
            </a:r>
          </a:p>
          <a:p>
            <a:r>
              <a:rPr lang="en-US" altLang="en-US" dirty="0">
                <a:solidFill>
                  <a:srgbClr val="040404"/>
                </a:solidFill>
              </a:rPr>
              <a:t>Methanogens</a:t>
            </a:r>
          </a:p>
          <a:p>
            <a:pPr lvl="1"/>
            <a:r>
              <a:rPr lang="en-US" altLang="en-US" dirty="0">
                <a:solidFill>
                  <a:srgbClr val="040404"/>
                </a:solidFill>
              </a:rPr>
              <a:t>Anaerobic organisms that produce methane gas</a:t>
            </a:r>
          </a:p>
          <a:p>
            <a:pPr lvl="1"/>
            <a:r>
              <a:rPr lang="en-US" altLang="en-US" dirty="0">
                <a:solidFill>
                  <a:srgbClr val="040404"/>
                </a:solidFill>
              </a:rPr>
              <a:t>Live in swamps, sediments, and animal guts</a:t>
            </a:r>
          </a:p>
        </p:txBody>
      </p:sp>
    </p:spTree>
    <p:extLst>
      <p:ext uri="{BB962C8B-B14F-4D97-AF65-F5344CB8AC3E}">
        <p14:creationId xmlns:p14="http://schemas.microsoft.com/office/powerpoint/2010/main" val="644043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Chapter 14 Learning Objectives (2 of 2)</a:t>
            </a:r>
          </a:p>
        </p:txBody>
      </p:sp>
      <p:sp>
        <p:nvSpPr>
          <p:cNvPr id="2" name="Text Placeholder 1"/>
          <p:cNvSpPr>
            <a:spLocks noGrp="1"/>
          </p:cNvSpPr>
          <p:nvPr>
            <p:ph type="body" sz="quarter" idx="15"/>
          </p:nvPr>
        </p:nvSpPr>
        <p:spPr/>
        <p:txBody>
          <a:bodyPr/>
          <a:lstStyle/>
          <a:p>
            <a:pPr marL="461963" indent="-461963"/>
            <a:r>
              <a:rPr lang="en-US" sz="1600" dirty="0">
                <a:solidFill>
                  <a:srgbClr val="040404"/>
                </a:solidFill>
              </a:rPr>
              <a:t>14.5.1 Describe the process by which nucleus likely evolved.</a:t>
            </a:r>
          </a:p>
          <a:p>
            <a:pPr marL="461963" indent="-461963"/>
            <a:r>
              <a:rPr lang="en-US" sz="1600" dirty="0">
                <a:solidFill>
                  <a:srgbClr val="040404"/>
                </a:solidFill>
              </a:rPr>
              <a:t>14.5.2 Explain why some components of eukaryotes are similar to </a:t>
            </a:r>
            <a:r>
              <a:rPr lang="en-US" sz="1600" dirty="0" err="1">
                <a:solidFill>
                  <a:srgbClr val="040404"/>
                </a:solidFill>
              </a:rPr>
              <a:t>archaea</a:t>
            </a:r>
            <a:r>
              <a:rPr lang="en-US" sz="1600" dirty="0">
                <a:solidFill>
                  <a:srgbClr val="040404"/>
                </a:solidFill>
              </a:rPr>
              <a:t> and others are similar to bacteria.</a:t>
            </a:r>
          </a:p>
          <a:p>
            <a:pPr marL="461963" indent="-461963"/>
            <a:r>
              <a:rPr lang="en-US" sz="1600" dirty="0">
                <a:solidFill>
                  <a:srgbClr val="040404"/>
                </a:solidFill>
              </a:rPr>
              <a:t>14.6.1 Give examples of single-celled, colonial, and multicellular </a:t>
            </a:r>
            <a:r>
              <a:rPr lang="en-US" sz="1600" dirty="0" err="1">
                <a:solidFill>
                  <a:srgbClr val="040404"/>
                </a:solidFill>
              </a:rPr>
              <a:t>protists</a:t>
            </a:r>
            <a:r>
              <a:rPr lang="en-US" sz="1600" dirty="0">
                <a:solidFill>
                  <a:srgbClr val="040404"/>
                </a:solidFill>
              </a:rPr>
              <a:t>.</a:t>
            </a:r>
          </a:p>
          <a:p>
            <a:pPr marL="461963" indent="-461963"/>
            <a:r>
              <a:rPr lang="en-US" sz="1600" dirty="0">
                <a:solidFill>
                  <a:srgbClr val="040404"/>
                </a:solidFill>
              </a:rPr>
              <a:t>14.6.2 Describe the ecological roles played by </a:t>
            </a:r>
            <a:r>
              <a:rPr lang="en-US" sz="1600" dirty="0" err="1">
                <a:solidFill>
                  <a:srgbClr val="040404"/>
                </a:solidFill>
              </a:rPr>
              <a:t>protists</a:t>
            </a:r>
            <a:r>
              <a:rPr lang="en-US" sz="1600" dirty="0">
                <a:solidFill>
                  <a:srgbClr val="040404"/>
                </a:solidFill>
              </a:rPr>
              <a:t>.</a:t>
            </a:r>
          </a:p>
          <a:p>
            <a:pPr marL="461963" indent="-461963"/>
            <a:r>
              <a:rPr lang="en-US" sz="1600" dirty="0">
                <a:solidFill>
                  <a:srgbClr val="040404"/>
                </a:solidFill>
              </a:rPr>
              <a:t>14.6.3 List some human diseases caused by </a:t>
            </a:r>
            <a:r>
              <a:rPr lang="en-US" sz="1600" dirty="0" err="1">
                <a:solidFill>
                  <a:srgbClr val="040404"/>
                </a:solidFill>
              </a:rPr>
              <a:t>protists</a:t>
            </a:r>
            <a:r>
              <a:rPr lang="en-US" sz="1600" dirty="0">
                <a:solidFill>
                  <a:srgbClr val="040404"/>
                </a:solidFill>
              </a:rPr>
              <a:t> and describe the </a:t>
            </a:r>
            <a:r>
              <a:rPr lang="en-US" sz="1600" dirty="0" err="1">
                <a:solidFill>
                  <a:srgbClr val="040404"/>
                </a:solidFill>
              </a:rPr>
              <a:t>protists</a:t>
            </a:r>
            <a:r>
              <a:rPr lang="en-US" sz="1600" dirty="0">
                <a:solidFill>
                  <a:srgbClr val="040404"/>
                </a:solidFill>
              </a:rPr>
              <a:t> that cause them.</a:t>
            </a:r>
          </a:p>
          <a:p>
            <a:pPr marL="461963" indent="-461963"/>
            <a:r>
              <a:rPr lang="en-US" sz="1600" dirty="0">
                <a:solidFill>
                  <a:srgbClr val="040404"/>
                </a:solidFill>
              </a:rPr>
              <a:t>14.6.4 Describe the </a:t>
            </a:r>
            <a:r>
              <a:rPr lang="en-US" sz="1600" dirty="0" err="1">
                <a:solidFill>
                  <a:srgbClr val="040404"/>
                </a:solidFill>
              </a:rPr>
              <a:t>protist</a:t>
            </a:r>
            <a:r>
              <a:rPr lang="en-US" sz="1600" dirty="0">
                <a:solidFill>
                  <a:srgbClr val="040404"/>
                </a:solidFill>
              </a:rPr>
              <a:t> group that is most closely related to plants and the group that is most closely related to animals.</a:t>
            </a:r>
          </a:p>
          <a:p>
            <a:pPr marL="461963" indent="-461963"/>
            <a:r>
              <a:rPr lang="en-US" sz="1600" dirty="0">
                <a:solidFill>
                  <a:srgbClr val="040404"/>
                </a:solidFill>
              </a:rPr>
              <a:t>14.7.1 Explain how viruses replicate.</a:t>
            </a:r>
          </a:p>
          <a:p>
            <a:pPr marL="461963" indent="-461963"/>
            <a:r>
              <a:rPr lang="en-US" sz="1600" dirty="0">
                <a:solidFill>
                  <a:srgbClr val="040404"/>
                </a:solidFill>
              </a:rPr>
              <a:t>14.7.2 Compare the structure of a bacteriophage and the human immunodeficiency virus (HIV).</a:t>
            </a:r>
          </a:p>
          <a:p>
            <a:pPr marL="461963" indent="-461963"/>
            <a:r>
              <a:rPr lang="en-US" sz="1600" dirty="0">
                <a:solidFill>
                  <a:srgbClr val="040404"/>
                </a:solidFill>
              </a:rPr>
              <a:t>14.7.3 Explain how new combinations of viral genes can arise.</a:t>
            </a:r>
          </a:p>
        </p:txBody>
      </p:sp>
    </p:spTree>
    <p:extLst>
      <p:ext uri="{BB962C8B-B14F-4D97-AF65-F5344CB8AC3E}">
        <p14:creationId xmlns:p14="http://schemas.microsoft.com/office/powerpoint/2010/main" val="1267647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14.5 Origin of Eukaryotes</a:t>
            </a:r>
          </a:p>
        </p:txBody>
      </p:sp>
      <p:sp>
        <p:nvSpPr>
          <p:cNvPr id="2" name="Text Placeholder 1"/>
          <p:cNvSpPr>
            <a:spLocks noGrp="1"/>
          </p:cNvSpPr>
          <p:nvPr>
            <p:ph type="body" sz="quarter" idx="15"/>
          </p:nvPr>
        </p:nvSpPr>
        <p:spPr/>
        <p:txBody>
          <a:bodyPr/>
          <a:lstStyle/>
          <a:p>
            <a:r>
              <a:rPr lang="en-US" altLang="en-US" dirty="0">
                <a:solidFill>
                  <a:srgbClr val="040404"/>
                </a:solidFill>
              </a:rPr>
              <a:t>Eukaryotes first appeared in the fossil record about 1.8 billion years ago.</a:t>
            </a:r>
          </a:p>
          <a:p>
            <a:r>
              <a:rPr lang="en-US" altLang="en-US" dirty="0">
                <a:solidFill>
                  <a:srgbClr val="040404"/>
                </a:solidFill>
              </a:rPr>
              <a:t>The nucleus and endomembrane system probably evolved from </a:t>
            </a:r>
            <a:r>
              <a:rPr lang="en-US" altLang="en-US" dirty="0" err="1">
                <a:solidFill>
                  <a:srgbClr val="040404"/>
                </a:solidFill>
              </a:rPr>
              <a:t>infoldings</a:t>
            </a:r>
            <a:r>
              <a:rPr lang="en-US" altLang="en-US" dirty="0">
                <a:solidFill>
                  <a:srgbClr val="040404"/>
                </a:solidFill>
              </a:rPr>
              <a:t> of the plasma membrane.</a:t>
            </a:r>
          </a:p>
          <a:p>
            <a:r>
              <a:rPr lang="en-US" altLang="en-US" dirty="0">
                <a:solidFill>
                  <a:srgbClr val="040404"/>
                </a:solidFill>
              </a:rPr>
              <a:t>Some eukaryotic organelles (mitochondria and chloroplasts) may have evolved from bacteria by endosymbiosis.</a:t>
            </a:r>
          </a:p>
        </p:txBody>
      </p:sp>
    </p:spTree>
    <p:extLst>
      <p:ext uri="{BB962C8B-B14F-4D97-AF65-F5344CB8AC3E}">
        <p14:creationId xmlns:p14="http://schemas.microsoft.com/office/powerpoint/2010/main" val="753173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Evolution of Eukaryotic Organelles</a:t>
            </a:r>
          </a:p>
        </p:txBody>
      </p:sp>
      <p:pic>
        <p:nvPicPr>
          <p:cNvPr id="11266" name="Picture 2" descr="Five stages in the evolution of eukaryotic organelles. A hemispherical ancestral archaeal cell with D N A at its center is shown. Stage 1. Portions of the plasma membrane fold inward. Stage 2. Infoldings evolve into the nuclear envelope and the endomembrane system. Stage 3. Aerobic bacteria enter and live inside an archaeal cell. Stage 4. Over generations, the aerobic bacteria evolve into mitochondria. Stage 5. Photosynthetic bacteria enter an early eukaryote and, over generations, evolve into chloroplasts. The final stage shows 2 hemispherical cells. The first cell has nucleus at its center, nuclear envelope surrounding the nucleus, and oval shaped mitochondria around the nuclear envelope. The second cell has nucleus at its center, nuclear envelope surrounding the nucleus, and oval shaped mitochondria and oval shaped chloroplasts near the nuclear envelope."/>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4267042" y="1285566"/>
            <a:ext cx="3657917" cy="4901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9508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14.6 Protists</a:t>
            </a:r>
          </a:p>
        </p:txBody>
      </p:sp>
      <p:sp>
        <p:nvSpPr>
          <p:cNvPr id="2" name="Text Placeholder 1"/>
          <p:cNvSpPr>
            <a:spLocks noGrp="1"/>
          </p:cNvSpPr>
          <p:nvPr>
            <p:ph type="body" sz="quarter" idx="15"/>
          </p:nvPr>
        </p:nvSpPr>
        <p:spPr/>
        <p:txBody>
          <a:bodyPr/>
          <a:lstStyle/>
          <a:p>
            <a:r>
              <a:rPr lang="en-US" altLang="en-US" dirty="0">
                <a:solidFill>
                  <a:srgbClr val="040404"/>
                </a:solidFill>
              </a:rPr>
              <a:t>A eukaryote that is not a fungus, plant, or animal</a:t>
            </a:r>
          </a:p>
          <a:p>
            <a:r>
              <a:rPr lang="en-US" altLang="en-US" dirty="0">
                <a:solidFill>
                  <a:srgbClr val="040404"/>
                </a:solidFill>
              </a:rPr>
              <a:t>Now being assigned to groups that reflect evolutionary relationships</a:t>
            </a:r>
          </a:p>
          <a:p>
            <a:pPr lvl="1"/>
            <a:r>
              <a:rPr lang="en-US" altLang="en-US" dirty="0">
                <a:solidFill>
                  <a:srgbClr val="040404"/>
                </a:solidFill>
              </a:rPr>
              <a:t>Most are single-celled, but some are </a:t>
            </a:r>
            <a:r>
              <a:rPr lang="en-US" altLang="en-US" dirty="0" err="1">
                <a:solidFill>
                  <a:srgbClr val="040404"/>
                </a:solidFill>
              </a:rPr>
              <a:t>multicelled</a:t>
            </a:r>
            <a:r>
              <a:rPr lang="en-US" altLang="en-US" dirty="0">
                <a:solidFill>
                  <a:srgbClr val="040404"/>
                </a:solidFill>
              </a:rPr>
              <a:t> species.</a:t>
            </a:r>
          </a:p>
          <a:p>
            <a:pPr lvl="1"/>
            <a:r>
              <a:rPr lang="en-US" altLang="en-US" dirty="0">
                <a:solidFill>
                  <a:srgbClr val="040404"/>
                </a:solidFill>
              </a:rPr>
              <a:t>Nearly all live in water or moist habitats, including host tissues.</a:t>
            </a:r>
          </a:p>
        </p:txBody>
      </p:sp>
    </p:spTree>
    <p:extLst>
      <p:ext uri="{BB962C8B-B14F-4D97-AF65-F5344CB8AC3E}">
        <p14:creationId xmlns:p14="http://schemas.microsoft.com/office/powerpoint/2010/main" val="1458288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Evolutionary Tree for the Eukaryotes</a:t>
            </a:r>
          </a:p>
        </p:txBody>
      </p:sp>
      <p:pic>
        <p:nvPicPr>
          <p:cNvPr id="12290" name="Picture 2" descr="An evolutionary tree for the eukaryotes. Flagellated protozoans and Foraminiferans evolve from prokaryotic ancestor. Ciliated protozoans, water molds, red algae, amoebas, slime molds and fungi evolve from foraminiferans. Dinoflagellates and apicomplexans evolve from ciliated protozoans. Diatoms and brown algae evolve from water molds. Green algae and land plants evolve from red algae. Choanoflagellates and animals evolve from fungi."/>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4692041" y="1303128"/>
            <a:ext cx="2807919" cy="4786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9403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b-NO" dirty="0"/>
              <a:t>Flagellated Protozoans (1 of 2)</a:t>
            </a:r>
            <a:endParaRPr lang="en-US" dirty="0"/>
          </a:p>
        </p:txBody>
      </p:sp>
      <p:sp>
        <p:nvSpPr>
          <p:cNvPr id="2" name="Text Placeholder 1"/>
          <p:cNvSpPr>
            <a:spLocks noGrp="1"/>
          </p:cNvSpPr>
          <p:nvPr>
            <p:ph type="body" sz="quarter" idx="15"/>
          </p:nvPr>
        </p:nvSpPr>
        <p:spPr/>
        <p:txBody>
          <a:bodyPr/>
          <a:lstStyle/>
          <a:p>
            <a:r>
              <a:rPr lang="en-US" altLang="en-US" dirty="0">
                <a:solidFill>
                  <a:srgbClr val="040404"/>
                </a:solidFill>
              </a:rPr>
              <a:t>Heterotrophic lineage of </a:t>
            </a:r>
            <a:r>
              <a:rPr lang="en-US" altLang="en-US" dirty="0" err="1">
                <a:solidFill>
                  <a:srgbClr val="040404"/>
                </a:solidFill>
              </a:rPr>
              <a:t>unwalled</a:t>
            </a:r>
            <a:r>
              <a:rPr lang="en-US" altLang="en-US" dirty="0">
                <a:solidFill>
                  <a:srgbClr val="040404"/>
                </a:solidFill>
              </a:rPr>
              <a:t>, single-celled </a:t>
            </a:r>
            <a:r>
              <a:rPr lang="en-US" altLang="en-US" dirty="0" err="1">
                <a:solidFill>
                  <a:srgbClr val="040404"/>
                </a:solidFill>
              </a:rPr>
              <a:t>protists</a:t>
            </a:r>
            <a:r>
              <a:rPr lang="en-US" altLang="en-US" dirty="0">
                <a:solidFill>
                  <a:srgbClr val="040404"/>
                </a:solidFill>
              </a:rPr>
              <a:t> that have one or more flagella</a:t>
            </a:r>
          </a:p>
          <a:p>
            <a:pPr lvl="1"/>
            <a:r>
              <a:rPr lang="en-US" altLang="en-US" dirty="0">
                <a:solidFill>
                  <a:srgbClr val="040404"/>
                </a:solidFill>
              </a:rPr>
              <a:t>A layer of proteins (pellicle) below the cell membrane provides shape.</a:t>
            </a:r>
          </a:p>
          <a:p>
            <a:r>
              <a:rPr lang="en-US" altLang="en-US" dirty="0">
                <a:solidFill>
                  <a:srgbClr val="040404"/>
                </a:solidFill>
              </a:rPr>
              <a:t>Both free-living and parasitic species</a:t>
            </a:r>
          </a:p>
        </p:txBody>
      </p:sp>
    </p:spTree>
    <p:extLst>
      <p:ext uri="{BB962C8B-B14F-4D97-AF65-F5344CB8AC3E}">
        <p14:creationId xmlns:p14="http://schemas.microsoft.com/office/powerpoint/2010/main" val="11114519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nb-NO" dirty="0"/>
              <a:t>Flagellated Protozoans (2 of 2)</a:t>
            </a:r>
            <a:endParaRPr lang="en-US" dirty="0"/>
          </a:p>
        </p:txBody>
      </p:sp>
      <p:pic>
        <p:nvPicPr>
          <p:cNvPr id="13314" name="Picture 2" descr="Structure of a Euglena with its parts labeled. Disk shaped structure in the Euglena is labeled Chloroplast. A hair like structure emerging out of the Euglena’s body is labeled long flagellum. An oval structure is labeled mitochondrion. The outer surface is labeled pellicle. Nucleus is at the center, and a tube like structure surrounding the nucleus is labeled endoplasmic reticulum. An oval structure near the long flagellum is labeled eyespot. A tube like structure near the nucleus is labeled Golgi body. A small, spherical structure near the nucleus is labeled contractile vacuole."/>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4267042" y="1479857"/>
            <a:ext cx="3657917" cy="4243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4455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Foraminiferans</a:t>
            </a:r>
            <a:endParaRPr lang="en-US" dirty="0"/>
          </a:p>
        </p:txBody>
      </p:sp>
      <p:sp>
        <p:nvSpPr>
          <p:cNvPr id="2" name="Text Placeholder 1"/>
          <p:cNvSpPr>
            <a:spLocks noGrp="1"/>
          </p:cNvSpPr>
          <p:nvPr>
            <p:ph type="body" sz="quarter" idx="15"/>
          </p:nvPr>
        </p:nvSpPr>
        <p:spPr/>
        <p:txBody>
          <a:bodyPr/>
          <a:lstStyle/>
          <a:p>
            <a:r>
              <a:rPr lang="en-US" altLang="en-US" dirty="0">
                <a:solidFill>
                  <a:srgbClr val="040404"/>
                </a:solidFill>
              </a:rPr>
              <a:t>Single-celled predators that secrete calcium carbonate shells</a:t>
            </a:r>
          </a:p>
          <a:p>
            <a:pPr lvl="1"/>
            <a:r>
              <a:rPr lang="en-US" altLang="en-US" dirty="0">
                <a:solidFill>
                  <a:srgbClr val="040404"/>
                </a:solidFill>
              </a:rPr>
              <a:t>Remains contribute to limestone and chalk</a:t>
            </a:r>
          </a:p>
          <a:p>
            <a:pPr lvl="1"/>
            <a:r>
              <a:rPr lang="en-US" altLang="en-US" dirty="0">
                <a:solidFill>
                  <a:srgbClr val="040404"/>
                </a:solidFill>
              </a:rPr>
              <a:t>Planktonic </a:t>
            </a:r>
            <a:r>
              <a:rPr lang="en-US" altLang="en-US" dirty="0" err="1">
                <a:solidFill>
                  <a:srgbClr val="040404"/>
                </a:solidFill>
              </a:rPr>
              <a:t>forams</a:t>
            </a:r>
            <a:r>
              <a:rPr lang="en-US" altLang="en-US" dirty="0">
                <a:solidFill>
                  <a:srgbClr val="040404"/>
                </a:solidFill>
              </a:rPr>
              <a:t> may have photosynthetic </a:t>
            </a:r>
            <a:r>
              <a:rPr lang="en-US" altLang="en-US" dirty="0" err="1">
                <a:solidFill>
                  <a:srgbClr val="040404"/>
                </a:solidFill>
              </a:rPr>
              <a:t>protists</a:t>
            </a:r>
            <a:r>
              <a:rPr lang="en-US" altLang="en-US" dirty="0">
                <a:solidFill>
                  <a:srgbClr val="040404"/>
                </a:solidFill>
              </a:rPr>
              <a:t> living in their cytoplasm.</a:t>
            </a:r>
          </a:p>
          <a:p>
            <a:r>
              <a:rPr lang="en-US" altLang="en-US" dirty="0">
                <a:solidFill>
                  <a:srgbClr val="040404"/>
                </a:solidFill>
              </a:rPr>
              <a:t>Plankton</a:t>
            </a:r>
          </a:p>
          <a:p>
            <a:pPr lvl="1"/>
            <a:r>
              <a:rPr lang="en-US" altLang="en-US" dirty="0">
                <a:solidFill>
                  <a:srgbClr val="040404"/>
                </a:solidFill>
              </a:rPr>
              <a:t>Community of tiny drifting or swimming organisms</a:t>
            </a:r>
          </a:p>
        </p:txBody>
      </p:sp>
    </p:spTree>
    <p:extLst>
      <p:ext uri="{BB962C8B-B14F-4D97-AF65-F5344CB8AC3E}">
        <p14:creationId xmlns:p14="http://schemas.microsoft.com/office/powerpoint/2010/main" val="8660471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Diatoms</a:t>
            </a:r>
          </a:p>
        </p:txBody>
      </p:sp>
      <p:sp>
        <p:nvSpPr>
          <p:cNvPr id="6" name="Text Placeholder 5"/>
          <p:cNvSpPr>
            <a:spLocks noGrp="1"/>
          </p:cNvSpPr>
          <p:nvPr>
            <p:ph type="body" sz="quarter" idx="11"/>
          </p:nvPr>
        </p:nvSpPr>
        <p:spPr>
          <a:xfrm>
            <a:off x="838199" y="1517957"/>
            <a:ext cx="10620376" cy="1796743"/>
          </a:xfrm>
        </p:spPr>
        <p:txBody>
          <a:bodyPr/>
          <a:lstStyle/>
          <a:p>
            <a:r>
              <a:rPr lang="en-US" sz="2400" dirty="0" err="1">
                <a:solidFill>
                  <a:srgbClr val="000000"/>
                </a:solidFill>
              </a:rPr>
              <a:t>Nonmotile</a:t>
            </a:r>
            <a:endParaRPr lang="en-US" sz="2400" dirty="0">
              <a:solidFill>
                <a:srgbClr val="000000"/>
              </a:solidFill>
            </a:endParaRPr>
          </a:p>
          <a:p>
            <a:r>
              <a:rPr lang="en-US" sz="2400" dirty="0">
                <a:solidFill>
                  <a:srgbClr val="000000"/>
                </a:solidFill>
              </a:rPr>
              <a:t>Single-celled</a:t>
            </a:r>
          </a:p>
          <a:p>
            <a:r>
              <a:rPr lang="en-US" sz="2400" dirty="0">
                <a:solidFill>
                  <a:srgbClr val="000000"/>
                </a:solidFill>
              </a:rPr>
              <a:t>Photosynthetic </a:t>
            </a:r>
            <a:r>
              <a:rPr lang="en-US" sz="2400" dirty="0" err="1">
                <a:solidFill>
                  <a:srgbClr val="000000"/>
                </a:solidFill>
              </a:rPr>
              <a:t>protist</a:t>
            </a:r>
            <a:endParaRPr lang="en-US" sz="2400" dirty="0">
              <a:solidFill>
                <a:srgbClr val="000000"/>
              </a:solidFill>
            </a:endParaRPr>
          </a:p>
          <a:p>
            <a:r>
              <a:rPr lang="en-US" sz="2400" dirty="0">
                <a:solidFill>
                  <a:srgbClr val="000000"/>
                </a:solidFill>
              </a:rPr>
              <a:t>Secretes two-part silica shell</a:t>
            </a:r>
          </a:p>
        </p:txBody>
      </p:sp>
      <p:pic>
        <p:nvPicPr>
          <p:cNvPr id="14338" name="Picture 2" descr="A micrograph shows diatom, an elongated ovular cell with golden chloroplast encapsulated in a transparent shell."/>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4038422" y="3851582"/>
            <a:ext cx="4115157" cy="2091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16392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err="1"/>
              <a:t>Dinoflagellates</a:t>
            </a:r>
            <a:endParaRPr lang="en-US" dirty="0"/>
          </a:p>
        </p:txBody>
      </p:sp>
      <p:sp>
        <p:nvSpPr>
          <p:cNvPr id="6" name="Text Placeholder 5"/>
          <p:cNvSpPr>
            <a:spLocks noGrp="1"/>
          </p:cNvSpPr>
          <p:nvPr>
            <p:ph type="body" sz="quarter" idx="11"/>
          </p:nvPr>
        </p:nvSpPr>
        <p:spPr>
          <a:xfrm>
            <a:off x="838199" y="1517957"/>
            <a:ext cx="10620376" cy="1796743"/>
          </a:xfrm>
        </p:spPr>
        <p:txBody>
          <a:bodyPr/>
          <a:lstStyle/>
          <a:p>
            <a:r>
              <a:rPr lang="en-US" sz="2400" dirty="0">
                <a:solidFill>
                  <a:srgbClr val="000000"/>
                </a:solidFill>
              </a:rPr>
              <a:t>Aquatic single cells that move with a whirling motion</a:t>
            </a:r>
          </a:p>
          <a:p>
            <a:pPr lvl="1"/>
            <a:r>
              <a:rPr lang="en-US" sz="2200" dirty="0">
                <a:solidFill>
                  <a:srgbClr val="000000"/>
                </a:solidFill>
              </a:rPr>
              <a:t>Typically have cellulose plates and two flagella</a:t>
            </a:r>
          </a:p>
          <a:p>
            <a:pPr lvl="1"/>
            <a:r>
              <a:rPr lang="en-US" sz="2200" dirty="0">
                <a:solidFill>
                  <a:srgbClr val="000000"/>
                </a:solidFill>
              </a:rPr>
              <a:t>May be heterotrophic or photosynthetic</a:t>
            </a:r>
          </a:p>
          <a:p>
            <a:pPr lvl="1"/>
            <a:r>
              <a:rPr lang="en-US" sz="2200" dirty="0">
                <a:solidFill>
                  <a:srgbClr val="000000"/>
                </a:solidFill>
              </a:rPr>
              <a:t>Some are bioluminescent: light-producing</a:t>
            </a:r>
          </a:p>
        </p:txBody>
      </p:sp>
      <p:pic>
        <p:nvPicPr>
          <p:cNvPr id="15362" name="Picture 2" descr="Structure of a photosynthetic dinoflagellate with its parts labeled. The nucleus is spherical in shape, and lies near the outer surface. A hair like structure emerging out of the dinoflagellate’s body is labeled flagellum. A disk shaped structure near the nucleus is labeled Chloroplast. A short, hair like structure emerging out of the dinoflagellate’s body is labeled, belt like flagellum that encircles cell."/>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4267042" y="3451532"/>
            <a:ext cx="3657917" cy="2597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17099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b-NO" dirty="0"/>
              <a:t>Dinoflagellates and Algal Blooms</a:t>
            </a:r>
            <a:endParaRPr lang="en-US" dirty="0"/>
          </a:p>
        </p:txBody>
      </p:sp>
      <p:sp>
        <p:nvSpPr>
          <p:cNvPr id="2" name="Text Placeholder 1"/>
          <p:cNvSpPr>
            <a:spLocks noGrp="1"/>
          </p:cNvSpPr>
          <p:nvPr>
            <p:ph type="body" sz="quarter" idx="15"/>
          </p:nvPr>
        </p:nvSpPr>
        <p:spPr/>
        <p:txBody>
          <a:bodyPr/>
          <a:lstStyle/>
          <a:p>
            <a:r>
              <a:rPr lang="en-US" altLang="en-US" dirty="0">
                <a:solidFill>
                  <a:srgbClr val="040404"/>
                </a:solidFill>
              </a:rPr>
              <a:t>Algal bloom</a:t>
            </a:r>
          </a:p>
          <a:p>
            <a:pPr lvl="1"/>
            <a:r>
              <a:rPr lang="en-US" altLang="en-US" dirty="0">
                <a:solidFill>
                  <a:srgbClr val="040404"/>
                </a:solidFill>
              </a:rPr>
              <a:t>Population explosion of single-celled aquatic organisms such as </a:t>
            </a:r>
            <a:r>
              <a:rPr lang="en-US" altLang="en-US" dirty="0" err="1">
                <a:solidFill>
                  <a:srgbClr val="040404"/>
                </a:solidFill>
              </a:rPr>
              <a:t>dinoflagellates</a:t>
            </a:r>
            <a:endParaRPr lang="en-US" altLang="en-US" dirty="0">
              <a:solidFill>
                <a:srgbClr val="040404"/>
              </a:solidFill>
            </a:endParaRPr>
          </a:p>
          <a:p>
            <a:pPr lvl="1"/>
            <a:r>
              <a:rPr lang="en-US" altLang="en-US" dirty="0">
                <a:solidFill>
                  <a:srgbClr val="040404"/>
                </a:solidFill>
              </a:rPr>
              <a:t>Caused by nutrient-enriched water</a:t>
            </a:r>
          </a:p>
          <a:p>
            <a:pPr lvl="1"/>
            <a:r>
              <a:rPr lang="en-US" altLang="en-US" dirty="0">
                <a:solidFill>
                  <a:srgbClr val="040404"/>
                </a:solidFill>
              </a:rPr>
              <a:t>Depletes oxygen and suffocates aquatic animals</a:t>
            </a:r>
          </a:p>
          <a:p>
            <a:pPr lvl="1"/>
            <a:r>
              <a:rPr lang="en-US" altLang="en-US" dirty="0">
                <a:solidFill>
                  <a:srgbClr val="040404"/>
                </a:solidFill>
              </a:rPr>
              <a:t>Some </a:t>
            </a:r>
            <a:r>
              <a:rPr lang="en-US" altLang="en-US" dirty="0" err="1">
                <a:solidFill>
                  <a:srgbClr val="040404"/>
                </a:solidFill>
              </a:rPr>
              <a:t>dinoflagellates</a:t>
            </a:r>
            <a:r>
              <a:rPr lang="en-US" altLang="en-US" dirty="0">
                <a:solidFill>
                  <a:srgbClr val="040404"/>
                </a:solidFill>
              </a:rPr>
              <a:t> produce toxins that sicken people and directly kill aquatic organisms.</a:t>
            </a:r>
          </a:p>
        </p:txBody>
      </p:sp>
    </p:spTree>
    <p:extLst>
      <p:ext uri="{BB962C8B-B14F-4D97-AF65-F5344CB8AC3E}">
        <p14:creationId xmlns:p14="http://schemas.microsoft.com/office/powerpoint/2010/main" val="2677782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14.1 The Human </a:t>
            </a:r>
            <a:r>
              <a:rPr lang="en-US" dirty="0" err="1"/>
              <a:t>Microbiota</a:t>
            </a:r>
            <a:endParaRPr lang="en-US" dirty="0"/>
          </a:p>
        </p:txBody>
      </p:sp>
      <p:sp>
        <p:nvSpPr>
          <p:cNvPr id="2" name="Text Placeholder 1"/>
          <p:cNvSpPr>
            <a:spLocks noGrp="1"/>
          </p:cNvSpPr>
          <p:nvPr>
            <p:ph type="body" sz="quarter" idx="15"/>
          </p:nvPr>
        </p:nvSpPr>
        <p:spPr/>
        <p:txBody>
          <a:bodyPr/>
          <a:lstStyle/>
          <a:p>
            <a:r>
              <a:rPr lang="en-US" altLang="en-US" dirty="0" err="1">
                <a:solidFill>
                  <a:srgbClr val="040404"/>
                </a:solidFill>
              </a:rPr>
              <a:t>Microbiome</a:t>
            </a:r>
            <a:endParaRPr lang="en-US" altLang="en-US" dirty="0">
              <a:solidFill>
                <a:srgbClr val="040404"/>
              </a:solidFill>
            </a:endParaRPr>
          </a:p>
          <a:p>
            <a:pPr lvl="1"/>
            <a:r>
              <a:rPr lang="en-US" altLang="en-US" dirty="0">
                <a:solidFill>
                  <a:srgbClr val="040404"/>
                </a:solidFill>
              </a:rPr>
              <a:t>These are the types of microorganisms supported by humans.</a:t>
            </a:r>
          </a:p>
          <a:p>
            <a:pPr lvl="1"/>
            <a:r>
              <a:rPr lang="en-US" altLang="en-US" dirty="0">
                <a:solidFill>
                  <a:srgbClr val="040404"/>
                </a:solidFill>
              </a:rPr>
              <a:t>Most  are harmless or beneficial to humans.</a:t>
            </a:r>
          </a:p>
          <a:p>
            <a:pPr lvl="1"/>
            <a:r>
              <a:rPr lang="en-US" altLang="en-US" dirty="0">
                <a:solidFill>
                  <a:srgbClr val="040404"/>
                </a:solidFill>
              </a:rPr>
              <a:t>A small minority are human pathogens.</a:t>
            </a:r>
          </a:p>
          <a:p>
            <a:r>
              <a:rPr lang="en-US" altLang="en-US" dirty="0">
                <a:solidFill>
                  <a:srgbClr val="040404"/>
                </a:solidFill>
              </a:rPr>
              <a:t>The current mix of species in and on you depends on a variety of factors, such as diet, and that in turn affects your health.</a:t>
            </a:r>
          </a:p>
          <a:p>
            <a:pPr lvl="1"/>
            <a:r>
              <a:rPr lang="en-US" altLang="en-US" dirty="0">
                <a:solidFill>
                  <a:srgbClr val="040404"/>
                </a:solidFill>
              </a:rPr>
              <a:t>Example: A diet rich in grains selects for species such as </a:t>
            </a:r>
            <a:r>
              <a:rPr lang="en-US" altLang="en-US" dirty="0" err="1">
                <a:solidFill>
                  <a:srgbClr val="040404"/>
                </a:solidFill>
              </a:rPr>
              <a:t>Prevotella</a:t>
            </a:r>
            <a:r>
              <a:rPr lang="en-US" altLang="en-US" dirty="0">
                <a:solidFill>
                  <a:srgbClr val="040404"/>
                </a:solidFill>
              </a:rPr>
              <a:t> </a:t>
            </a:r>
            <a:r>
              <a:rPr lang="en-US" altLang="en-US" dirty="0" err="1">
                <a:solidFill>
                  <a:srgbClr val="040404"/>
                </a:solidFill>
              </a:rPr>
              <a:t>copri</a:t>
            </a:r>
            <a:r>
              <a:rPr lang="en-US" altLang="en-US" dirty="0">
                <a:solidFill>
                  <a:srgbClr val="040404"/>
                </a:solidFill>
              </a:rPr>
              <a:t>, which is associated with rheumatoid arthritis.</a:t>
            </a:r>
          </a:p>
        </p:txBody>
      </p:sp>
    </p:spTree>
    <p:extLst>
      <p:ext uri="{BB962C8B-B14F-4D97-AF65-F5344CB8AC3E}">
        <p14:creationId xmlns:p14="http://schemas.microsoft.com/office/powerpoint/2010/main" val="25095130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The Ciliates</a:t>
            </a:r>
          </a:p>
        </p:txBody>
      </p:sp>
      <p:sp>
        <p:nvSpPr>
          <p:cNvPr id="6" name="Text Placeholder 5"/>
          <p:cNvSpPr>
            <a:spLocks noGrp="1"/>
          </p:cNvSpPr>
          <p:nvPr>
            <p:ph type="body" sz="quarter" idx="11"/>
          </p:nvPr>
        </p:nvSpPr>
        <p:spPr>
          <a:xfrm>
            <a:off x="838199" y="1517957"/>
            <a:ext cx="10620376" cy="1796743"/>
          </a:xfrm>
        </p:spPr>
        <p:txBody>
          <a:bodyPr/>
          <a:lstStyle/>
          <a:p>
            <a:r>
              <a:rPr lang="en-US" sz="2400" dirty="0">
                <a:solidFill>
                  <a:srgbClr val="000000"/>
                </a:solidFill>
              </a:rPr>
              <a:t>Single-celled heterotrophs that use cilia to move and feed</a:t>
            </a:r>
          </a:p>
          <a:p>
            <a:pPr lvl="1">
              <a:lnSpc>
                <a:spcPct val="100000"/>
              </a:lnSpc>
            </a:pPr>
            <a:r>
              <a:rPr lang="en-US" sz="2200" dirty="0">
                <a:solidFill>
                  <a:srgbClr val="000000"/>
                </a:solidFill>
              </a:rPr>
              <a:t>Most ciliates are predators in seawater or fresh water.</a:t>
            </a:r>
          </a:p>
          <a:p>
            <a:pPr lvl="1">
              <a:lnSpc>
                <a:spcPct val="100000"/>
              </a:lnSpc>
            </a:pPr>
            <a:r>
              <a:rPr lang="en-US" sz="2200" dirty="0">
                <a:solidFill>
                  <a:srgbClr val="000000"/>
                </a:solidFill>
              </a:rPr>
              <a:t>Some live in guts of mammalian grazers and help their host digest plant material.</a:t>
            </a:r>
          </a:p>
        </p:txBody>
      </p:sp>
      <p:pic>
        <p:nvPicPr>
          <p:cNvPr id="16386" name="Picture 2" descr="Structure of a Paramecium with its parts labeled. Labels show food vacuole, empty contractile vacuole, spherical nucleus at the center, full contractile vacuole, and gullet. Tiny hair like projections all over the outer surface of the Paramecium is labeled cilia."/>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3960376" y="3799387"/>
            <a:ext cx="4271248" cy="1865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76231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b-NO" dirty="0"/>
              <a:t>Amoebas</a:t>
            </a:r>
            <a:endParaRPr lang="en-US" dirty="0"/>
          </a:p>
        </p:txBody>
      </p:sp>
      <p:sp>
        <p:nvSpPr>
          <p:cNvPr id="2" name="Text Placeholder 1"/>
          <p:cNvSpPr>
            <a:spLocks noGrp="1"/>
          </p:cNvSpPr>
          <p:nvPr>
            <p:ph type="body" sz="quarter" idx="15"/>
          </p:nvPr>
        </p:nvSpPr>
        <p:spPr/>
        <p:txBody>
          <a:bodyPr/>
          <a:lstStyle/>
          <a:p>
            <a:r>
              <a:rPr lang="en-US" altLang="en-US" dirty="0">
                <a:solidFill>
                  <a:srgbClr val="040404"/>
                </a:solidFill>
              </a:rPr>
              <a:t>Single-celled heterotrophic </a:t>
            </a:r>
            <a:r>
              <a:rPr lang="en-US" altLang="en-US" dirty="0" err="1">
                <a:solidFill>
                  <a:srgbClr val="040404"/>
                </a:solidFill>
              </a:rPr>
              <a:t>amoebozoans</a:t>
            </a:r>
            <a:r>
              <a:rPr lang="en-US" altLang="en-US" dirty="0">
                <a:solidFill>
                  <a:srgbClr val="040404"/>
                </a:solidFill>
              </a:rPr>
              <a:t> that move and feed by extending pseudopods</a:t>
            </a:r>
          </a:p>
          <a:p>
            <a:pPr lvl="1"/>
            <a:r>
              <a:rPr lang="en-US" altLang="en-US" dirty="0">
                <a:solidFill>
                  <a:srgbClr val="040404"/>
                </a:solidFill>
              </a:rPr>
              <a:t>Live in aquatic habitats and animal bodies</a:t>
            </a:r>
          </a:p>
          <a:p>
            <a:pPr lvl="1"/>
            <a:r>
              <a:rPr lang="en-US" altLang="en-US" dirty="0">
                <a:solidFill>
                  <a:srgbClr val="040404"/>
                </a:solidFill>
              </a:rPr>
              <a:t>Some cause human disease.</a:t>
            </a:r>
          </a:p>
          <a:p>
            <a:r>
              <a:rPr lang="en-US" altLang="en-US" dirty="0">
                <a:solidFill>
                  <a:srgbClr val="040404"/>
                </a:solidFill>
              </a:rPr>
              <a:t>Example: </a:t>
            </a:r>
            <a:r>
              <a:rPr lang="en-US" altLang="en-US" dirty="0" err="1">
                <a:solidFill>
                  <a:srgbClr val="040404"/>
                </a:solidFill>
              </a:rPr>
              <a:t>Entamoeba</a:t>
            </a:r>
            <a:r>
              <a:rPr lang="en-US" altLang="en-US" dirty="0">
                <a:solidFill>
                  <a:srgbClr val="040404"/>
                </a:solidFill>
              </a:rPr>
              <a:t> </a:t>
            </a:r>
            <a:r>
              <a:rPr lang="en-US" altLang="en-US" dirty="0" err="1">
                <a:solidFill>
                  <a:srgbClr val="040404"/>
                </a:solidFill>
              </a:rPr>
              <a:t>histolytica</a:t>
            </a:r>
            <a:endParaRPr lang="en-US" altLang="en-US" dirty="0">
              <a:solidFill>
                <a:srgbClr val="040404"/>
              </a:solidFill>
            </a:endParaRPr>
          </a:p>
        </p:txBody>
      </p:sp>
    </p:spTree>
    <p:extLst>
      <p:ext uri="{BB962C8B-B14F-4D97-AF65-F5344CB8AC3E}">
        <p14:creationId xmlns:p14="http://schemas.microsoft.com/office/powerpoint/2010/main" val="8684364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Freshwater Amoeba</a:t>
            </a:r>
          </a:p>
        </p:txBody>
      </p:sp>
      <p:pic>
        <p:nvPicPr>
          <p:cNvPr id="17410" name="Picture 2" descr="A micrograph shows Amoeba proteus, a common freshwater amoeba with a single nucleus, food vacuoles, and pseudopods. "/>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4038422" y="2060882"/>
            <a:ext cx="4115157" cy="3395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86966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Brown Algae</a:t>
            </a:r>
          </a:p>
        </p:txBody>
      </p:sp>
      <p:sp>
        <p:nvSpPr>
          <p:cNvPr id="6" name="Text Placeholder 5"/>
          <p:cNvSpPr>
            <a:spLocks noGrp="1"/>
          </p:cNvSpPr>
          <p:nvPr>
            <p:ph type="body" sz="quarter" idx="11"/>
          </p:nvPr>
        </p:nvSpPr>
        <p:spPr>
          <a:xfrm>
            <a:off x="838199" y="1517958"/>
            <a:ext cx="6715126" cy="1691968"/>
          </a:xfrm>
        </p:spPr>
        <p:txBody>
          <a:bodyPr/>
          <a:lstStyle/>
          <a:p>
            <a:r>
              <a:rPr lang="en-US" sz="2400" dirty="0">
                <a:solidFill>
                  <a:srgbClr val="000000"/>
                </a:solidFill>
              </a:rPr>
              <a:t>Multicellular photosynthetic </a:t>
            </a:r>
            <a:r>
              <a:rPr lang="en-US" sz="2400" dirty="0" err="1">
                <a:solidFill>
                  <a:srgbClr val="000000"/>
                </a:solidFill>
              </a:rPr>
              <a:t>protists</a:t>
            </a:r>
            <a:endParaRPr lang="en-US" sz="2400" dirty="0">
              <a:solidFill>
                <a:srgbClr val="000000"/>
              </a:solidFill>
            </a:endParaRPr>
          </a:p>
          <a:p>
            <a:r>
              <a:rPr lang="en-US" sz="2400" dirty="0">
                <a:solidFill>
                  <a:srgbClr val="000000"/>
                </a:solidFill>
              </a:rPr>
              <a:t>Live mainly in temperate and cool seas</a:t>
            </a:r>
          </a:p>
          <a:p>
            <a:r>
              <a:rPr lang="en-US" sz="2400" dirty="0">
                <a:solidFill>
                  <a:srgbClr val="000000"/>
                </a:solidFill>
              </a:rPr>
              <a:t>Close relative of diatoms</a:t>
            </a:r>
          </a:p>
          <a:p>
            <a:r>
              <a:rPr lang="en-US" sz="2400" dirty="0">
                <a:solidFill>
                  <a:srgbClr val="000000"/>
                </a:solidFill>
              </a:rPr>
              <a:t>Example: giant kelp</a:t>
            </a:r>
          </a:p>
        </p:txBody>
      </p:sp>
      <p:pic>
        <p:nvPicPr>
          <p:cNvPr id="18434" name="Picture 2" descr="Structure of a giant kelp with its parts labeled. Root like structure at the bottom of the kelp is labeled holdfast. Leaf like structure is labeled blade. A stem like structure holding several blades is labeled stipe. Tiny, gas filled structure at the base of each blade is labeled bladde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8455842" y="1581361"/>
            <a:ext cx="1738266" cy="3778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59865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Red Algae</a:t>
            </a:r>
          </a:p>
        </p:txBody>
      </p:sp>
      <p:sp>
        <p:nvSpPr>
          <p:cNvPr id="6" name="Text Placeholder 5"/>
          <p:cNvSpPr>
            <a:spLocks noGrp="1"/>
          </p:cNvSpPr>
          <p:nvPr>
            <p:ph type="body" sz="quarter" idx="11"/>
          </p:nvPr>
        </p:nvSpPr>
        <p:spPr>
          <a:xfrm>
            <a:off x="838199" y="1517958"/>
            <a:ext cx="6477001" cy="2854308"/>
          </a:xfrm>
        </p:spPr>
        <p:txBody>
          <a:bodyPr/>
          <a:lstStyle/>
          <a:p>
            <a:pPr marL="465138" indent="-465138"/>
            <a:r>
              <a:rPr lang="en-US" sz="2400" dirty="0">
                <a:solidFill>
                  <a:srgbClr val="000000"/>
                </a:solidFill>
              </a:rPr>
              <a:t>Single-celled or </a:t>
            </a:r>
            <a:r>
              <a:rPr lang="en-US" sz="2400" dirty="0" err="1">
                <a:solidFill>
                  <a:srgbClr val="000000"/>
                </a:solidFill>
              </a:rPr>
              <a:t>multicelled</a:t>
            </a:r>
            <a:r>
              <a:rPr lang="en-US" sz="2400" dirty="0">
                <a:solidFill>
                  <a:srgbClr val="000000"/>
                </a:solidFill>
              </a:rPr>
              <a:t> photosynthetic </a:t>
            </a:r>
            <a:r>
              <a:rPr lang="en-US" sz="2400" dirty="0" err="1">
                <a:solidFill>
                  <a:srgbClr val="000000"/>
                </a:solidFill>
              </a:rPr>
              <a:t>protists</a:t>
            </a:r>
            <a:r>
              <a:rPr lang="en-US" sz="2400" dirty="0">
                <a:solidFill>
                  <a:srgbClr val="000000"/>
                </a:solidFill>
              </a:rPr>
              <a:t> with red accessory pigments (</a:t>
            </a:r>
            <a:r>
              <a:rPr lang="en-US" sz="2400" dirty="0" err="1">
                <a:solidFill>
                  <a:srgbClr val="000000"/>
                </a:solidFill>
              </a:rPr>
              <a:t>phycobilins</a:t>
            </a:r>
            <a:r>
              <a:rPr lang="en-US" sz="2400" dirty="0">
                <a:solidFill>
                  <a:srgbClr val="000000"/>
                </a:solidFill>
              </a:rPr>
              <a:t>) that allow them to live at great depths</a:t>
            </a:r>
          </a:p>
          <a:p>
            <a:r>
              <a:rPr lang="en-US" sz="2400" dirty="0">
                <a:solidFill>
                  <a:srgbClr val="000000"/>
                </a:solidFill>
              </a:rPr>
              <a:t>Red algae have many commercial uses.</a:t>
            </a:r>
          </a:p>
          <a:p>
            <a:pPr lvl="1"/>
            <a:r>
              <a:rPr lang="en-US" sz="2200" dirty="0" err="1">
                <a:solidFill>
                  <a:srgbClr val="000000"/>
                </a:solidFill>
              </a:rPr>
              <a:t>Nori</a:t>
            </a:r>
            <a:r>
              <a:rPr lang="en-US" sz="2200" dirty="0">
                <a:solidFill>
                  <a:srgbClr val="000000"/>
                </a:solidFill>
              </a:rPr>
              <a:t>, agar, carrageenan</a:t>
            </a:r>
          </a:p>
        </p:txBody>
      </p:sp>
      <p:pic>
        <p:nvPicPr>
          <p:cNvPr id="19458" name="Picture 2" descr="A photo shows red algae on the coral reefs. "/>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7669422" y="1552606"/>
            <a:ext cx="3844507" cy="288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96767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Green Algae</a:t>
            </a:r>
          </a:p>
        </p:txBody>
      </p:sp>
      <p:sp>
        <p:nvSpPr>
          <p:cNvPr id="6" name="Text Placeholder 5"/>
          <p:cNvSpPr>
            <a:spLocks noGrp="1"/>
          </p:cNvSpPr>
          <p:nvPr>
            <p:ph type="body" sz="quarter" idx="11"/>
          </p:nvPr>
        </p:nvSpPr>
        <p:spPr>
          <a:xfrm>
            <a:off x="838199" y="1517957"/>
            <a:ext cx="6715126" cy="3048637"/>
          </a:xfrm>
        </p:spPr>
        <p:txBody>
          <a:bodyPr/>
          <a:lstStyle/>
          <a:p>
            <a:pPr marL="465138" indent="-465138"/>
            <a:r>
              <a:rPr lang="en-US" sz="2400" dirty="0">
                <a:solidFill>
                  <a:srgbClr val="000000"/>
                </a:solidFill>
              </a:rPr>
              <a:t>Single-celled, colonial, or </a:t>
            </a:r>
            <a:r>
              <a:rPr lang="en-US" sz="2400" dirty="0" err="1">
                <a:solidFill>
                  <a:srgbClr val="000000"/>
                </a:solidFill>
              </a:rPr>
              <a:t>multicelled</a:t>
            </a:r>
            <a:r>
              <a:rPr lang="en-US" sz="2400" dirty="0">
                <a:solidFill>
                  <a:srgbClr val="000000"/>
                </a:solidFill>
              </a:rPr>
              <a:t> photosynthetic </a:t>
            </a:r>
            <a:r>
              <a:rPr lang="en-US" sz="2400" dirty="0" err="1">
                <a:solidFill>
                  <a:srgbClr val="000000"/>
                </a:solidFill>
              </a:rPr>
              <a:t>protist</a:t>
            </a:r>
            <a:endParaRPr lang="en-US" sz="2400" dirty="0">
              <a:solidFill>
                <a:srgbClr val="000000"/>
              </a:solidFill>
            </a:endParaRPr>
          </a:p>
          <a:p>
            <a:pPr lvl="1"/>
            <a:r>
              <a:rPr lang="en-US" sz="2200" dirty="0">
                <a:solidFill>
                  <a:srgbClr val="000000"/>
                </a:solidFill>
              </a:rPr>
              <a:t>Most closely related to land plants</a:t>
            </a:r>
          </a:p>
          <a:p>
            <a:pPr lvl="1"/>
            <a:r>
              <a:rPr lang="en-US" sz="2200" dirty="0">
                <a:solidFill>
                  <a:srgbClr val="000000"/>
                </a:solidFill>
              </a:rPr>
              <a:t>Include fresh water and marine species</a:t>
            </a:r>
          </a:p>
          <a:p>
            <a:pPr lvl="1"/>
            <a:r>
              <a:rPr lang="en-US" sz="2200" dirty="0">
                <a:solidFill>
                  <a:srgbClr val="000000"/>
                </a:solidFill>
              </a:rPr>
              <a:t>Some grow on soil, trees, or other damp surfaces; some partner with fungi to form lichens.</a:t>
            </a:r>
          </a:p>
        </p:txBody>
      </p:sp>
      <p:pic>
        <p:nvPicPr>
          <p:cNvPr id="20482" name="Picture 2" descr="A micrograph shows numerous spherical algae on a scale of 20 micrometers. The text below the micrograph reads, Chlorella, a single-celled green alga."/>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7667467" y="1603682"/>
            <a:ext cx="3657917" cy="296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12446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Examples of Green Algae</a:t>
            </a:r>
          </a:p>
        </p:txBody>
      </p:sp>
      <p:pic>
        <p:nvPicPr>
          <p:cNvPr id="21508" name="Picture 4" descr="Two micrographs labeled B and C show examples of green algae. &#10;Micrograph B shows Volvox, a spherical shaped cell with several bright green spheres of daughter cells within it. The text below the micrograph reads, Volvox, a colonial, freshwater green alga.&#10;Micrograph C shows sea lettuce, a thin, lobed, ruffle-edged bright green alga. The text below the micrograph reads, sheets of sea lettuce (Ulva), a multi-celled marine green alga."/>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2441593" y="2086669"/>
            <a:ext cx="7308815" cy="31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56310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err="1"/>
              <a:t>Protists</a:t>
            </a:r>
            <a:r>
              <a:rPr lang="en-US" dirty="0"/>
              <a:t> in the Human Body</a:t>
            </a:r>
          </a:p>
        </p:txBody>
      </p:sp>
      <p:pic>
        <p:nvPicPr>
          <p:cNvPr id="23554" name="Picture 2" descr="Two micrographs labeled A and B show Protists in the human body. &#10;Micrograph A shows a pear-shaped, flagellated protist, Giardia attached to the human gastrointestinal wall. The text below the micrograph reads, Giardia attached to the intestinal wall. &#10;Micrograph B shows a flagellated Trypanosoma labeled flagellum attached to the cell body by membrane attaches to a disc-shaped cell labeled, red blood cell. The text below the micrograph reads, Trypanosoma in human blood."/>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2415540" y="2098982"/>
            <a:ext cx="736092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18843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Apicomplexans</a:t>
            </a:r>
            <a:r>
              <a:rPr lang="en-US" dirty="0"/>
              <a:t> (1 of 2)</a:t>
            </a:r>
          </a:p>
        </p:txBody>
      </p:sp>
      <p:sp>
        <p:nvSpPr>
          <p:cNvPr id="2" name="Text Placeholder 1"/>
          <p:cNvSpPr>
            <a:spLocks noGrp="1"/>
          </p:cNvSpPr>
          <p:nvPr>
            <p:ph type="body" sz="quarter" idx="15"/>
          </p:nvPr>
        </p:nvSpPr>
        <p:spPr/>
        <p:txBody>
          <a:bodyPr/>
          <a:lstStyle/>
          <a:p>
            <a:pPr lvl="0"/>
            <a:r>
              <a:rPr lang="en-US" dirty="0">
                <a:solidFill>
                  <a:srgbClr val="040404"/>
                </a:solidFill>
              </a:rPr>
              <a:t>Parasitic </a:t>
            </a:r>
            <a:r>
              <a:rPr lang="en-US" dirty="0" err="1">
                <a:solidFill>
                  <a:srgbClr val="040404"/>
                </a:solidFill>
              </a:rPr>
              <a:t>protist</a:t>
            </a:r>
            <a:r>
              <a:rPr lang="en-US" dirty="0">
                <a:solidFill>
                  <a:srgbClr val="040404"/>
                </a:solidFill>
              </a:rPr>
              <a:t> that enters and lives inside the cells of its host</a:t>
            </a:r>
          </a:p>
          <a:p>
            <a:pPr lvl="0"/>
            <a:r>
              <a:rPr lang="en-US" dirty="0">
                <a:solidFill>
                  <a:srgbClr val="040404"/>
                </a:solidFill>
              </a:rPr>
              <a:t>Example: </a:t>
            </a:r>
            <a:r>
              <a:rPr lang="en-US" i="1" dirty="0">
                <a:solidFill>
                  <a:srgbClr val="040404"/>
                </a:solidFill>
              </a:rPr>
              <a:t>Plasmodium</a:t>
            </a:r>
          </a:p>
          <a:p>
            <a:pPr lvl="1"/>
            <a:r>
              <a:rPr lang="en-US" dirty="0" err="1">
                <a:solidFill>
                  <a:srgbClr val="040404"/>
                </a:solidFill>
              </a:rPr>
              <a:t>Apicomplexan</a:t>
            </a:r>
            <a:r>
              <a:rPr lang="en-US" dirty="0">
                <a:solidFill>
                  <a:srgbClr val="040404"/>
                </a:solidFill>
              </a:rPr>
              <a:t> species that causes malaria</a:t>
            </a:r>
          </a:p>
        </p:txBody>
      </p:sp>
    </p:spTree>
    <p:extLst>
      <p:ext uri="{BB962C8B-B14F-4D97-AF65-F5344CB8AC3E}">
        <p14:creationId xmlns:p14="http://schemas.microsoft.com/office/powerpoint/2010/main" val="33940096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err="1"/>
              <a:t>Apicomplexans</a:t>
            </a:r>
            <a:r>
              <a:rPr lang="en-US" dirty="0"/>
              <a:t> (2 of 2)</a:t>
            </a:r>
          </a:p>
        </p:txBody>
      </p:sp>
      <p:pic>
        <p:nvPicPr>
          <p:cNvPr id="22531" name="Picture 3" descr="A schematic flowchart depicts the life cycle of Plasmodium in 6 steps. &#10;Step 1: Mosquito bites the finger of a human. During the bite, the mosquito takes up gametocytes or injects sporozoites. In this step, the mosquito injects the sporozoites into the blood. &#10;Step 2: The sporozoites enter the liver, reproduce asexually and forms merozoites. The matured merozoites leave the liver and enter the bloodstream.&#10;Step 3: Merozoites in the bloodstream enter the red blood cells, undergoes asexual reproduction, burst open the red blood cells, and enter the bloodstream.&#10;Step 4: Two ovular cells labeled male and female gametophytes develop in other red blood cells. &#10;Step 5: In this step, the mosquito takes up the gametocytes from the human blood. The gametophytes reach the gut, matures into gametes, fuse to form zygotes.&#10;Step 6: Sporozoites formed from the zygote are stored in the mosquito’s salivary glands and the cycle continues."/>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3123943" y="1937057"/>
            <a:ext cx="5944115" cy="3785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6031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Intestinal Bacteria</a:t>
            </a:r>
            <a:endParaRPr lang="ru-RU" dirty="0"/>
          </a:p>
        </p:txBody>
      </p:sp>
      <p:pic>
        <p:nvPicPr>
          <p:cNvPr id="1026" name="Picture 2" descr="A micrograph shows a colony of rod-shaped bacteria."/>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3581182" y="1642496"/>
            <a:ext cx="5029636" cy="3976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43915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Plasmodial</a:t>
            </a:r>
            <a:r>
              <a:rPr lang="en-US" dirty="0"/>
              <a:t> and Cellular Slime Molds</a:t>
            </a:r>
          </a:p>
        </p:txBody>
      </p:sp>
      <p:sp>
        <p:nvSpPr>
          <p:cNvPr id="2" name="Text Placeholder 1"/>
          <p:cNvSpPr>
            <a:spLocks noGrp="1"/>
          </p:cNvSpPr>
          <p:nvPr>
            <p:ph type="body" sz="quarter" idx="15"/>
          </p:nvPr>
        </p:nvSpPr>
        <p:spPr/>
        <p:txBody>
          <a:bodyPr/>
          <a:lstStyle/>
          <a:p>
            <a:r>
              <a:rPr lang="en-US" altLang="en-US" dirty="0" err="1">
                <a:solidFill>
                  <a:srgbClr val="040404"/>
                </a:solidFill>
              </a:rPr>
              <a:t>Plasmodial</a:t>
            </a:r>
            <a:r>
              <a:rPr lang="en-US" altLang="en-US" dirty="0">
                <a:solidFill>
                  <a:srgbClr val="040404"/>
                </a:solidFill>
              </a:rPr>
              <a:t> slime mold</a:t>
            </a:r>
          </a:p>
          <a:p>
            <a:pPr lvl="1"/>
            <a:r>
              <a:rPr lang="en-US" altLang="en-US" dirty="0">
                <a:solidFill>
                  <a:srgbClr val="040404"/>
                </a:solidFill>
              </a:rPr>
              <a:t>Heterotrophic </a:t>
            </a:r>
            <a:r>
              <a:rPr lang="en-US" altLang="en-US" dirty="0" err="1">
                <a:solidFill>
                  <a:srgbClr val="040404"/>
                </a:solidFill>
              </a:rPr>
              <a:t>protist</a:t>
            </a:r>
            <a:r>
              <a:rPr lang="en-US" altLang="en-US" dirty="0">
                <a:solidFill>
                  <a:srgbClr val="040404"/>
                </a:solidFill>
              </a:rPr>
              <a:t> that moves and feeds as a multinucleated mass</a:t>
            </a:r>
          </a:p>
          <a:p>
            <a:pPr lvl="1"/>
            <a:r>
              <a:rPr lang="en-US" altLang="en-US" dirty="0">
                <a:solidFill>
                  <a:srgbClr val="040404"/>
                </a:solidFill>
              </a:rPr>
              <a:t>Forms a fruiting body in unfavorable conditions</a:t>
            </a:r>
          </a:p>
          <a:p>
            <a:r>
              <a:rPr lang="en-US" altLang="en-US" dirty="0">
                <a:solidFill>
                  <a:srgbClr val="040404"/>
                </a:solidFill>
              </a:rPr>
              <a:t>Cellular slime mold</a:t>
            </a:r>
          </a:p>
          <a:p>
            <a:pPr lvl="1"/>
            <a:r>
              <a:rPr lang="en-US" altLang="en-US" dirty="0">
                <a:solidFill>
                  <a:srgbClr val="040404"/>
                </a:solidFill>
              </a:rPr>
              <a:t>Heterotrophic </a:t>
            </a:r>
            <a:r>
              <a:rPr lang="en-US" altLang="en-US" dirty="0" err="1">
                <a:solidFill>
                  <a:srgbClr val="040404"/>
                </a:solidFill>
              </a:rPr>
              <a:t>protist</a:t>
            </a:r>
            <a:r>
              <a:rPr lang="en-US" altLang="en-US" dirty="0">
                <a:solidFill>
                  <a:srgbClr val="040404"/>
                </a:solidFill>
              </a:rPr>
              <a:t> that usually lives as a single-celled predator, but cells aggregate and form a fruiting body in unfavorable conditions</a:t>
            </a:r>
          </a:p>
        </p:txBody>
      </p:sp>
    </p:spTree>
    <p:extLst>
      <p:ext uri="{BB962C8B-B14F-4D97-AF65-F5344CB8AC3E}">
        <p14:creationId xmlns:p14="http://schemas.microsoft.com/office/powerpoint/2010/main" val="19948596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Life Cycle of a Cellular Slime Mold</a:t>
            </a:r>
          </a:p>
        </p:txBody>
      </p:sp>
      <p:pic>
        <p:nvPicPr>
          <p:cNvPr id="24578" name="Picture 2" descr="Five stages in the life cycle of the cellular slime mold Dictyostelium discoideum. Stage 1. Cells feed and multiply by mitosis. Stage 2. When food is scarce, cells aggregate. Stage 3. The cells form a slug. It may start to develop as a fruiting body right away, or migrate about. In the slug, cells become prestalk (red) and prespore (tan) cells. Stage 4. A fruiting body forms with resting spores atop a stalk. Stage 5. Spores give rise to amoeboid cells."/>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4433311" y="1348344"/>
            <a:ext cx="3325379" cy="469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8790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err="1"/>
              <a:t>Plasmodial</a:t>
            </a:r>
            <a:r>
              <a:rPr lang="en-US" dirty="0"/>
              <a:t> Slime Mold Streaming Across a Log</a:t>
            </a:r>
          </a:p>
        </p:txBody>
      </p:sp>
      <p:pic>
        <p:nvPicPr>
          <p:cNvPr id="25602" name="Picture 2" descr="A photo shows a close-up view of yellow-colored Plasmodial slime mold growing on a log."/>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3123943" y="1813232"/>
            <a:ext cx="5944115" cy="4023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70196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Choanoflagellates</a:t>
            </a:r>
            <a:endParaRPr lang="en-US" dirty="0"/>
          </a:p>
        </p:txBody>
      </p:sp>
      <p:sp>
        <p:nvSpPr>
          <p:cNvPr id="2" name="Text Placeholder 1"/>
          <p:cNvSpPr>
            <a:spLocks noGrp="1"/>
          </p:cNvSpPr>
          <p:nvPr>
            <p:ph type="body" sz="quarter" idx="15"/>
          </p:nvPr>
        </p:nvSpPr>
        <p:spPr/>
        <p:txBody>
          <a:bodyPr/>
          <a:lstStyle/>
          <a:p>
            <a:pPr lvl="0"/>
            <a:r>
              <a:rPr lang="en-US" dirty="0">
                <a:solidFill>
                  <a:srgbClr val="040404"/>
                </a:solidFill>
              </a:rPr>
              <a:t>“Collared flagellate”</a:t>
            </a:r>
          </a:p>
          <a:p>
            <a:pPr lvl="1"/>
            <a:r>
              <a:rPr lang="en-US" dirty="0">
                <a:solidFill>
                  <a:srgbClr val="040404"/>
                </a:solidFill>
              </a:rPr>
              <a:t>Each cell has a long flagellum surrounded by a ring of filaments reinforced with actin.</a:t>
            </a:r>
          </a:p>
          <a:p>
            <a:pPr lvl="1"/>
            <a:r>
              <a:rPr lang="en-US" dirty="0">
                <a:solidFill>
                  <a:srgbClr val="040404"/>
                </a:solidFill>
              </a:rPr>
              <a:t>Cell extends pseudopods to capture food, which is digested within the cell body.</a:t>
            </a:r>
          </a:p>
          <a:p>
            <a:pPr lvl="1"/>
            <a:r>
              <a:rPr lang="en-US" dirty="0">
                <a:solidFill>
                  <a:srgbClr val="040404"/>
                </a:solidFill>
              </a:rPr>
              <a:t>Most live as single cells; some form colonies.</a:t>
            </a:r>
          </a:p>
          <a:p>
            <a:pPr lvl="0"/>
            <a:r>
              <a:rPr lang="en-US" dirty="0">
                <a:solidFill>
                  <a:srgbClr val="040404"/>
                </a:solidFill>
              </a:rPr>
              <a:t>Thought to be the closest living relatives of animals</a:t>
            </a:r>
          </a:p>
        </p:txBody>
      </p:sp>
    </p:spTree>
    <p:extLst>
      <p:ext uri="{BB962C8B-B14F-4D97-AF65-F5344CB8AC3E}">
        <p14:creationId xmlns:p14="http://schemas.microsoft.com/office/powerpoint/2010/main" val="13511930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Examples of </a:t>
            </a:r>
            <a:r>
              <a:rPr lang="en-US" dirty="0" err="1"/>
              <a:t>Choanoflagellates</a:t>
            </a:r>
            <a:endParaRPr lang="en-US" dirty="0"/>
          </a:p>
        </p:txBody>
      </p:sp>
      <p:pic>
        <p:nvPicPr>
          <p:cNvPr id="26626" name="Picture 2" descr="2 Illustrations. Illustration labeled A shows the structure of a solitary choanoflagellate. A hair like structure emerging out of the body is labeled flagellum. Several thread like structures emerging from the outer surface of the body are labeled, actin reinforced filaments of collar. Illustration labeled B shows a colonial choanoflagellate."/>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2518410" y="2518082"/>
            <a:ext cx="7155180" cy="2583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90329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14.7 Viruses</a:t>
            </a:r>
          </a:p>
        </p:txBody>
      </p:sp>
      <p:sp>
        <p:nvSpPr>
          <p:cNvPr id="2" name="Text Placeholder 1"/>
          <p:cNvSpPr>
            <a:spLocks noGrp="1"/>
          </p:cNvSpPr>
          <p:nvPr>
            <p:ph type="body" sz="quarter" idx="15"/>
          </p:nvPr>
        </p:nvSpPr>
        <p:spPr/>
        <p:txBody>
          <a:bodyPr/>
          <a:lstStyle/>
          <a:p>
            <a:pPr lvl="0"/>
            <a:r>
              <a:rPr lang="en-US" dirty="0">
                <a:solidFill>
                  <a:srgbClr val="040404"/>
                </a:solidFill>
              </a:rPr>
              <a:t>A virus’s structure is adapted for infection and replication within a specific type of host.</a:t>
            </a:r>
          </a:p>
          <a:p>
            <a:pPr lvl="0"/>
            <a:r>
              <a:rPr lang="en-US" dirty="0">
                <a:solidFill>
                  <a:srgbClr val="040404"/>
                </a:solidFill>
              </a:rPr>
              <a:t>Nearly all viral replication cycles include the same key steps:</a:t>
            </a:r>
          </a:p>
          <a:p>
            <a:pPr lvl="1"/>
            <a:r>
              <a:rPr lang="en-US" dirty="0">
                <a:solidFill>
                  <a:srgbClr val="040404"/>
                </a:solidFill>
              </a:rPr>
              <a:t>Virus attaches to protein on host cell membrane.</a:t>
            </a:r>
          </a:p>
          <a:p>
            <a:pPr lvl="1"/>
            <a:r>
              <a:rPr lang="en-US" dirty="0">
                <a:solidFill>
                  <a:srgbClr val="040404"/>
                </a:solidFill>
              </a:rPr>
              <a:t>Viral genome enters cell.</a:t>
            </a:r>
          </a:p>
          <a:p>
            <a:pPr lvl="1"/>
            <a:r>
              <a:rPr lang="en-US" dirty="0">
                <a:solidFill>
                  <a:srgbClr val="040404"/>
                </a:solidFill>
              </a:rPr>
              <a:t>Viral genes direct cell to replicate viral DNA or RNA and proteins; components self-assemble.</a:t>
            </a:r>
          </a:p>
          <a:p>
            <a:pPr lvl="1"/>
            <a:r>
              <a:rPr lang="en-US" dirty="0">
                <a:solidFill>
                  <a:srgbClr val="040404"/>
                </a:solidFill>
              </a:rPr>
              <a:t>New viruses bud or burst from host cell.</a:t>
            </a:r>
          </a:p>
        </p:txBody>
      </p:sp>
    </p:spTree>
    <p:extLst>
      <p:ext uri="{BB962C8B-B14F-4D97-AF65-F5344CB8AC3E}">
        <p14:creationId xmlns:p14="http://schemas.microsoft.com/office/powerpoint/2010/main" val="25056936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Virus Structure</a:t>
            </a:r>
          </a:p>
        </p:txBody>
      </p:sp>
      <p:pic>
        <p:nvPicPr>
          <p:cNvPr id="27650" name="Picture 2" descr="3 Illustrations. Illustration labeled A shows Tobacco mosaic virus. Spiral shaped structure at the top of the body is labeled R N A. The outer surface is labeled protein coat. Illustration labeled B shows a Bacteriophage with polyhedral head. D N A is present inside the polyhedral head. Labels show the helical sheath and the tail fiber. Illustration labeled C shows a Human Immunodeficiency Virus (H I V). Human Immunodeficiency Virus is spherical in shape. The glycoprotein spike is present all over the outer layer of the virus. The layer beneath the outer layer is labeled, lipid bilayer of envelope (derived from former host). The layer beneath the lipid bilayer of envelope is labeled, matrix proteins. The spiral R N A and the spherical viral enzyme at the center of the virus is surrounded by a layer of oval shaped coat proteins."/>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4967434" y="1187486"/>
            <a:ext cx="2257132" cy="491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16058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HIV—The AIDS Virus</a:t>
            </a:r>
          </a:p>
        </p:txBody>
      </p:sp>
      <p:sp>
        <p:nvSpPr>
          <p:cNvPr id="2" name="Text Placeholder 1"/>
          <p:cNvSpPr>
            <a:spLocks noGrp="1"/>
          </p:cNvSpPr>
          <p:nvPr>
            <p:ph type="body" sz="quarter" idx="15"/>
          </p:nvPr>
        </p:nvSpPr>
        <p:spPr/>
        <p:txBody>
          <a:bodyPr/>
          <a:lstStyle/>
          <a:p>
            <a:pPr lvl="0"/>
            <a:r>
              <a:rPr lang="en-US" dirty="0">
                <a:solidFill>
                  <a:srgbClr val="040404"/>
                </a:solidFill>
              </a:rPr>
              <a:t>HIV (human immunodeficiency virus)</a:t>
            </a:r>
          </a:p>
          <a:p>
            <a:pPr lvl="1"/>
            <a:r>
              <a:rPr lang="en-US" dirty="0">
                <a:solidFill>
                  <a:srgbClr val="040404"/>
                </a:solidFill>
              </a:rPr>
              <a:t>An enveloped RNA virus that replicates inside human white blood cells </a:t>
            </a:r>
          </a:p>
          <a:p>
            <a:pPr lvl="1"/>
            <a:r>
              <a:rPr lang="en-US" dirty="0">
                <a:solidFill>
                  <a:srgbClr val="040404"/>
                </a:solidFill>
              </a:rPr>
              <a:t>Viral RNA and enzymes enter host cell.</a:t>
            </a:r>
          </a:p>
          <a:p>
            <a:pPr lvl="1"/>
            <a:r>
              <a:rPr lang="en-US" dirty="0">
                <a:solidFill>
                  <a:srgbClr val="040404"/>
                </a:solidFill>
              </a:rPr>
              <a:t>Reverse transcriptase converts viral RNA into DNA, which is integrated into host chromosome and transcribed along with host genes.</a:t>
            </a:r>
          </a:p>
          <a:p>
            <a:pPr lvl="1"/>
            <a:r>
              <a:rPr lang="en-US" dirty="0">
                <a:solidFill>
                  <a:srgbClr val="040404"/>
                </a:solidFill>
              </a:rPr>
              <a:t>Host cells make new viral RNA and proteins, and assemble new viral particles, which bud from cell.</a:t>
            </a:r>
          </a:p>
        </p:txBody>
      </p:sp>
    </p:spTree>
    <p:extLst>
      <p:ext uri="{BB962C8B-B14F-4D97-AF65-F5344CB8AC3E}">
        <p14:creationId xmlns:p14="http://schemas.microsoft.com/office/powerpoint/2010/main" val="36869546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HIV, an Enveloped RNA Virus</a:t>
            </a:r>
          </a:p>
        </p:txBody>
      </p:sp>
      <p:pic>
        <p:nvPicPr>
          <p:cNvPr id="28674" name="Picture 2" descr="Nine stages in the replication of H I V virus. Stage 1. Viral protein binds to proteins at the surface of a white blood cell. Stage 2. Viral R N A and enzymes enter the cell. Stage 3. Viral reverse transcriptase uses viral R N A to make double stranded viral D N A. Stage 4. Viral D N A enters the nucleus and becomes integrated into the host genome. Stage 5. Transcription produces viral R N A. Stage 6. Some viral RNA is translated to produce viral proteins. Stage 7. Other viral R N A forms the new viral genome. Stage 8. Viral proteins and viral R N A self assemble at the host plasma membrane. Stage 9. Virus buds from the host cell, with an envelope of host plasma membrane."/>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3768235" y="1470352"/>
            <a:ext cx="4655531" cy="457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40766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Bacteriophages</a:t>
            </a:r>
          </a:p>
        </p:txBody>
      </p:sp>
      <p:sp>
        <p:nvSpPr>
          <p:cNvPr id="2" name="Text Placeholder 1"/>
          <p:cNvSpPr>
            <a:spLocks noGrp="1"/>
          </p:cNvSpPr>
          <p:nvPr>
            <p:ph type="body" sz="quarter" idx="15"/>
          </p:nvPr>
        </p:nvSpPr>
        <p:spPr/>
        <p:txBody>
          <a:bodyPr/>
          <a:lstStyle/>
          <a:p>
            <a:pPr lvl="0"/>
            <a:r>
              <a:rPr lang="en-US" dirty="0" err="1">
                <a:solidFill>
                  <a:srgbClr val="040404"/>
                </a:solidFill>
              </a:rPr>
              <a:t>Nonenveloped</a:t>
            </a:r>
            <a:r>
              <a:rPr lang="en-US" dirty="0">
                <a:solidFill>
                  <a:srgbClr val="040404"/>
                </a:solidFill>
              </a:rPr>
              <a:t> virus that infects bacteria</a:t>
            </a:r>
          </a:p>
          <a:p>
            <a:pPr lvl="1"/>
            <a:r>
              <a:rPr lang="en-US" dirty="0">
                <a:solidFill>
                  <a:srgbClr val="040404"/>
                </a:solidFill>
              </a:rPr>
              <a:t>Replicate in bacteria by two pathways: lytic and lysogenic</a:t>
            </a:r>
          </a:p>
          <a:p>
            <a:pPr lvl="0"/>
            <a:r>
              <a:rPr lang="en-US" dirty="0">
                <a:solidFill>
                  <a:srgbClr val="040404"/>
                </a:solidFill>
              </a:rPr>
              <a:t>Lytic pathway</a:t>
            </a:r>
          </a:p>
          <a:p>
            <a:pPr lvl="1"/>
            <a:r>
              <a:rPr lang="en-US" dirty="0">
                <a:solidFill>
                  <a:srgbClr val="040404"/>
                </a:solidFill>
              </a:rPr>
              <a:t>Virus replicates in its host and quickly kills it by breaking off plasma membrane (</a:t>
            </a:r>
            <a:r>
              <a:rPr lang="en-US" dirty="0" err="1">
                <a:solidFill>
                  <a:srgbClr val="040404"/>
                </a:solidFill>
              </a:rPr>
              <a:t>lysis</a:t>
            </a:r>
            <a:r>
              <a:rPr lang="en-US" dirty="0">
                <a:solidFill>
                  <a:srgbClr val="040404"/>
                </a:solidFill>
              </a:rPr>
              <a:t>).</a:t>
            </a:r>
          </a:p>
          <a:p>
            <a:pPr lvl="0"/>
            <a:r>
              <a:rPr lang="en-US" dirty="0">
                <a:solidFill>
                  <a:srgbClr val="040404"/>
                </a:solidFill>
              </a:rPr>
              <a:t>Lysogenic pathway</a:t>
            </a:r>
          </a:p>
          <a:p>
            <a:pPr lvl="1"/>
            <a:r>
              <a:rPr lang="en-US" dirty="0">
                <a:solidFill>
                  <a:srgbClr val="040404"/>
                </a:solidFill>
              </a:rPr>
              <a:t>Virus becomes integrated into the host’s chromosome and is passed on to the next generation.</a:t>
            </a:r>
          </a:p>
        </p:txBody>
      </p:sp>
    </p:spTree>
    <p:extLst>
      <p:ext uri="{BB962C8B-B14F-4D97-AF65-F5344CB8AC3E}">
        <p14:creationId xmlns:p14="http://schemas.microsoft.com/office/powerpoint/2010/main" val="2575807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14.2 Origin of Cellular Life</a:t>
            </a:r>
          </a:p>
        </p:txBody>
      </p:sp>
      <p:sp>
        <p:nvSpPr>
          <p:cNvPr id="2" name="Text Placeholder 1"/>
          <p:cNvSpPr>
            <a:spLocks noGrp="1"/>
          </p:cNvSpPr>
          <p:nvPr>
            <p:ph type="body" sz="quarter" idx="15"/>
          </p:nvPr>
        </p:nvSpPr>
        <p:spPr/>
        <p:txBody>
          <a:bodyPr/>
          <a:lstStyle/>
          <a:p>
            <a:r>
              <a:rPr lang="en-US" altLang="en-US" dirty="0">
                <a:solidFill>
                  <a:srgbClr val="040404"/>
                </a:solidFill>
              </a:rPr>
              <a:t>Earth’s early atmosphere likely contained water vapor, carbon dioxide, hydrogen, and nitrogen—but no oxygen gas.</a:t>
            </a:r>
          </a:p>
          <a:p>
            <a:r>
              <a:rPr lang="en-US" altLang="en-US" dirty="0">
                <a:solidFill>
                  <a:srgbClr val="040404"/>
                </a:solidFill>
              </a:rPr>
              <a:t>Oxygen gas is reactive—if it had been present, complex compounds could not have formed and persisted.</a:t>
            </a:r>
          </a:p>
        </p:txBody>
      </p:sp>
    </p:spTree>
    <p:extLst>
      <p:ext uri="{BB962C8B-B14F-4D97-AF65-F5344CB8AC3E}">
        <p14:creationId xmlns:p14="http://schemas.microsoft.com/office/powerpoint/2010/main" val="29228309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Viral Replication Pathways</a:t>
            </a:r>
          </a:p>
        </p:txBody>
      </p:sp>
      <p:pic>
        <p:nvPicPr>
          <p:cNvPr id="29698" name="Picture 2" descr="The two bacteriophage replication pathways. Virus injects its D N A into a rod shaped bacterium. The circular bacterial chromosome is inside the bacterium. Lytic pathway. Stage 1. Viral D N A directs the host to copy viral D N A and make viral proteins. Stage 2. Viral D N A and proteins self assemble as viral particles. Stage 3. Lysis of the host cell releases the viral particles. Lysogenic pathway. Stage 1. Viral D N A is integrated into the host’s chromosome but is not expressed. Stage 2. Host replicates, passing chromosome with viral D N A to its descendants. Stage 3. Reactivation of the viral D N A in the descendant cells, as in response to an increase in bacterial population density, puts the cells on the lytic pathway."/>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2596593" y="2508557"/>
            <a:ext cx="6998815" cy="2182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09946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Viruses and Human Health</a:t>
            </a:r>
          </a:p>
        </p:txBody>
      </p:sp>
      <p:sp>
        <p:nvSpPr>
          <p:cNvPr id="2" name="Text Placeholder 1"/>
          <p:cNvSpPr>
            <a:spLocks noGrp="1"/>
          </p:cNvSpPr>
          <p:nvPr>
            <p:ph type="body" sz="quarter" idx="15"/>
          </p:nvPr>
        </p:nvSpPr>
        <p:spPr/>
        <p:txBody>
          <a:bodyPr/>
          <a:lstStyle/>
          <a:p>
            <a:pPr lvl="0"/>
            <a:r>
              <a:rPr lang="en-US" dirty="0">
                <a:solidFill>
                  <a:srgbClr val="040404"/>
                </a:solidFill>
              </a:rPr>
              <a:t>Some viruses are beneficial to human health.</a:t>
            </a:r>
          </a:p>
          <a:p>
            <a:pPr lvl="0"/>
            <a:r>
              <a:rPr lang="en-US" dirty="0">
                <a:solidFill>
                  <a:srgbClr val="040404"/>
                </a:solidFill>
              </a:rPr>
              <a:t>Others are human pathogens.</a:t>
            </a:r>
          </a:p>
          <a:p>
            <a:pPr lvl="1"/>
            <a:r>
              <a:rPr lang="en-US" dirty="0">
                <a:solidFill>
                  <a:srgbClr val="040404"/>
                </a:solidFill>
              </a:rPr>
              <a:t>Most produce mild symptoms and only brief effects.</a:t>
            </a:r>
          </a:p>
          <a:p>
            <a:pPr lvl="1"/>
            <a:r>
              <a:rPr lang="en-US" dirty="0">
                <a:solidFill>
                  <a:srgbClr val="040404"/>
                </a:solidFill>
              </a:rPr>
              <a:t>Others remain in the body in a latent state, and can reawaken later on.</a:t>
            </a:r>
          </a:p>
          <a:p>
            <a:pPr lvl="2"/>
            <a:r>
              <a:rPr lang="en-US" dirty="0">
                <a:solidFill>
                  <a:srgbClr val="040404"/>
                </a:solidFill>
              </a:rPr>
              <a:t>Example: </a:t>
            </a:r>
            <a:r>
              <a:rPr lang="en-US" dirty="0" err="1">
                <a:solidFill>
                  <a:srgbClr val="040404"/>
                </a:solidFill>
              </a:rPr>
              <a:t>herpesviruses</a:t>
            </a:r>
            <a:endParaRPr lang="en-US" dirty="0">
              <a:solidFill>
                <a:srgbClr val="040404"/>
              </a:solidFill>
            </a:endParaRPr>
          </a:p>
          <a:p>
            <a:pPr lvl="1"/>
            <a:r>
              <a:rPr lang="en-US" dirty="0">
                <a:solidFill>
                  <a:srgbClr val="040404"/>
                </a:solidFill>
              </a:rPr>
              <a:t>Some may cause cancer.</a:t>
            </a:r>
          </a:p>
          <a:p>
            <a:pPr lvl="2"/>
            <a:r>
              <a:rPr lang="en-US" dirty="0">
                <a:solidFill>
                  <a:srgbClr val="040404"/>
                </a:solidFill>
              </a:rPr>
              <a:t>Example: human papillomavirus (HPV)</a:t>
            </a:r>
          </a:p>
        </p:txBody>
      </p:sp>
    </p:spTree>
    <p:extLst>
      <p:ext uri="{BB962C8B-B14F-4D97-AF65-F5344CB8AC3E}">
        <p14:creationId xmlns:p14="http://schemas.microsoft.com/office/powerpoint/2010/main" val="3447443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Cold Sore</a:t>
            </a:r>
          </a:p>
        </p:txBody>
      </p:sp>
      <p:pic>
        <p:nvPicPr>
          <p:cNvPr id="30722" name="Picture 2" descr="A photo shows a tiny cold sore on the lower lip of a person."/>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3352562" y="2184707"/>
            <a:ext cx="5486876" cy="3054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46851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New Flus</a:t>
            </a:r>
          </a:p>
        </p:txBody>
      </p:sp>
      <p:sp>
        <p:nvSpPr>
          <p:cNvPr id="2" name="Text Placeholder 1"/>
          <p:cNvSpPr>
            <a:spLocks noGrp="1"/>
          </p:cNvSpPr>
          <p:nvPr>
            <p:ph type="body" sz="quarter" idx="15"/>
          </p:nvPr>
        </p:nvSpPr>
        <p:spPr/>
        <p:txBody>
          <a:bodyPr/>
          <a:lstStyle/>
          <a:p>
            <a:pPr lvl="0"/>
            <a:r>
              <a:rPr lang="en-US" dirty="0">
                <a:solidFill>
                  <a:srgbClr val="040404"/>
                </a:solidFill>
              </a:rPr>
              <a:t>Influenza viruses that cause flus:</a:t>
            </a:r>
          </a:p>
          <a:p>
            <a:pPr lvl="1"/>
            <a:r>
              <a:rPr lang="en-US" dirty="0">
                <a:solidFill>
                  <a:srgbClr val="040404"/>
                </a:solidFill>
              </a:rPr>
              <a:t>Enveloped RNA viruses</a:t>
            </a:r>
          </a:p>
          <a:p>
            <a:pPr lvl="1"/>
            <a:r>
              <a:rPr lang="en-US" dirty="0">
                <a:solidFill>
                  <a:srgbClr val="040404"/>
                </a:solidFill>
              </a:rPr>
              <a:t>Mutate quickly;  reverse transcriptase makes frequent replication errors</a:t>
            </a:r>
          </a:p>
          <a:p>
            <a:pPr lvl="1"/>
            <a:r>
              <a:rPr lang="en-US" dirty="0">
                <a:solidFill>
                  <a:srgbClr val="040404"/>
                </a:solidFill>
              </a:rPr>
              <a:t>Repair enzymes and proofreading activity do not operate during reverse transcription.</a:t>
            </a:r>
          </a:p>
          <a:p>
            <a:pPr lvl="0"/>
            <a:r>
              <a:rPr lang="en-US" dirty="0">
                <a:solidFill>
                  <a:srgbClr val="040404"/>
                </a:solidFill>
              </a:rPr>
              <a:t>New strains also arise by viral </a:t>
            </a:r>
            <a:r>
              <a:rPr lang="en-US" dirty="0" err="1">
                <a:solidFill>
                  <a:srgbClr val="040404"/>
                </a:solidFill>
              </a:rPr>
              <a:t>reassortment</a:t>
            </a:r>
            <a:r>
              <a:rPr lang="en-US" dirty="0">
                <a:solidFill>
                  <a:srgbClr val="040404"/>
                </a:solidFill>
              </a:rPr>
              <a:t>.</a:t>
            </a:r>
          </a:p>
          <a:p>
            <a:pPr lvl="1"/>
            <a:r>
              <a:rPr lang="en-US" dirty="0">
                <a:solidFill>
                  <a:srgbClr val="040404"/>
                </a:solidFill>
              </a:rPr>
              <a:t>Swapping of genes between related viruses that infect a host at the same time</a:t>
            </a:r>
          </a:p>
          <a:p>
            <a:pPr lvl="0"/>
            <a:r>
              <a:rPr lang="en-US" dirty="0">
                <a:solidFill>
                  <a:srgbClr val="040404"/>
                </a:solidFill>
              </a:rPr>
              <a:t>A new flu vaccine is produced every year because of mutations.</a:t>
            </a:r>
          </a:p>
        </p:txBody>
      </p:sp>
    </p:spTree>
    <p:extLst>
      <p:ext uri="{BB962C8B-B14F-4D97-AF65-F5344CB8AC3E}">
        <p14:creationId xmlns:p14="http://schemas.microsoft.com/office/powerpoint/2010/main" val="24325499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061B-16CB-48C8-B280-2EA8F97E2A9D}"/>
              </a:ext>
            </a:extLst>
          </p:cNvPr>
          <p:cNvSpPr>
            <a:spLocks noGrp="1"/>
          </p:cNvSpPr>
          <p:nvPr>
            <p:ph type="title"/>
          </p:nvPr>
        </p:nvSpPr>
        <p:spPr/>
        <p:txBody>
          <a:bodyPr/>
          <a:lstStyle/>
          <a:p>
            <a:r>
              <a:rPr lang="en-US" dirty="0"/>
              <a:t>Viral </a:t>
            </a:r>
            <a:r>
              <a:rPr lang="en-US" dirty="0" err="1"/>
              <a:t>Reassortment</a:t>
            </a:r>
            <a:endParaRPr lang="en-US" dirty="0"/>
          </a:p>
        </p:txBody>
      </p:sp>
      <p:pic>
        <p:nvPicPr>
          <p:cNvPr id="31746" name="Picture 2" descr="Three stages in viral reassortment. Stage 1. Two strains of influenza virus infect a host at the same time. Stage 2. Inside the host cell, viral genes are copied and the copies mix. Stage 3. A mix of genes is packaged into each new viral particle that buds from the host cell."/>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4084146" y="1344859"/>
            <a:ext cx="4023709" cy="4734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29464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Points to Ponder</a:t>
            </a:r>
          </a:p>
        </p:txBody>
      </p:sp>
      <p:sp>
        <p:nvSpPr>
          <p:cNvPr id="2" name="Text Placeholder 1"/>
          <p:cNvSpPr>
            <a:spLocks noGrp="1"/>
          </p:cNvSpPr>
          <p:nvPr>
            <p:ph type="body" sz="quarter" idx="15"/>
          </p:nvPr>
        </p:nvSpPr>
        <p:spPr/>
        <p:txBody>
          <a:bodyPr/>
          <a:lstStyle/>
          <a:p>
            <a:pPr lvl="0"/>
            <a:r>
              <a:rPr lang="en-US" dirty="0">
                <a:solidFill>
                  <a:srgbClr val="040404"/>
                </a:solidFill>
              </a:rPr>
              <a:t>Discuss recent </a:t>
            </a:r>
            <a:r>
              <a:rPr lang="en-US" i="1" dirty="0">
                <a:solidFill>
                  <a:srgbClr val="040404"/>
                </a:solidFill>
              </a:rPr>
              <a:t>E. coli </a:t>
            </a:r>
            <a:r>
              <a:rPr lang="en-US" dirty="0">
                <a:solidFill>
                  <a:srgbClr val="040404"/>
                </a:solidFill>
              </a:rPr>
              <a:t>outbreaks that have caused recalls on food stuffs such as beef and lettuce.</a:t>
            </a:r>
          </a:p>
          <a:p>
            <a:pPr lvl="1"/>
            <a:r>
              <a:rPr lang="en-US" dirty="0">
                <a:solidFill>
                  <a:srgbClr val="040404"/>
                </a:solidFill>
              </a:rPr>
              <a:t>How can these be prevented?</a:t>
            </a:r>
          </a:p>
          <a:p>
            <a:pPr lvl="0"/>
            <a:r>
              <a:rPr lang="en-US" dirty="0">
                <a:solidFill>
                  <a:srgbClr val="040404"/>
                </a:solidFill>
              </a:rPr>
              <a:t>Discuss the ongoing Ebola outbreak.</a:t>
            </a:r>
          </a:p>
          <a:p>
            <a:pPr lvl="1"/>
            <a:r>
              <a:rPr lang="en-US" dirty="0">
                <a:solidFill>
                  <a:srgbClr val="040404"/>
                </a:solidFill>
              </a:rPr>
              <a:t>What do the new treatment/preventative measures attempt to address? </a:t>
            </a:r>
          </a:p>
          <a:p>
            <a:pPr lvl="1"/>
            <a:r>
              <a:rPr lang="en-US" dirty="0">
                <a:solidFill>
                  <a:srgbClr val="040404"/>
                </a:solidFill>
              </a:rPr>
              <a:t>What is the status of an Ebola vaccination?</a:t>
            </a:r>
          </a:p>
        </p:txBody>
      </p:sp>
    </p:spTree>
    <p:extLst>
      <p:ext uri="{BB962C8B-B14F-4D97-AF65-F5344CB8AC3E}">
        <p14:creationId xmlns:p14="http://schemas.microsoft.com/office/powerpoint/2010/main" val="2958025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Origin of the Building Blocks of Life</a:t>
            </a:r>
          </a:p>
        </p:txBody>
      </p:sp>
      <p:sp>
        <p:nvSpPr>
          <p:cNvPr id="2" name="Text Placeholder 1"/>
          <p:cNvSpPr>
            <a:spLocks noGrp="1"/>
          </p:cNvSpPr>
          <p:nvPr>
            <p:ph type="body" sz="quarter" idx="15"/>
          </p:nvPr>
        </p:nvSpPr>
        <p:spPr/>
        <p:txBody>
          <a:bodyPr/>
          <a:lstStyle/>
          <a:p>
            <a:r>
              <a:rPr lang="en-US" altLang="en-US" dirty="0">
                <a:solidFill>
                  <a:srgbClr val="040404"/>
                </a:solidFill>
              </a:rPr>
              <a:t>Lightning-fueled atmospheric reactions</a:t>
            </a:r>
          </a:p>
          <a:p>
            <a:pPr lvl="1"/>
            <a:r>
              <a:rPr lang="en-US" altLang="en-US" dirty="0">
                <a:solidFill>
                  <a:srgbClr val="040404"/>
                </a:solidFill>
              </a:rPr>
              <a:t>1950s: Stanley Miller produced organic compounds from a mixture of gases in a spark chamber.</a:t>
            </a:r>
          </a:p>
          <a:p>
            <a:r>
              <a:rPr lang="en-US" altLang="en-US" dirty="0">
                <a:solidFill>
                  <a:srgbClr val="040404"/>
                </a:solidFill>
              </a:rPr>
              <a:t>Delivery from space via meteorites</a:t>
            </a:r>
          </a:p>
          <a:p>
            <a:pPr lvl="1"/>
            <a:r>
              <a:rPr lang="en-US" altLang="en-US" dirty="0">
                <a:solidFill>
                  <a:srgbClr val="040404"/>
                </a:solidFill>
              </a:rPr>
              <a:t>Amino acids, sugars, and nucleotide bases have been found in meteorites that fell to Earth.</a:t>
            </a:r>
          </a:p>
          <a:p>
            <a:r>
              <a:rPr lang="en-US" altLang="en-US" dirty="0">
                <a:solidFill>
                  <a:srgbClr val="040404"/>
                </a:solidFill>
              </a:rPr>
              <a:t>Reactions at deep-sea hydrothermal vents</a:t>
            </a:r>
          </a:p>
          <a:p>
            <a:pPr lvl="1"/>
            <a:r>
              <a:rPr lang="en-US" altLang="en-US" dirty="0">
                <a:solidFill>
                  <a:srgbClr val="040404"/>
                </a:solidFill>
              </a:rPr>
              <a:t>Amino acids form spontaneously in a simulated vent environment.</a:t>
            </a:r>
          </a:p>
        </p:txBody>
      </p:sp>
    </p:spTree>
    <p:extLst>
      <p:ext uri="{BB962C8B-B14F-4D97-AF65-F5344CB8AC3E}">
        <p14:creationId xmlns:p14="http://schemas.microsoft.com/office/powerpoint/2010/main" val="2884017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Lightning-Fueled Reactions</a:t>
            </a:r>
            <a:endParaRPr lang="ru-RU" dirty="0"/>
          </a:p>
        </p:txBody>
      </p:sp>
      <p:pic>
        <p:nvPicPr>
          <p:cNvPr id="2050" name="Picture 2" descr="The Stanley Miller’s experimental apparatus. Two electrodes, brought into contact inside a glass chamber, produce spark. A spherical beaker with boiling water is connected to the glass chamber through a glass tube. Water vapor passes through the tube, and reaches the glass chamber. The 2 electrodes produce spark, and this spark simulates lightening. Hydrogen gas (H subscript 2), methane gas (C H subscript 4), and ammonia gas (N H subscript 4) are circulated in the glass chamber. The glass chamber is further connected to a condenser, which cools steam to form water. This condenser is further connected to a W shaped glass tube, where water gets accumulated. This W shaped glass tube is connected to the spherical beake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4033797" y="1833919"/>
            <a:ext cx="4124407" cy="3915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1423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Reactions at Hydrothermal Vents</a:t>
            </a:r>
            <a:endParaRPr lang="ru-RU" dirty="0"/>
          </a:p>
        </p:txBody>
      </p:sp>
      <p:pic>
        <p:nvPicPr>
          <p:cNvPr id="3074" name="Picture 2" descr="A photo shows white smoke rising from a hydrothermal vent on the seafloo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3809802" y="1737032"/>
            <a:ext cx="4572396" cy="3792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2656810"/>
      </p:ext>
    </p:extLst>
  </p:cSld>
  <p:clrMapOvr>
    <a:masterClrMapping/>
  </p:clrMapOvr>
</p:sld>
</file>

<file path=ppt/theme/theme1.xml><?xml version="1.0" encoding="utf-8"?>
<a:theme xmlns:a="http://schemas.openxmlformats.org/drawingml/2006/main" name="Office Theme">
  <a:themeElements>
    <a:clrScheme name="Custom 1">
      <a:dk1>
        <a:srgbClr val="011892"/>
      </a:dk1>
      <a:lt1>
        <a:srgbClr val="FFFFFF"/>
      </a:lt1>
      <a:dk2>
        <a:srgbClr val="006198"/>
      </a:dk2>
      <a:lt2>
        <a:srgbClr val="E7E6E6"/>
      </a:lt2>
      <a:accent1>
        <a:srgbClr val="0098D4"/>
      </a:accent1>
      <a:accent2>
        <a:srgbClr val="00B7E6"/>
      </a:accent2>
      <a:accent3>
        <a:srgbClr val="81CFEC"/>
      </a:accent3>
      <a:accent4>
        <a:srgbClr val="E8255F"/>
      </a:accent4>
      <a:accent5>
        <a:srgbClr val="FF6300"/>
      </a:accent5>
      <a:accent6>
        <a:srgbClr val="F5B600"/>
      </a:accent6>
      <a:hlink>
        <a:srgbClr val="00B7E6"/>
      </a:hlink>
      <a:folHlink>
        <a:srgbClr val="0098D4"/>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effectLst/>
      </a:spPr>
      <a:bodyPr wrap="square" lIns="0" tIns="0" rIns="0" rtlCol="0" anchor="b">
        <a:spAutoFit/>
      </a:bodyPr>
      <a:lstStyle>
        <a:defPPr>
          <a:defRPr sz="2000" smtClean="0">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Accessible_PPT_Cengage.potx" id="{8657E95E-D601-4622-93AD-E122BF442589}" vid="{BBF71559-ED4F-42B5-98FD-480A317797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66578FED7127B438BD4B919FEF8F8B5" ma:contentTypeVersion="10" ma:contentTypeDescription="Create a new document." ma:contentTypeScope="" ma:versionID="aba16c0a51a85cbd2f590c1b6e74ea17">
  <xsd:schema xmlns:xsd="http://www.w3.org/2001/XMLSchema" xmlns:xs="http://www.w3.org/2001/XMLSchema" xmlns:p="http://schemas.microsoft.com/office/2006/metadata/properties" xmlns:ns3="af916588-b3f5-484d-8e89-b8367ab7f639" targetNamespace="http://schemas.microsoft.com/office/2006/metadata/properties" ma:root="true" ma:fieldsID="22e5a5d1344cb54803b88e3e0e332071" ns3:_="">
    <xsd:import namespace="af916588-b3f5-484d-8e89-b8367ab7f63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916588-b3f5-484d-8e89-b8367ab7f63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9BA192-EF86-48DF-982C-2C526A268392}">
  <ds:schemaRefs>
    <ds:schemaRef ds:uri="http://purl.org/dc/terms/"/>
    <ds:schemaRef ds:uri="http://schemas.microsoft.com/office/infopath/2007/PartnerControls"/>
    <ds:schemaRef ds:uri="af916588-b3f5-484d-8e89-b8367ab7f639"/>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E32CFAA7-E308-4DCB-89CD-C84C20E90241}">
  <ds:schemaRefs>
    <ds:schemaRef ds:uri="http://schemas.microsoft.com/sharepoint/v3/contenttype/forms"/>
  </ds:schemaRefs>
</ds:datastoreItem>
</file>

<file path=customXml/itemProps3.xml><?xml version="1.0" encoding="utf-8"?>
<ds:datastoreItem xmlns:ds="http://schemas.openxmlformats.org/officeDocument/2006/customXml" ds:itemID="{A6CEF3D4-5566-4FD8-AE18-D59A3B64A4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916588-b3f5-484d-8e89-b8367ab7f6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Accessible_PPT_Template_Cengage (3)</Template>
  <TotalTime>742</TotalTime>
  <Words>3232</Words>
  <Application>Microsoft Office PowerPoint</Application>
  <PresentationFormat>Widescreen</PresentationFormat>
  <Paragraphs>421</Paragraphs>
  <Slides>65</Slides>
  <Notes>65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65</vt:i4>
      </vt:variant>
    </vt:vector>
  </HeadingPairs>
  <TitlesOfParts>
    <vt:vector size="72" baseType="lpstr">
      <vt:lpstr>Arial</vt:lpstr>
      <vt:lpstr>Arial</vt:lpstr>
      <vt:lpstr>Calibri</vt:lpstr>
      <vt:lpstr>Helvetica</vt:lpstr>
      <vt:lpstr>Open Sans</vt:lpstr>
      <vt:lpstr>Summer Font</vt:lpstr>
      <vt:lpstr>Office Theme</vt:lpstr>
      <vt:lpstr>Chapter 14</vt:lpstr>
      <vt:lpstr>Chapter 14 Learning Objectives (1 of 2)</vt:lpstr>
      <vt:lpstr>Chapter 14 Learning Objectives (2 of 2)</vt:lpstr>
      <vt:lpstr>14.1 The Human Microbiota</vt:lpstr>
      <vt:lpstr>Human Intestinal Bacteria</vt:lpstr>
      <vt:lpstr>14.2 Origin of Cellular Life</vt:lpstr>
      <vt:lpstr>Origin of the Building Blocks of Life</vt:lpstr>
      <vt:lpstr>Lightning-Fueled Reactions</vt:lpstr>
      <vt:lpstr>Reactions at Hydrothermal Vents</vt:lpstr>
      <vt:lpstr>Origin of Metabolism</vt:lpstr>
      <vt:lpstr>Origin of Genetic Material</vt:lpstr>
      <vt:lpstr>Origin of Cell Membranes</vt:lpstr>
      <vt:lpstr>Laboratory-Produced Protocell</vt:lpstr>
      <vt:lpstr>Proposed Sequence for Evolution of Cells</vt:lpstr>
      <vt:lpstr>14.3 Early Life</vt:lpstr>
      <vt:lpstr>The Three Domains</vt:lpstr>
      <vt:lpstr>14.4 Modern Bacteria and Archaea</vt:lpstr>
      <vt:lpstr>Origin of Bacteria and Archaea</vt:lpstr>
      <vt:lpstr>Structure and Function</vt:lpstr>
      <vt:lpstr>Generalized Prokaryotic Body Plan</vt:lpstr>
      <vt:lpstr>Reproduction and Gene Transfers</vt:lpstr>
      <vt:lpstr>Process of Binary Fission</vt:lpstr>
      <vt:lpstr>Binary Fission and Gene Exchange</vt:lpstr>
      <vt:lpstr>Metabolic Diversity (1 of 2)</vt:lpstr>
      <vt:lpstr>Metabolic Diversity (2 of 2)</vt:lpstr>
      <vt:lpstr>Aquatic Cyanobacteria</vt:lpstr>
      <vt:lpstr>Domain Bacteria</vt:lpstr>
      <vt:lpstr>Examples of Bacterial Diseases</vt:lpstr>
      <vt:lpstr>Domain Archaea</vt:lpstr>
      <vt:lpstr>14.5 Origin of Eukaryotes</vt:lpstr>
      <vt:lpstr>Evolution of Eukaryotic Organelles</vt:lpstr>
      <vt:lpstr>14.6 Protists</vt:lpstr>
      <vt:lpstr>Evolutionary Tree for the Eukaryotes</vt:lpstr>
      <vt:lpstr>Flagellated Protozoans (1 of 2)</vt:lpstr>
      <vt:lpstr>Flagellated Protozoans (2 of 2)</vt:lpstr>
      <vt:lpstr>Foraminiferans</vt:lpstr>
      <vt:lpstr>Diatoms</vt:lpstr>
      <vt:lpstr>Dinoflagellates</vt:lpstr>
      <vt:lpstr>Dinoflagellates and Algal Blooms</vt:lpstr>
      <vt:lpstr>The Ciliates</vt:lpstr>
      <vt:lpstr>Amoebas</vt:lpstr>
      <vt:lpstr>Freshwater Amoeba</vt:lpstr>
      <vt:lpstr>Brown Algae</vt:lpstr>
      <vt:lpstr>Red Algae</vt:lpstr>
      <vt:lpstr>Green Algae</vt:lpstr>
      <vt:lpstr>Examples of Green Algae</vt:lpstr>
      <vt:lpstr>Protists in the Human Body</vt:lpstr>
      <vt:lpstr>Apicomplexans (1 of 2)</vt:lpstr>
      <vt:lpstr>Apicomplexans (2 of 2)</vt:lpstr>
      <vt:lpstr>Plasmodial and Cellular Slime Molds</vt:lpstr>
      <vt:lpstr>Life Cycle of a Cellular Slime Mold</vt:lpstr>
      <vt:lpstr>Plasmodial Slime Mold Streaming Across a Log</vt:lpstr>
      <vt:lpstr>Choanoflagellates</vt:lpstr>
      <vt:lpstr>Examples of Choanoflagellates</vt:lpstr>
      <vt:lpstr>14.7 Viruses</vt:lpstr>
      <vt:lpstr>Virus Structure</vt:lpstr>
      <vt:lpstr>HIV—The AIDS Virus</vt:lpstr>
      <vt:lpstr>HIV, an Enveloped RNA Virus</vt:lpstr>
      <vt:lpstr>Bacteriophages</vt:lpstr>
      <vt:lpstr>Viral Replication Pathways</vt:lpstr>
      <vt:lpstr>Viruses and Human Health</vt:lpstr>
      <vt:lpstr>Cold Sore</vt:lpstr>
      <vt:lpstr>New Flus</vt:lpstr>
      <vt:lpstr>Viral Reassortment</vt:lpstr>
      <vt:lpstr>Points to Ponder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14 Prokaryotes, Protists, and Viruses</dc:title>
  <dc:creator>Starr</dc:creator>
  <cp:lastModifiedBy>Bill Mackay</cp:lastModifiedBy>
  <cp:revision>809</cp:revision>
  <cp:lastPrinted>2016-10-03T15:29:39Z</cp:lastPrinted>
  <dcterms:created xsi:type="dcterms:W3CDTF">2019-10-30T18:59:02Z</dcterms:created>
  <dcterms:modified xsi:type="dcterms:W3CDTF">2022-05-03T17:11:27Z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0x010100866578FED7127B438BD4B919FEF8F8B5</vt:lpwstr>
  </property>
  <property fmtid="{D5CDD505-2E9C-101B-9397-08002B2CF9AE}" pid="3" name="Order">
    <vt:r8>112600</vt:r8>
  </property>
  <property fmtid="{D5CDD505-2E9C-101B-9397-08002B2CF9AE}" pid="4" name="Category">
    <vt:lpwstr>Accessibility</vt:lpwstr>
  </property>
  <property fmtid="{D5CDD505-2E9C-101B-9397-08002B2CF9AE}" pid="5" name="xd_Signature">
    <vt:bool>false</vt:bool>
  </property>
  <property fmtid="{D5CDD505-2E9C-101B-9397-08002B2CF9AE}" pid="6" name="xd_ProgID">
    <vt:lpwstr/>
  </property>
  <property fmtid="{D5CDD505-2E9C-101B-9397-08002B2CF9AE}" pid="7" name="Document Type">
    <vt:lpwstr>Template</vt:lpwstr>
  </property>
  <property fmtid="{D5CDD505-2E9C-101B-9397-08002B2CF9AE}" pid="8" name="Audience">
    <vt:lpwstr>Content Developer</vt:lpwstr>
  </property>
  <property fmtid="{D5CDD505-2E9C-101B-9397-08002B2CF9AE}" pid="9" name="Department">
    <vt:lpwstr>GPM Training</vt:lpwstr>
  </property>
  <property fmtid="{D5CDD505-2E9C-101B-9397-08002B2CF9AE}" pid="10" name="ComplianceAssetId">
    <vt:lpwstr/>
  </property>
  <property fmtid="{D5CDD505-2E9C-101B-9397-08002B2CF9AE}" pid="11" name="TemplateUrl">
    <vt:lpwstr/>
  </property>
</Properties>
</file>