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handoutMasterIdLst>
    <p:handoutMasterId r:id="rId77"/>
  </p:handoutMasterIdLst>
  <p:sldIdLst>
    <p:sldId id="264" r:id="rId5"/>
    <p:sldId id="257" r:id="rId6"/>
    <p:sldId id="363" r:id="rId7"/>
    <p:sldId id="439" r:id="rId8"/>
    <p:sldId id="266" r:id="rId9"/>
    <p:sldId id="324" r:id="rId10"/>
    <p:sldId id="268" r:id="rId11"/>
    <p:sldId id="440" r:id="rId12"/>
    <p:sldId id="441" r:id="rId13"/>
    <p:sldId id="434" r:id="rId14"/>
    <p:sldId id="405" r:id="rId15"/>
    <p:sldId id="385" r:id="rId16"/>
    <p:sldId id="437" r:id="rId17"/>
    <p:sldId id="438" r:id="rId18"/>
    <p:sldId id="406" r:id="rId19"/>
    <p:sldId id="442" r:id="rId20"/>
    <p:sldId id="364" r:id="rId21"/>
    <p:sldId id="407" r:id="rId22"/>
    <p:sldId id="408" r:id="rId23"/>
    <p:sldId id="386" r:id="rId24"/>
    <p:sldId id="443" r:id="rId25"/>
    <p:sldId id="409" r:id="rId26"/>
    <p:sldId id="444" r:id="rId27"/>
    <p:sldId id="366" r:id="rId28"/>
    <p:sldId id="410" r:id="rId29"/>
    <p:sldId id="387" r:id="rId30"/>
    <p:sldId id="445" r:id="rId31"/>
    <p:sldId id="411" r:id="rId32"/>
    <p:sldId id="412" r:id="rId33"/>
    <p:sldId id="388" r:id="rId34"/>
    <p:sldId id="446" r:id="rId35"/>
    <p:sldId id="334" r:id="rId36"/>
    <p:sldId id="447" r:id="rId37"/>
    <p:sldId id="343" r:id="rId38"/>
    <p:sldId id="317" r:id="rId39"/>
    <p:sldId id="414" r:id="rId40"/>
    <p:sldId id="389" r:id="rId41"/>
    <p:sldId id="448" r:id="rId42"/>
    <p:sldId id="367" r:id="rId43"/>
    <p:sldId id="449" r:id="rId44"/>
    <p:sldId id="416" r:id="rId45"/>
    <p:sldId id="417" r:id="rId46"/>
    <p:sldId id="390" r:id="rId47"/>
    <p:sldId id="450" r:id="rId48"/>
    <p:sldId id="318" r:id="rId49"/>
    <p:sldId id="451" r:id="rId50"/>
    <p:sldId id="452" r:id="rId51"/>
    <p:sldId id="453" r:id="rId52"/>
    <p:sldId id="391" r:id="rId53"/>
    <p:sldId id="326" r:id="rId54"/>
    <p:sldId id="418" r:id="rId55"/>
    <p:sldId id="454" r:id="rId56"/>
    <p:sldId id="344" r:id="rId57"/>
    <p:sldId id="394" r:id="rId58"/>
    <p:sldId id="455" r:id="rId59"/>
    <p:sldId id="395" r:id="rId60"/>
    <p:sldId id="345" r:id="rId61"/>
    <p:sldId id="426" r:id="rId62"/>
    <p:sldId id="372" r:id="rId63"/>
    <p:sldId id="428" r:id="rId64"/>
    <p:sldId id="396" r:id="rId65"/>
    <p:sldId id="456" r:id="rId66"/>
    <p:sldId id="457" r:id="rId67"/>
    <p:sldId id="429" r:id="rId68"/>
    <p:sldId id="458" r:id="rId69"/>
    <p:sldId id="397" r:id="rId70"/>
    <p:sldId id="459" r:id="rId71"/>
    <p:sldId id="460" r:id="rId72"/>
    <p:sldId id="432" r:id="rId73"/>
    <p:sldId id="433" r:id="rId74"/>
    <p:sldId id="336" r:id="rId7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cmAuthor id="2" name="Prakash Krishnan" initials="P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298"/>
    <a:srgbClr val="004A78"/>
    <a:srgbClr val="FF6300"/>
    <a:srgbClr val="E9255F"/>
    <a:srgbClr val="0098D4"/>
    <a:srgbClr val="00B8E7"/>
    <a:srgbClr val="81D0ED"/>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1774" autoAdjust="0"/>
  </p:normalViewPr>
  <p:slideViewPr>
    <p:cSldViewPr snapToGrid="0" snapToObjects="1">
      <p:cViewPr varScale="1">
        <p:scale>
          <a:sx n="79" d="100"/>
          <a:sy n="79" d="100"/>
        </p:scale>
        <p:origin x="710" y="72"/>
      </p:cViewPr>
      <p:guideLst>
        <p:guide orient="horz" pos="2160"/>
        <p:guide pos="3840"/>
      </p:guideLst>
    </p:cSldViewPr>
  </p:slideViewPr>
  <p:outlineViewPr>
    <p:cViewPr>
      <p:scale>
        <a:sx n="33" d="100"/>
        <a:sy n="33" d="100"/>
      </p:scale>
      <p:origin x="0" y="-29562"/>
    </p:cViewPr>
  </p:outlineViewPr>
  <p:notesTextViewPr>
    <p:cViewPr>
      <p:scale>
        <a:sx n="75" d="100"/>
        <a:sy n="75" d="100"/>
      </p:scale>
      <p:origin x="0" y="0"/>
    </p:cViewPr>
  </p:notesTextViewPr>
  <p:sorterViewPr>
    <p:cViewPr>
      <p:scale>
        <a:sx n="100" d="100"/>
        <a:sy n="100" d="100"/>
      </p:scale>
      <p:origin x="0" y="-786"/>
    </p:cViewPr>
  </p:sorterViewPr>
  <p:notesViewPr>
    <p:cSldViewPr snapToGrid="0" snapToObject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pPr/>
              <a:t>5/3/2022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pPr/>
              <a:t>‹#›</a:t>
            </a:fld>
            <a:endParaRPr lang="en-US"/>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a:t>
            </a:fld>
            <a:endParaRPr lang="en-US"/>
          </a:p>
        </p:txBody>
      </p:sp>
    </p:spTree>
    <p:extLst>
      <p:ext uri="{BB962C8B-B14F-4D97-AF65-F5344CB8AC3E}">
        <p14:creationId xmlns:p14="http://schemas.microsoft.com/office/powerpoint/2010/main" val="896448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9A0000"/>
                </a:solidFill>
                <a:latin typeface="Arial" pitchFamily="34" charset="0"/>
                <a:ea typeface="ＭＳ Ｐゴシック" pitchFamily="34" charset="-128"/>
              </a:rPr>
              <a:t>Figure 22.2 Open versus closed circulatory systems.</a:t>
            </a:r>
          </a:p>
          <a:p>
            <a:pPr marL="228600" indent="-228600">
              <a:buAutoNum type="alphaUcPeriod"/>
            </a:pPr>
            <a:r>
              <a:rPr lang="en-US" altLang="en-US" dirty="0">
                <a:latin typeface="Arial" pitchFamily="34" charset="0"/>
                <a:ea typeface="ＭＳ Ｐゴシック" pitchFamily="34" charset="-128"/>
              </a:rPr>
              <a:t>Open circulatory system.</a:t>
            </a:r>
          </a:p>
          <a:p>
            <a:pPr marL="228600" indent="-228600">
              <a:buFont typeface="Arial" pitchFamily="34" charset="0"/>
              <a:buChar char="•"/>
            </a:pPr>
            <a:r>
              <a:rPr lang="en-US" sz="1200" b="0" i="0" u="none" strike="noStrike" kern="1200" baseline="0" dirty="0">
                <a:solidFill>
                  <a:schemeClr val="tx1"/>
                </a:solidFill>
                <a:latin typeface="Arial" charset="0"/>
                <a:ea typeface="ＭＳ Ｐゴシック" pitchFamily="28" charset="-128"/>
                <a:cs typeface="ＭＳ Ｐゴシック" charset="0"/>
              </a:rPr>
              <a:t>The long, tubular heart in a grasshopper’s abdomen pumps yellowish </a:t>
            </a:r>
            <a:r>
              <a:rPr lang="en-US" sz="1200" b="0" i="0" u="none" strike="noStrike" kern="1200" baseline="0" dirty="0" err="1">
                <a:solidFill>
                  <a:schemeClr val="tx1"/>
                </a:solidFill>
                <a:latin typeface="Arial" charset="0"/>
                <a:ea typeface="ＭＳ Ｐゴシック" pitchFamily="28" charset="-128"/>
                <a:cs typeface="ＭＳ Ｐゴシック" charset="0"/>
              </a:rPr>
              <a:t>hemolymph</a:t>
            </a:r>
            <a:r>
              <a:rPr lang="en-US" sz="1200" b="0" i="0" u="none" strike="noStrike" kern="1200" baseline="0" dirty="0">
                <a:solidFill>
                  <a:schemeClr val="tx1"/>
                </a:solidFill>
                <a:latin typeface="Arial" charset="0"/>
                <a:ea typeface="ＭＳ Ｐゴシック" pitchFamily="28" charset="-128"/>
                <a:cs typeface="ＭＳ Ｐゴシック" charset="0"/>
              </a:rPr>
              <a:t> through a large vessel and out into tissue spaces. </a:t>
            </a:r>
            <a:r>
              <a:rPr lang="en-US" sz="1200" b="0" i="0" u="none" strike="noStrike" kern="1200" baseline="0" dirty="0" err="1">
                <a:solidFill>
                  <a:schemeClr val="tx1"/>
                </a:solidFill>
                <a:latin typeface="Arial" charset="0"/>
                <a:ea typeface="ＭＳ Ｐゴシック" pitchFamily="28" charset="-128"/>
                <a:cs typeface="ＭＳ Ｐゴシック" charset="0"/>
              </a:rPr>
              <a:t>Hemolymph</a:t>
            </a:r>
            <a:r>
              <a:rPr lang="en-US" sz="1200" b="0" i="0" u="none" strike="noStrike" kern="1200" baseline="0" dirty="0">
                <a:solidFill>
                  <a:schemeClr val="tx1"/>
                </a:solidFill>
                <a:latin typeface="Arial" charset="0"/>
                <a:ea typeface="ＭＳ Ｐゴシック" pitchFamily="28" charset="-128"/>
                <a:cs typeface="ＭＳ Ｐゴシック" charset="0"/>
              </a:rPr>
              <a:t> exchanges materials with cells, then reenters the heart through openings in the heart wall.</a:t>
            </a:r>
          </a:p>
          <a:p>
            <a:pPr marL="0" indent="0">
              <a:buNone/>
            </a:pPr>
            <a:r>
              <a:rPr lang="en-US" altLang="en-US" dirty="0">
                <a:latin typeface="Arial" pitchFamily="34" charset="0"/>
                <a:ea typeface="ＭＳ Ｐゴシック" pitchFamily="34" charset="-128"/>
              </a:rPr>
              <a:t>B. Closed circulatory system.</a:t>
            </a:r>
          </a:p>
          <a:p>
            <a:pPr marL="171450" indent="-171450">
              <a:buFont typeface="Arial" pitchFamily="34" charset="0"/>
              <a:buChar char="•"/>
            </a:pPr>
            <a:r>
              <a:rPr lang="en-US" sz="1200" b="0" i="0" u="none" strike="noStrike" kern="1200" baseline="0" dirty="0">
                <a:solidFill>
                  <a:schemeClr val="tx1"/>
                </a:solidFill>
                <a:latin typeface="Arial" charset="0"/>
                <a:ea typeface="ＭＳ Ｐゴシック" pitchFamily="28" charset="-128"/>
                <a:cs typeface="ＭＳ Ｐゴシック" charset="0"/>
              </a:rPr>
              <a:t>An earthworm’s hearts pump blood through a continuous system of vessels that extend through the body. Exchanges between blood and the tissues take place across the wall of the smallest vessels (the capillaries).</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10</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11</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itchFamily="34" charset="0"/>
                <a:ea typeface="ＭＳ Ｐゴシック" pitchFamily="34" charset="-128"/>
              </a:rPr>
              <a:t>Figure 22.3 Variation among vertebrate circulatory systems.</a:t>
            </a:r>
          </a:p>
          <a:p>
            <a:pPr eaLnBrk="1" hangingPunct="1">
              <a:spcBef>
                <a:spcPct val="0"/>
              </a:spcBef>
            </a:pPr>
            <a:r>
              <a:rPr lang="en-US" altLang="en-US" dirty="0">
                <a:latin typeface="Arial" pitchFamily="34" charset="0"/>
                <a:ea typeface="ＭＳ Ｐゴシック" pitchFamily="34" charset="-128"/>
              </a:rPr>
              <a:t>A. </a:t>
            </a:r>
            <a:r>
              <a:rPr lang="en-US" dirty="0"/>
              <a:t>In fish, the heart has one atrium and one ventricle. Force of the ventricle’s contraction propels blood through the single circuit.</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12</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13</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14</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itchFamily="34" charset="0"/>
                <a:ea typeface="ＭＳ Ｐゴシック" pitchFamily="34" charset="-128"/>
              </a:rPr>
              <a:t>Figure 22.3 Variation among vertebrate circulatory systems.</a:t>
            </a:r>
          </a:p>
          <a:p>
            <a:pPr eaLnBrk="1" hangingPunct="1"/>
            <a:r>
              <a:rPr lang="en-US" altLang="en-US" b="0" dirty="0">
                <a:solidFill>
                  <a:srgbClr val="9A0000"/>
                </a:solidFill>
                <a:latin typeface="Arial" pitchFamily="34" charset="0"/>
                <a:ea typeface="ＭＳ Ｐゴシック" pitchFamily="34" charset="-128"/>
              </a:rPr>
              <a:t>B. I</a:t>
            </a:r>
            <a:r>
              <a:rPr lang="en-US" dirty="0"/>
              <a:t>n amphibians and most reptiles, the heart has three chambers: two atria and one ventricle. Blood flows in two partially separated circuits. Oxygenated and oxygen-poor blood mix a bit in the ventricle.</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15</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itchFamily="34" charset="0"/>
                <a:ea typeface="ＭＳ Ｐゴシック" pitchFamily="34" charset="-128"/>
              </a:rPr>
              <a:t>Figure 22.3 Variation among vertebrate circulatory systems.</a:t>
            </a:r>
          </a:p>
          <a:p>
            <a:pPr eaLnBrk="1" hangingPunct="1"/>
            <a:r>
              <a:rPr lang="en-US" altLang="en-US" b="0" dirty="0">
                <a:solidFill>
                  <a:srgbClr val="9A0000"/>
                </a:solidFill>
                <a:latin typeface="Arial" pitchFamily="34" charset="0"/>
                <a:ea typeface="ＭＳ Ｐゴシック" pitchFamily="34" charset="-128"/>
              </a:rPr>
              <a:t>B. I</a:t>
            </a:r>
            <a:r>
              <a:rPr lang="en-US" dirty="0"/>
              <a:t>n amphibians and most reptiles, the heart has three chambers: two atria and one ventricle. Blood flows in two partially separated circuits. Oxygenated and oxygen-poor blood mix a bit in the ventricle.</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16</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17</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18</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19</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a:t>
            </a:fld>
            <a:endParaRPr lang="en-US"/>
          </a:p>
        </p:txBody>
      </p:sp>
    </p:spTree>
    <p:extLst>
      <p:ext uri="{BB962C8B-B14F-4D97-AF65-F5344CB8AC3E}">
        <p14:creationId xmlns:p14="http://schemas.microsoft.com/office/powerpoint/2010/main" val="3030474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Figure 22.4 The two circuits of the human cardiovascular system. </a:t>
            </a:r>
          </a:p>
          <a:p>
            <a:pPr eaLnBrk="1" hangingPunct="1"/>
            <a:r>
              <a:rPr lang="en-US" dirty="0"/>
              <a:t>Pulmonary circulation is shown in the gold boxes, and systemic circulation in the green boxes.</a:t>
            </a:r>
            <a:endParaRPr lang="en-US" altLang="en-US"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20</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21</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Figure 22.5 Location and structure of the human heart.</a:t>
            </a:r>
          </a:p>
          <a:p>
            <a:pPr marL="228600" indent="-228600" eaLnBrk="1" hangingPunct="1">
              <a:buAutoNum type="alphaUcPeriod"/>
            </a:pPr>
            <a:r>
              <a:rPr lang="en-US" altLang="en-US" b="0" dirty="0">
                <a:latin typeface="Arial" pitchFamily="34" charset="0"/>
                <a:ea typeface="ＭＳ Ｐゴシック" pitchFamily="34" charset="-128"/>
              </a:rPr>
              <a:t>The heart is located inside the rib cage and between the lungs.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22</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9A0000"/>
                </a:solidFill>
                <a:latin typeface="Arial" pitchFamily="34" charset="0"/>
                <a:ea typeface="ＭＳ Ｐゴシック" pitchFamily="34" charset="-128"/>
              </a:rPr>
              <a:t>Figure 22.5 Location and structure of the human heart.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solidFill>
                  <a:srgbClr val="9A0000"/>
                </a:solidFill>
                <a:latin typeface="Arial" pitchFamily="34" charset="0"/>
                <a:ea typeface="ＭＳ Ｐゴシック" pitchFamily="34" charset="-128"/>
              </a:rPr>
              <a:t>B. Cutaway view of the heart. Arrows indicate the path of oxygenated blood (red) and oxygen-poor blood (blue).</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23</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24</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FFFFFF"/>
                </a:solidFill>
                <a:latin typeface="Arial" pitchFamily="34" charset="0"/>
                <a:ea typeface="ＭＳ Ｐゴシック" pitchFamily="34" charset="-128"/>
              </a:rPr>
              <a:t>Figure 22.6</a:t>
            </a:r>
            <a:r>
              <a:rPr lang="en-US" altLang="en-US" b="1" baseline="0" dirty="0">
                <a:solidFill>
                  <a:srgbClr val="FFFFFF"/>
                </a:solidFill>
                <a:latin typeface="Arial" pitchFamily="34" charset="0"/>
                <a:ea typeface="ＭＳ Ｐゴシック" pitchFamily="34" charset="-128"/>
              </a:rPr>
              <a:t> T</a:t>
            </a:r>
            <a:r>
              <a:rPr lang="en-US" altLang="en-US" b="1" dirty="0">
                <a:solidFill>
                  <a:srgbClr val="FFFFFF"/>
                </a:solidFill>
                <a:latin typeface="Arial" pitchFamily="34" charset="0"/>
                <a:ea typeface="ＭＳ Ｐゴシック" pitchFamily="34" charset="-128"/>
              </a:rPr>
              <a:t>he cardiac cycle.</a:t>
            </a:r>
            <a:endParaRPr lang="en-US" altLang="en-US" b="1"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25</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26</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22.7 Electrical activity in the heart</a:t>
            </a:r>
          </a:p>
          <a:p>
            <a:pPr marL="228600" indent="-228600">
              <a:buAutoNum type="alphaUcPeriod"/>
            </a:pPr>
            <a:r>
              <a:rPr lang="en-US" dirty="0"/>
              <a:t>Location of the SA node (cardiac pacemaker), AV node, and conducting fibers. </a:t>
            </a:r>
          </a:p>
          <a:p>
            <a:pPr marL="228600" indent="-228600">
              <a:buAutoNum type="alphaUcPeriod"/>
            </a:pPr>
            <a:r>
              <a:rPr lang="en-US" dirty="0"/>
              <a:t>Electrocardiogram. The largest peak on the graph represents the spread of the electrical signal across the ventricles.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27</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28</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29</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a:t>
            </a:fld>
            <a:endParaRPr lang="en-US"/>
          </a:p>
        </p:txBody>
      </p:sp>
    </p:spTree>
    <p:extLst>
      <p:ext uri="{BB962C8B-B14F-4D97-AF65-F5344CB8AC3E}">
        <p14:creationId xmlns:p14="http://schemas.microsoft.com/office/powerpoint/2010/main" val="3227177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Figure 22.8 Components of blood.</a:t>
            </a:r>
            <a:endParaRPr lang="en-US" altLang="en-US" b="1"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30</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Figure 22.9 Blood clotting. </a:t>
            </a:r>
          </a:p>
          <a:p>
            <a:pPr eaLnBrk="1" hangingPunct="1"/>
            <a:r>
              <a:rPr lang="en-US" dirty="0"/>
              <a:t>Cells and platelets become trapped by threads of the protein fibrin.</a:t>
            </a:r>
            <a:endParaRPr lang="en-US" altLang="en-US" b="0"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31</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32</a:t>
            </a:fld>
            <a:endParaRPr lang="en-US"/>
          </a:p>
        </p:txBody>
      </p:sp>
    </p:spTree>
    <p:extLst>
      <p:ext uri="{BB962C8B-B14F-4D97-AF65-F5344CB8AC3E}">
        <p14:creationId xmlns:p14="http://schemas.microsoft.com/office/powerpoint/2010/main" val="19590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33</a:t>
            </a:fld>
            <a:endParaRPr lang="en-US"/>
          </a:p>
        </p:txBody>
      </p:sp>
    </p:spTree>
    <p:extLst>
      <p:ext uri="{BB962C8B-B14F-4D97-AF65-F5344CB8AC3E}">
        <p14:creationId xmlns:p14="http://schemas.microsoft.com/office/powerpoint/2010/main" val="19590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9A0000"/>
                </a:solidFill>
                <a:latin typeface="Arial" pitchFamily="34" charset="0"/>
                <a:ea typeface="ＭＳ Ｐゴシック" pitchFamily="34" charset="-128"/>
              </a:rPr>
              <a:t>Figure 22.10 Blood vessels.</a:t>
            </a:r>
            <a:endParaRPr lang="en-US" altLang="en-US" b="1"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34</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35</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36</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Figure 22.11 Capillary exchange.</a:t>
            </a:r>
            <a:endParaRPr lang="en-US" altLang="en-US" b="1"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37</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22.12 Interactions between the circulatory and lymphatic systems.</a:t>
            </a:r>
          </a:p>
          <a:p>
            <a:pPr marL="228600" indent="-228600">
              <a:buAutoNum type="alphaUcPeriod"/>
            </a:pPr>
            <a:r>
              <a:rPr lang="en-US" dirty="0"/>
              <a:t>Excess fluid that leaks out of capillaries enters adjacent lymph vessels.</a:t>
            </a:r>
          </a:p>
          <a:p>
            <a:pPr marL="228600" indent="-228600">
              <a:buAutoNum type="alphaUcPeriod"/>
            </a:pPr>
            <a:r>
              <a:rPr lang="en-US" dirty="0"/>
              <a:t>Lymph vessels converge on lymph ducts that return lymph to large veins near the heart.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38</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39</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a:t>
            </a:fld>
            <a:endParaRPr lang="en-US"/>
          </a:p>
        </p:txBody>
      </p:sp>
    </p:spTree>
    <p:extLst>
      <p:ext uri="{BB962C8B-B14F-4D97-AF65-F5344CB8AC3E}">
        <p14:creationId xmlns:p14="http://schemas.microsoft.com/office/powerpoint/2010/main" val="3227177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22.13 Skeletal muscle’s effect on a vein. </a:t>
            </a:r>
          </a:p>
          <a:p>
            <a:r>
              <a:rPr lang="en-US" dirty="0"/>
              <a:t>Contraction of a skeletal muscle compresses an adjacent vein, forcing blood inside the vein through a one-way valve and in the direction of the heart.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40</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41</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42</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9A0000"/>
                </a:solidFill>
                <a:latin typeface="Arial" pitchFamily="34" charset="0"/>
                <a:ea typeface="ＭＳ Ｐゴシック" pitchFamily="34" charset="-128"/>
              </a:rPr>
              <a:t>Figure 22.14 Atherosclerosis.</a:t>
            </a:r>
          </a:p>
          <a:p>
            <a:pPr eaLnBrk="1" hangingPunct="1"/>
            <a:r>
              <a:rPr lang="en-US" altLang="en-US" b="0" dirty="0">
                <a:solidFill>
                  <a:srgbClr val="9A0000"/>
                </a:solidFill>
                <a:latin typeface="Arial" pitchFamily="34" charset="0"/>
                <a:ea typeface="ＭＳ Ｐゴシック" pitchFamily="34" charset="-128"/>
              </a:rPr>
              <a:t>Plaque accumulates in an artery making it more likely to rupture. If it does, a clot that forms at the rupture site further narrows the vessel.</a:t>
            </a:r>
            <a:endParaRPr lang="en-US" altLang="en-US" b="0"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43</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22.15 Treating a blocked coronary (heart) artery.</a:t>
            </a:r>
          </a:p>
          <a:p>
            <a:r>
              <a:rPr lang="en-US" dirty="0"/>
              <a:t>Such blockages are the main cause of heart attacks in older adults.</a:t>
            </a:r>
          </a:p>
          <a:p>
            <a:pPr marL="228600" indent="-228600">
              <a:buAutoNum type="alphaUcPeriod"/>
            </a:pPr>
            <a:r>
              <a:rPr lang="en-US" dirty="0"/>
              <a:t>Coronary bypass surgery. Veins from another part of the body are used to divert blood past the blockages. This illustration shows a “double bypass,” in which veins (green) from elsewhere in the body are placed to divert blood around two blocked coronary arteries.</a:t>
            </a:r>
          </a:p>
          <a:p>
            <a:pPr marL="228600" indent="-228600">
              <a:buAutoNum type="alphaUcPeriod"/>
            </a:pPr>
            <a:r>
              <a:rPr lang="en-US" dirty="0"/>
              <a:t>Balloon angioplasty and the placement of a stent. After a </a:t>
            </a:r>
            <a:r>
              <a:rPr lang="en-US" dirty="0" err="1"/>
              <a:t>balloonlike</a:t>
            </a:r>
            <a:r>
              <a:rPr lang="en-US" dirty="0"/>
              <a:t> device is inflated in an artery to open it and flatten the plaque, a tube of metal mesh (the stent) is inserted and left in place to keep the artery open.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44</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45</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46</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47</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48</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Figure 22.16 Two sites of gas exchange. </a:t>
            </a:r>
          </a:p>
          <a:p>
            <a:pPr marL="228600" indent="-228600" eaLnBrk="1" hangingPunct="1">
              <a:spcBef>
                <a:spcPct val="0"/>
              </a:spcBef>
              <a:buAutoNum type="arabicPeriod"/>
            </a:pPr>
            <a:r>
              <a:rPr lang="en-US" dirty="0"/>
              <a:t>Cells of a respiratory surface exchange gases with the external environment and with fluid inside the body. </a:t>
            </a:r>
          </a:p>
          <a:p>
            <a:pPr marL="228600" indent="-228600" eaLnBrk="1" hangingPunct="1">
              <a:spcBef>
                <a:spcPct val="0"/>
              </a:spcBef>
              <a:buAutoNum type="arabicPeriod"/>
            </a:pPr>
            <a:r>
              <a:rPr lang="en-US" dirty="0"/>
              <a:t>Other body cells exchange gases with the internal environment (interstitial fluid). In some invertebrates, gases simply diffuse between the two sites. In animals with a circulatory system, blood transports gases rapidly between the two exchange sites.</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49</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a:t>
            </a:fld>
            <a:endParaRPr lang="en-US"/>
          </a:p>
        </p:txBody>
      </p:sp>
    </p:spTree>
    <p:extLst>
      <p:ext uri="{BB962C8B-B14F-4D97-AF65-F5344CB8AC3E}">
        <p14:creationId xmlns:p14="http://schemas.microsoft.com/office/powerpoint/2010/main" val="3385432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50</a:t>
            </a:fld>
            <a:endParaRPr lang="en-US"/>
          </a:p>
        </p:txBody>
      </p:sp>
    </p:spTree>
    <p:extLst>
      <p:ext uri="{BB962C8B-B14F-4D97-AF65-F5344CB8AC3E}">
        <p14:creationId xmlns:p14="http://schemas.microsoft.com/office/powerpoint/2010/main" val="2150035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22.17 Clam with internal gills. </a:t>
            </a:r>
          </a:p>
          <a:p>
            <a:r>
              <a:rPr lang="en-US" dirty="0"/>
              <a:t>(Drawn with upper half of shell removed.) Water (blue arrow) enters through one siphon, flows over the gills, and exits through another siphon.</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51</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22.18 Fish respiration.</a:t>
            </a:r>
          </a:p>
          <a:p>
            <a:pPr marL="228600" indent="-228600">
              <a:buAutoNum type="alphaUcPeriod"/>
            </a:pPr>
            <a:r>
              <a:rPr lang="en-US" dirty="0"/>
              <a:t>Bony fish with its gill cover removed. Water flows in through the mouth, over the gills, then out through gill slits.</a:t>
            </a:r>
          </a:p>
          <a:p>
            <a:pPr marL="228600" indent="-228600">
              <a:buAutoNum type="alphaUcPeriod"/>
            </a:pPr>
            <a:r>
              <a:rPr lang="en-US" dirty="0"/>
              <a:t>Each gill has bony gill arches with many thin gill filaments attached.</a:t>
            </a:r>
          </a:p>
          <a:p>
            <a:pPr marL="228600" indent="-228600">
              <a:buAutoNum type="alphaUcPeriod"/>
            </a:pPr>
            <a:r>
              <a:rPr lang="en-US" dirty="0"/>
              <a:t>Flow of blood and water in opposite directions maximizes diffusion of oxygen from the water into the blood.</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52</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53</a:t>
            </a:fld>
            <a:endParaRPr lang="en-US"/>
          </a:p>
        </p:txBody>
      </p:sp>
    </p:spTree>
    <p:extLst>
      <p:ext uri="{BB962C8B-B14F-4D97-AF65-F5344CB8AC3E}">
        <p14:creationId xmlns:p14="http://schemas.microsoft.com/office/powerpoint/2010/main" val="2985083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22.19 Tracheal tube system of an insect. </a:t>
            </a:r>
          </a:p>
          <a:p>
            <a:r>
              <a:rPr lang="en-US" dirty="0"/>
              <a:t>Spiracles at the body surface are the entrance to chitin-reinforced tracheal tubes that convey air deep inside the body.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54</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55</a:t>
            </a:fld>
            <a:endParaRPr lang="en-US"/>
          </a:p>
        </p:txBody>
      </p:sp>
    </p:spTree>
    <p:extLst>
      <p:ext uri="{BB962C8B-B14F-4D97-AF65-F5344CB8AC3E}">
        <p14:creationId xmlns:p14="http://schemas.microsoft.com/office/powerpoint/2010/main" val="40879187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Figure 22.20 Bird respiratory system. </a:t>
            </a:r>
          </a:p>
          <a:p>
            <a:pPr eaLnBrk="1" hangingPunct="1"/>
            <a:r>
              <a:rPr lang="en-US" dirty="0"/>
              <a:t>Inflatable air sacs keep air moving through the lungs in one direction.</a:t>
            </a:r>
            <a:endParaRPr lang="en-US" altLang="en-US" b="0"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56</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57</a:t>
            </a:fld>
            <a:endParaRPr lang="en-US"/>
          </a:p>
        </p:txBody>
      </p:sp>
    </p:spTree>
    <p:extLst>
      <p:ext uri="{BB962C8B-B14F-4D97-AF65-F5344CB8AC3E}">
        <p14:creationId xmlns:p14="http://schemas.microsoft.com/office/powerpoint/2010/main" val="4087918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58</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Figure 22.21 Human respiratory organs and associated structures. </a:t>
            </a:r>
          </a:p>
          <a:p>
            <a:pPr eaLnBrk="1" hangingPunct="1">
              <a:spcBef>
                <a:spcPct val="0"/>
              </a:spcBef>
            </a:pPr>
            <a:r>
              <a:rPr lang="en-US" dirty="0"/>
              <a:t>The diaphragm and intercostal muscles (muscles between the ribs) are muscles of respiration. The epiglottis is a flap of tissue that folds over the trachea and prevents food from entering it when you swallow.</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59</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Figure 22.1 Surviving sudden cardiac arrest. </a:t>
            </a:r>
          </a:p>
          <a:p>
            <a:pPr eaLnBrk="1" hangingPunct="1"/>
            <a:r>
              <a:rPr lang="en-US" dirty="0"/>
              <a:t>Matt Nader (top) suffered a sudden cardiac arrest while in high school. CPR and quick defibrillation may have saved his life. Automated external defibrillators (AEDs) such as the one shown at bottom can restart a heart and are designed to be simple enough to be used by a trained layperson.</a:t>
            </a:r>
            <a:endParaRPr lang="en-US" altLang="en-US" b="0"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22.22 The glottis and vocal cords from above.</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60</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61</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62</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22.23 How muscle actions alter the size of the thoracic cavity during one respiratory cycle</a:t>
            </a:r>
            <a:r>
              <a:rPr lang="en-US" dirty="0"/>
              <a:t>.</a:t>
            </a:r>
          </a:p>
          <a:p>
            <a:pPr marL="228600" indent="-228600">
              <a:buAutoNum type="alphaUcPeriod"/>
            </a:pPr>
            <a:r>
              <a:rPr lang="en-US" dirty="0"/>
              <a:t>Inhalation</a:t>
            </a:r>
          </a:p>
          <a:p>
            <a:pPr marL="228600" indent="-228600">
              <a:buAutoNum type="alphaUcPeriod"/>
            </a:pPr>
            <a:r>
              <a:rPr lang="en-US" dirty="0"/>
              <a:t>Exhalation</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63</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64</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65</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22.24 Hemoglobin. </a:t>
            </a:r>
          </a:p>
          <a:p>
            <a:r>
              <a:rPr lang="en-US" dirty="0"/>
              <a:t>This protein consists of four globin molecules (blue and green). Each polypeptide associates with an iron-containing </a:t>
            </a:r>
            <a:r>
              <a:rPr lang="en-US" dirty="0" err="1"/>
              <a:t>heme</a:t>
            </a:r>
            <a:r>
              <a:rPr lang="en-US" dirty="0"/>
              <a:t> group (red) that can reversibly bind a molecule of O</a:t>
            </a:r>
            <a:r>
              <a:rPr lang="en-US" baseline="-25000" dirty="0"/>
              <a:t>2</a:t>
            </a:r>
            <a:r>
              <a:rPr lang="en-US" dirty="0"/>
              <a: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66</a:t>
            </a:fld>
            <a:endParaRPr lang="en-US"/>
          </a:p>
        </p:txBody>
      </p:sp>
    </p:spTree>
    <p:extLst>
      <p:ext uri="{BB962C8B-B14F-4D97-AF65-F5344CB8AC3E}">
        <p14:creationId xmlns:p14="http://schemas.microsoft.com/office/powerpoint/2010/main" val="336548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67</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68</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69</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22.25 First aid for choking in a conscious adult.</a:t>
            </a:r>
          </a:p>
          <a:p>
            <a:r>
              <a:rPr lang="en-US" dirty="0"/>
              <a:t>The Red Cross recommends that rescuers ask if a victim is choking and wants help. If the person nods, the rescuer should alternate between a series of five back blows and five abdominal thrusts.</a:t>
            </a:r>
          </a:p>
          <a:p>
            <a:pPr marL="228600" indent="-228600">
              <a:buAutoNum type="alphaUcPeriod"/>
            </a:pPr>
            <a:r>
              <a:rPr lang="en-US" dirty="0"/>
              <a:t>Back blows. Have the person lean forward. Use the heel of your hand to strike between the shoulder blades.</a:t>
            </a:r>
          </a:p>
          <a:p>
            <a:pPr marL="228600" indent="-228600">
              <a:buAutoNum type="alphaUcPeriod"/>
            </a:pPr>
            <a:r>
              <a:rPr lang="en-US" dirty="0"/>
              <a:t>Abdominal thrusts. Stand behind the person and place one fist below the rib cage, just above the navel, with your thumb facing inward. Cover the fist with your other hand and thrust inward and upward with both fists.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70</a:t>
            </a:fld>
            <a:endParaRPr lang="en-US"/>
          </a:p>
        </p:txBody>
      </p:sp>
    </p:spTree>
    <p:extLst>
      <p:ext uri="{BB962C8B-B14F-4D97-AF65-F5344CB8AC3E}">
        <p14:creationId xmlns:p14="http://schemas.microsoft.com/office/powerpoint/2010/main" val="37733247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71</a:t>
            </a:fld>
            <a:endParaRPr lang="en-US"/>
          </a:p>
        </p:txBody>
      </p:sp>
    </p:spTree>
    <p:extLst>
      <p:ext uri="{BB962C8B-B14F-4D97-AF65-F5344CB8AC3E}">
        <p14:creationId xmlns:p14="http://schemas.microsoft.com/office/powerpoint/2010/main" val="147011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8</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9</a:t>
            </a:fld>
            <a:endParaRPr lang="en-US"/>
          </a:p>
        </p:txBody>
      </p:sp>
    </p:spTree>
    <p:extLst>
      <p:ext uri="{BB962C8B-B14F-4D97-AF65-F5344CB8AC3E}">
        <p14:creationId xmlns:p14="http://schemas.microsoft.com/office/powerpoint/2010/main" val="4035375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0581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1517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640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p:nvPr>
        </p:nvSpPr>
        <p:spPr>
          <a:xfrm>
            <a:off x="5158065" y="3083849"/>
            <a:ext cx="5943392" cy="1343006"/>
          </a:xfrm>
        </p:spPr>
        <p:txBody>
          <a:bodyPr anchor="ctr">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endParaRPr lang="en-US" dirty="0"/>
          </a:p>
        </p:txBody>
      </p:sp>
      <p:sp>
        <p:nvSpPr>
          <p:cNvPr id="5" name="Title 4"/>
          <p:cNvSpPr>
            <a:spLocks noGrp="1"/>
          </p:cNvSpPr>
          <p:nvPr>
            <p:ph type="title"/>
          </p:nvPr>
        </p:nvSpPr>
        <p:spPr>
          <a:xfrm>
            <a:off x="5158065" y="2006622"/>
            <a:ext cx="5045478" cy="867221"/>
          </a:xfrm>
        </p:spPr>
        <p:txBody>
          <a:bodyPr/>
          <a:lstStyle>
            <a:lvl1pPr algn="l">
              <a:defRPr sz="4000">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246063" y="314482"/>
            <a:ext cx="3343275"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
        <p:nvSpPr>
          <p:cNvPr id="4" name="Content Placeholder 3"/>
          <p:cNvSpPr>
            <a:spLocks noGrp="1"/>
          </p:cNvSpPr>
          <p:nvPr>
            <p:ph sz="quarter" idx="13"/>
          </p:nvPr>
        </p:nvSpPr>
        <p:spPr>
          <a:xfrm>
            <a:off x="2909661" y="6356350"/>
            <a:ext cx="8815898"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b="0"/>
            </a:lvl1pPr>
          </a:lstStyle>
          <a:p>
            <a:r>
              <a:rPr lang="en-US" dirty="0"/>
              <a:t>Click to edit Master title style</a:t>
            </a:r>
          </a:p>
        </p:txBody>
      </p:sp>
      <p:sp>
        <p:nvSpPr>
          <p:cNvPr id="6" name="Text Placeholder 5"/>
          <p:cNvSpPr>
            <a:spLocks noGrp="1"/>
          </p:cNvSpPr>
          <p:nvPr>
            <p:ph type="body" sz="quarter" idx="15"/>
          </p:nvPr>
        </p:nvSpPr>
        <p:spPr>
          <a:xfrm>
            <a:off x="743576" y="1289683"/>
            <a:ext cx="10711543" cy="4872991"/>
          </a:xfrm>
        </p:spPr>
        <p:txBody>
          <a:bodyPr>
            <a:noAutofit/>
          </a:bodyPr>
          <a:lstStyle>
            <a:lvl1pPr marL="457200" indent="-457200" algn="l">
              <a:lnSpc>
                <a:spcPct val="100000"/>
              </a:lnSpc>
              <a:spcBef>
                <a:spcPts val="624"/>
              </a:spcBef>
              <a:buClr>
                <a:srgbClr val="004A78"/>
              </a:buClr>
              <a:buFont typeface="Arial" pitchFamily="34" charset="0"/>
              <a:buChar char="•"/>
              <a:defRPr sz="2600" b="0" i="0" baseline="0">
                <a:solidFill>
                  <a:srgbClr val="000000"/>
                </a:solidFill>
                <a:latin typeface="Arial" charset="0"/>
                <a:ea typeface="Arial" charset="0"/>
                <a:cs typeface="Arial" charset="0"/>
              </a:defRPr>
            </a:lvl1pPr>
            <a:lvl2pPr marL="914400" indent="-457200">
              <a:lnSpc>
                <a:spcPct val="100000"/>
              </a:lnSpc>
              <a:spcBef>
                <a:spcPts val="624"/>
              </a:spcBef>
              <a:buClr>
                <a:srgbClr val="004A78"/>
              </a:buClr>
              <a:buFont typeface="Arial" pitchFamily="34" charset="0"/>
              <a:buChar char="–"/>
              <a:defRPr>
                <a:solidFill>
                  <a:srgbClr val="000000"/>
                </a:solidFill>
                <a:latin typeface="Arial" pitchFamily="34" charset="0"/>
                <a:ea typeface="Arial" pitchFamily="34" charset="0"/>
                <a:cs typeface="Arial" pitchFamily="34" charset="0"/>
              </a:defRPr>
            </a:lvl2pPr>
            <a:lvl3pPr marL="1371600" indent="-457200">
              <a:defRPr sz="2200">
                <a:solidFill>
                  <a:srgbClr val="000000"/>
                </a:solidFill>
                <a:latin typeface="Arial" pitchFamily="34" charset="0"/>
                <a:ea typeface="Arial" pitchFamily="34" charset="0"/>
                <a:cs typeface="Arial" pitchFamily="34"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endParaRPr lang="en-US" dirty="0"/>
          </a:p>
          <a:p>
            <a:pPr lvl="1"/>
            <a:endParaRPr lang="en-US" dirty="0"/>
          </a:p>
          <a:p>
            <a:pPr lvl="2"/>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
        <p:nvSpPr>
          <p:cNvPr id="4" name="Content Placeholder 3"/>
          <p:cNvSpPr>
            <a:spLocks noGrp="1"/>
          </p:cNvSpPr>
          <p:nvPr>
            <p:ph sz="quarter" idx="16"/>
          </p:nvPr>
        </p:nvSpPr>
        <p:spPr>
          <a:xfrm>
            <a:off x="4572000" y="2162175"/>
            <a:ext cx="126682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3572" y="1737343"/>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93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228600" indent="-228600">
              <a:buClr>
                <a:srgbClr val="004A78"/>
              </a:buClr>
              <a:buFont typeface="Arial" charset="0"/>
              <a:buChar char="•"/>
              <a:defRPr sz="1800">
                <a:solidFill>
                  <a:srgbClr val="000000"/>
                </a:solidFill>
              </a:defRPr>
            </a:lvl1pPr>
            <a:lvl2pPr marL="685800" indent="-228600">
              <a:buClr>
                <a:srgbClr val="004A78"/>
              </a:buClr>
              <a:buFont typeface="Arial" charset="0"/>
              <a:buChar char="•"/>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590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7718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748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lvl1pPr>
              <a:defRPr sz="3600" b="0"/>
            </a:lvl1pPr>
          </a:lstStyle>
          <a:p>
            <a:r>
              <a:rPr lang="en-US" dirty="0"/>
              <a:t>Click to edit Master title style</a:t>
            </a:r>
          </a:p>
        </p:txBody>
      </p:sp>
      <p:sp>
        <p:nvSpPr>
          <p:cNvPr id="6" name="Picture Placeholder 5"/>
          <p:cNvSpPr>
            <a:spLocks noGrp="1"/>
          </p:cNvSpPr>
          <p:nvPr>
            <p:ph type="pic" sz="quarter" idx="10"/>
          </p:nvPr>
        </p:nvSpPr>
        <p:spPr>
          <a:xfrm>
            <a:off x="5848350" y="4070657"/>
            <a:ext cx="1361768" cy="1808163"/>
          </a:xfrm>
        </p:spPr>
        <p:txBody>
          <a:bodyPr/>
          <a:lstStyle/>
          <a:p>
            <a:r>
              <a:rPr lang="en-US" dirty="0"/>
              <a:t>Click icon to add picture</a:t>
            </a:r>
          </a:p>
        </p:txBody>
      </p:sp>
      <p:sp>
        <p:nvSpPr>
          <p:cNvPr id="10" name="Text Placeholder 9"/>
          <p:cNvSpPr>
            <a:spLocks noGrp="1"/>
          </p:cNvSpPr>
          <p:nvPr>
            <p:ph type="body" sz="quarter" idx="11"/>
          </p:nvPr>
        </p:nvSpPr>
        <p:spPr>
          <a:xfrm>
            <a:off x="838199" y="1517957"/>
            <a:ext cx="5705475" cy="4501843"/>
          </a:xfrm>
        </p:spPr>
        <p:txBody>
          <a:bodyPr/>
          <a:lstStyle>
            <a:lvl1pPr marL="0" marR="0" indent="457200" algn="l" defTabSz="914400" rtl="0" eaLnBrk="0" fontAlgn="base" latinLnBrk="0" hangingPunct="0">
              <a:lnSpc>
                <a:spcPct val="100000"/>
              </a:lnSpc>
              <a:spcBef>
                <a:spcPts val="624"/>
              </a:spcBef>
              <a:spcAft>
                <a:spcPct val="0"/>
              </a:spcAft>
              <a:buClr>
                <a:srgbClr val="004A78"/>
              </a:buClr>
              <a:buSzTx/>
              <a:buFont typeface="Arial" pitchFamily="34" charset="0"/>
              <a:buChar char="•"/>
              <a:tabLst/>
              <a:defRPr sz="1600">
                <a:solidFill>
                  <a:srgbClr val="006298"/>
                </a:solidFill>
                <a:latin typeface="Arial" panose="020B0604020202020204" pitchFamily="34" charset="0"/>
                <a:cs typeface="Arial" panose="020B0604020202020204" pitchFamily="34" charset="0"/>
              </a:defRPr>
            </a:lvl1pPr>
            <a:lvl2pPr marL="1371600" indent="-685800">
              <a:spcBef>
                <a:spcPts val="624"/>
              </a:spcBef>
              <a:buClr>
                <a:srgbClr val="004A78"/>
              </a:buClr>
              <a:buFont typeface="Arial" pitchFamily="34" charset="0"/>
              <a:buChar char="–"/>
              <a:defRPr/>
            </a:lvl2pPr>
          </a:lstStyle>
          <a:p>
            <a:pPr marL="0" marR="0" lvl="0"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endParaRPr>
          </a:p>
          <a:p>
            <a:pPr marL="685800" marR="0" lvl="1"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endParaRP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
        <p:nvSpPr>
          <p:cNvPr id="4" name="Table Placeholder 3"/>
          <p:cNvSpPr>
            <a:spLocks noGrp="1"/>
          </p:cNvSpPr>
          <p:nvPr>
            <p:ph type="tbl" sz="quarter" idx="12"/>
          </p:nvPr>
        </p:nvSpPr>
        <p:spPr>
          <a:xfrm>
            <a:off x="8520113" y="1814513"/>
            <a:ext cx="2466975" cy="900112"/>
          </a:xfrm>
        </p:spPr>
        <p:txBody>
          <a:bodyPr/>
          <a:lstStyle/>
          <a:p>
            <a:endParaRPr lang="en-US"/>
          </a:p>
        </p:txBody>
      </p:sp>
      <p:sp>
        <p:nvSpPr>
          <p:cNvPr id="7" name="Picture Placeholder 5">
            <a:extLst>
              <a:ext uri="{FF2B5EF4-FFF2-40B4-BE49-F238E27FC236}">
                <a16:creationId xmlns:a16="http://schemas.microsoft.com/office/drawing/2014/main" id="{5EF88EF9-6A68-46CA-98E0-7791CB989A62}"/>
              </a:ext>
            </a:extLst>
          </p:cNvPr>
          <p:cNvSpPr>
            <a:spLocks noGrp="1"/>
          </p:cNvSpPr>
          <p:nvPr>
            <p:ph type="pic" sz="quarter" idx="13"/>
          </p:nvPr>
        </p:nvSpPr>
        <p:spPr>
          <a:xfrm>
            <a:off x="6000750" y="4223057"/>
            <a:ext cx="1361768" cy="1808163"/>
          </a:xfrm>
        </p:spPr>
        <p:txBody>
          <a:bodyPr/>
          <a:lstStyle/>
          <a:p>
            <a:r>
              <a:rPr lang="en-US" dirty="0"/>
              <a:t>Click icon to add picture</a:t>
            </a:r>
          </a:p>
        </p:txBody>
      </p:sp>
    </p:spTree>
    <p:extLst>
      <p:ext uri="{BB962C8B-B14F-4D97-AF65-F5344CB8AC3E}">
        <p14:creationId xmlns:p14="http://schemas.microsoft.com/office/powerpoint/2010/main" val="871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14" r:id="rId4"/>
    <p:sldLayoutId id="2147483718" r:id="rId5"/>
    <p:sldLayoutId id="2147483715" r:id="rId6"/>
    <p:sldLayoutId id="2147483716" r:id="rId7"/>
    <p:sldLayoutId id="2147483719" r:id="rId8"/>
    <p:sldLayoutId id="2147483720" r:id="rId9"/>
    <p:sldLayoutId id="2147483723" r:id="rId10"/>
    <p:sldLayoutId id="2147483724" r:id="rId11"/>
    <p:sldLayoutId id="2147483713" r:id="rId12"/>
    <p:sldLayoutId id="2147483717" r:id="rId13"/>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261" y="2006622"/>
            <a:ext cx="5045478" cy="867221"/>
          </a:xfrm>
        </p:spPr>
        <p:txBody>
          <a:bodyPr/>
          <a:lstStyle/>
          <a:p>
            <a:pPr algn="ctr"/>
            <a:r>
              <a:rPr lang="en-US" b="0" dirty="0"/>
              <a:t>Chapter 22</a:t>
            </a:r>
          </a:p>
        </p:txBody>
      </p:sp>
      <p:sp>
        <p:nvSpPr>
          <p:cNvPr id="3" name="Text Placeholder 2"/>
          <p:cNvSpPr>
            <a:spLocks noGrp="1"/>
          </p:cNvSpPr>
          <p:nvPr>
            <p:ph type="body" sz="quarter" idx="11"/>
          </p:nvPr>
        </p:nvSpPr>
        <p:spPr>
          <a:xfrm>
            <a:off x="2843727" y="3083849"/>
            <a:ext cx="6504546" cy="1343006"/>
          </a:xfrm>
        </p:spPr>
        <p:txBody>
          <a:bodyPr/>
          <a:lstStyle/>
          <a:p>
            <a:pPr algn="ctr">
              <a:lnSpc>
                <a:spcPct val="100000"/>
              </a:lnSpc>
            </a:pPr>
            <a:r>
              <a:rPr lang="en-US" dirty="0"/>
              <a:t>Circulation and Respiration</a:t>
            </a:r>
          </a:p>
        </p:txBody>
      </p:sp>
      <p:sp>
        <p:nvSpPr>
          <p:cNvPr id="4" name="Content Placeholder 3"/>
          <p:cNvSpPr>
            <a:spLocks noGrp="1"/>
          </p:cNvSpPr>
          <p:nvPr>
            <p:ph sz="quarter" idx="13"/>
          </p:nvPr>
        </p:nvSpPr>
        <p:spPr>
          <a:xfrm>
            <a:off x="2909660" y="6356350"/>
            <a:ext cx="8992053" cy="501650"/>
          </a:xfrm>
        </p:spPr>
        <p:txBody>
          <a:bodyPr/>
          <a:lstStyle/>
          <a:p>
            <a:pPr>
              <a:lnSpc>
                <a:spcPct val="100000"/>
              </a:lnSpc>
              <a:spcBef>
                <a:spcPts val="624"/>
              </a:spcBef>
            </a:pPr>
            <a:r>
              <a:rPr lang="en-US" sz="1400" dirty="0">
                <a:solidFill>
                  <a:schemeClr val="bg1"/>
                </a:solidFill>
                <a:latin typeface="Arial" pitchFamily="34" charset="0"/>
                <a:cs typeface="Arial" pitchFamily="34" charset="0"/>
              </a:rPr>
              <a:t>Starr, </a:t>
            </a:r>
            <a:r>
              <a:rPr lang="en-US" sz="1400" i="1" dirty="0">
                <a:solidFill>
                  <a:schemeClr val="bg1"/>
                </a:solidFill>
                <a:latin typeface="Arial" pitchFamily="34" charset="0"/>
                <a:cs typeface="Arial" pitchFamily="34" charset="0"/>
              </a:rPr>
              <a:t>Biology Today and Tomorrow with Physiology,</a:t>
            </a:r>
            <a:r>
              <a:rPr lang="en-US" sz="1400" dirty="0">
                <a:solidFill>
                  <a:schemeClr val="bg1"/>
                </a:solidFill>
                <a:latin typeface="Arial" pitchFamily="34" charset="0"/>
                <a:cs typeface="Arial" pitchFamily="34" charset="0"/>
              </a:rPr>
              <a:t> 6</a:t>
            </a:r>
            <a:r>
              <a:rPr lang="en-US" sz="1400" baseline="30000" dirty="0">
                <a:solidFill>
                  <a:schemeClr val="bg1"/>
                </a:solidFill>
                <a:latin typeface="Arial" pitchFamily="34" charset="0"/>
                <a:cs typeface="Arial" pitchFamily="34" charset="0"/>
              </a:rPr>
              <a:t>th</a:t>
            </a:r>
            <a:r>
              <a:rPr lang="en-US" sz="1400" dirty="0">
                <a:solidFill>
                  <a:schemeClr val="bg1"/>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70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and Closed Circulatory System</a:t>
            </a:r>
            <a:endParaRPr lang="ru-RU" dirty="0"/>
          </a:p>
        </p:txBody>
      </p:sp>
      <p:pic>
        <p:nvPicPr>
          <p:cNvPr id="2050" name="Picture 2" descr="A two part illustration shows open and closed circulatory systems. In the open system, an open pump circulates blood in spaces or cavities in body tissues. The cross section of the abdomen shows the dorsal blood vessel and tubular heart. Text reads, the long, tubular heart in a grasshopper’s abdomen pumps yellowish hemolymph through a large vessel and out into tissue spaces. Hemolymph exchanges materials with cells, and then reenters the heart through openings in the heart wall. In the closed system, a closed pump circulates blood to the capillary bed (small blood vessels) through large diameter blood vessels (rapid flow). The cross section of the abdomen shows dorsal blood vessels, gut cavity, ventral blood vessels, and two of five hearts. Text reads, an earthworm’s hearts pump blood through a continuous system of vessels that extend through the body. Exchanges between blood and the tissues take place across the wall of the smallest vessels (the capillarie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151546" y="2146607"/>
            <a:ext cx="7888909" cy="281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863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Evolution of Vertebrate Cardiovascular Systems</a:t>
            </a:r>
          </a:p>
        </p:txBody>
      </p:sp>
      <p:sp>
        <p:nvSpPr>
          <p:cNvPr id="2" name="Text Placeholder 1"/>
          <p:cNvSpPr>
            <a:spLocks noGrp="1"/>
          </p:cNvSpPr>
          <p:nvPr>
            <p:ph type="body" sz="quarter" idx="15"/>
          </p:nvPr>
        </p:nvSpPr>
        <p:spPr/>
        <p:txBody>
          <a:bodyPr/>
          <a:lstStyle/>
          <a:p>
            <a:r>
              <a:rPr lang="en-US" altLang="en-US" dirty="0">
                <a:solidFill>
                  <a:srgbClr val="040404"/>
                </a:solidFill>
              </a:rPr>
              <a:t>Fishes have a two-chambered heart (atrium and ventricle); blood flows in one circuit.</a:t>
            </a:r>
          </a:p>
          <a:p>
            <a:r>
              <a:rPr lang="en-US" altLang="en-US" dirty="0">
                <a:solidFill>
                  <a:srgbClr val="040404"/>
                </a:solidFill>
              </a:rPr>
              <a:t>Atrium </a:t>
            </a:r>
          </a:p>
          <a:p>
            <a:pPr lvl="1"/>
            <a:r>
              <a:rPr lang="en-US" altLang="en-US" dirty="0">
                <a:solidFill>
                  <a:srgbClr val="040404"/>
                </a:solidFill>
              </a:rPr>
              <a:t>Heart chamber that receives blood from a vein and pumps it into a ventricle</a:t>
            </a:r>
          </a:p>
          <a:p>
            <a:r>
              <a:rPr lang="en-US" altLang="en-US" dirty="0">
                <a:solidFill>
                  <a:srgbClr val="040404"/>
                </a:solidFill>
              </a:rPr>
              <a:t>Ventricle </a:t>
            </a:r>
          </a:p>
          <a:p>
            <a:pPr lvl="1"/>
            <a:r>
              <a:rPr lang="en-US" altLang="en-US" dirty="0">
                <a:solidFill>
                  <a:srgbClr val="040404"/>
                </a:solidFill>
              </a:rPr>
              <a:t>Heart chamber that pumps blood out of the heart and into an artery</a:t>
            </a:r>
          </a:p>
        </p:txBody>
      </p:sp>
    </p:spTree>
    <p:extLst>
      <p:ext uri="{BB962C8B-B14F-4D97-AF65-F5344CB8AC3E}">
        <p14:creationId xmlns:p14="http://schemas.microsoft.com/office/powerpoint/2010/main" val="2884017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 Circulatory System</a:t>
            </a:r>
            <a:endParaRPr lang="ru-RU" dirty="0"/>
          </a:p>
        </p:txBody>
      </p:sp>
      <p:pic>
        <p:nvPicPr>
          <p:cNvPr id="3074" name="Picture 2" descr="An illustration shows the circulatory system of fish. &#10;&#10;The illustration depicts blood flow in a single circuit. Arrows indicate the direction of blood flow. The heart consists of two chambers; atrium and ventricle. The heart pumps the deoxygenated blood from the ventricle to the capillary beds of gills. The oxygenated blood from the capillary beds of gills enters the rest of the body. The deoxygenated blood from then enters the atrium and thus the cycle continues. The text below the illustration reads, in fish, the heart has one atrium and one ventricle. Force of the ventricle’s contraction propels blood through the single circui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335628" y="2025817"/>
            <a:ext cx="3520745" cy="328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423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59961"/>
            <a:ext cx="10515600" cy="1082433"/>
          </a:xfrm>
        </p:spPr>
        <p:txBody>
          <a:bodyPr/>
          <a:lstStyle/>
          <a:p>
            <a:r>
              <a:rPr lang="en-US" dirty="0"/>
              <a:t>Evolution of Vertebrate Cardiovascular Systems; Another Method</a:t>
            </a:r>
          </a:p>
        </p:txBody>
      </p:sp>
      <p:sp>
        <p:nvSpPr>
          <p:cNvPr id="2" name="Text Placeholder 1"/>
          <p:cNvSpPr>
            <a:spLocks noGrp="1"/>
          </p:cNvSpPr>
          <p:nvPr>
            <p:ph type="body" sz="quarter" idx="15"/>
          </p:nvPr>
        </p:nvSpPr>
        <p:spPr/>
        <p:txBody>
          <a:bodyPr/>
          <a:lstStyle/>
          <a:p>
            <a:r>
              <a:rPr lang="en-US" altLang="en-US" dirty="0">
                <a:solidFill>
                  <a:srgbClr val="040404"/>
                </a:solidFill>
              </a:rPr>
              <a:t>In most vertebrates, blood flows in two circuits.</a:t>
            </a:r>
          </a:p>
          <a:p>
            <a:r>
              <a:rPr lang="en-US" altLang="en-US" dirty="0">
                <a:solidFill>
                  <a:srgbClr val="040404"/>
                </a:solidFill>
              </a:rPr>
              <a:t>Amphibians and most reptiles have a three-chambered heart with two atria and one ventricle.</a:t>
            </a:r>
          </a:p>
          <a:p>
            <a:r>
              <a:rPr lang="en-US" altLang="en-US" dirty="0">
                <a:solidFill>
                  <a:srgbClr val="040404"/>
                </a:solidFill>
              </a:rPr>
              <a:t>Crocodilians, birds, and mammals have a four-chambered heart that separates oxygen-rich blood from oxygen-poor blood.</a:t>
            </a:r>
          </a:p>
        </p:txBody>
      </p:sp>
    </p:spTree>
    <p:extLst>
      <p:ext uri="{BB962C8B-B14F-4D97-AF65-F5344CB8AC3E}">
        <p14:creationId xmlns:p14="http://schemas.microsoft.com/office/powerpoint/2010/main" val="3833575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Two Cardiovascular Circuits</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Pulmonary circuit </a:t>
            </a:r>
          </a:p>
          <a:p>
            <a:pPr lvl="1"/>
            <a:r>
              <a:rPr lang="en-US" altLang="en-US" dirty="0">
                <a:solidFill>
                  <a:srgbClr val="040404"/>
                </a:solidFill>
              </a:rPr>
              <a:t>Circuit through which blood flows from the heart to the lungs and back</a:t>
            </a:r>
          </a:p>
          <a:p>
            <a:r>
              <a:rPr lang="en-US" altLang="en-US" dirty="0">
                <a:solidFill>
                  <a:srgbClr val="040404"/>
                </a:solidFill>
              </a:rPr>
              <a:t>Systemic circuit </a:t>
            </a:r>
          </a:p>
          <a:p>
            <a:pPr lvl="1"/>
            <a:r>
              <a:rPr lang="en-US" altLang="en-US" dirty="0">
                <a:solidFill>
                  <a:srgbClr val="040404"/>
                </a:solidFill>
              </a:rPr>
              <a:t>Circuit through which blood flows from the heart to the body tissues and back</a:t>
            </a:r>
          </a:p>
        </p:txBody>
      </p:sp>
    </p:spTree>
    <p:extLst>
      <p:ext uri="{BB962C8B-B14F-4D97-AF65-F5344CB8AC3E}">
        <p14:creationId xmlns:p14="http://schemas.microsoft.com/office/powerpoint/2010/main" val="3612779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Amphibian and Reptile Circulatory System</a:t>
            </a:r>
            <a:endParaRPr lang="ru-RU" dirty="0"/>
          </a:p>
        </p:txBody>
      </p:sp>
      <p:pic>
        <p:nvPicPr>
          <p:cNvPr id="4098" name="Picture 2" descr="An illustration shows the circulatory system of amphibians and reptiles. &#10;The circulatory system of amphibians comprise a pulmonary circuit and a systemic circuit. Arrows indicate the direction of blood flow. The heart consists of three chambers; two atria, and one ventricle. The blood flows in two partially separated circuits; pulmonary and systemic circuits. The first contraction drives the deoxygenated blood from the heart to the lungs and the oxygenated blood from the lungs to the heart in the pulmonary circuit. The second contraction drives the oxygenated blood from the heart to the rest of the body and the deoxygenated blood from the rest of the body to the heart in the systemic circuit. The text below the illustration reads, in amphibians and most reptiles, the heart has three chambers: two atria and one ventricle. Blood flows in two partially separated circuits. Oxygenated and oxygen-poor blood mixes a bit in the ventricl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495662" y="2118032"/>
            <a:ext cx="3200677" cy="320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65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839"/>
            <a:ext cx="10515600" cy="1190676"/>
          </a:xfrm>
        </p:spPr>
        <p:txBody>
          <a:bodyPr/>
          <a:lstStyle/>
          <a:p>
            <a:r>
              <a:rPr lang="en-US" dirty="0"/>
              <a:t>Circulatory System of Crocodilians, Birds, and Mammals</a:t>
            </a:r>
            <a:endParaRPr lang="ru-RU" dirty="0"/>
          </a:p>
        </p:txBody>
      </p:sp>
      <p:pic>
        <p:nvPicPr>
          <p:cNvPr id="5122" name="Picture 2" descr="An illustration shows the circulatory system of crocodilians, birds, and mammals. &#10;The circulatory system comprise a pulmonary circuit and a systemic circuit. Arrows indicate the direction of blood flow. The heart consists of four chambers; two atria, and two ventricles. The blood flows in two fully separated circuits; pulmonary and systemic circuits. A less forceful contraction of one ventricle drives the deoxygenated blood from the heart to the lungs and the oxygenated blood from the lungs to the heart in the pulmonary circuit. A forceful contraction of another ventricle drives the oxygenated blood from the heart to the rest of the body and the deoxygenated blood from the rest of the body to the heart in the systemic circuit. The text below the illustration reads, in crocodilians, birds, and mammals, the heart has four chambers: two atria and two ventricles. Oxygenated blood and oxygen-poor blood do not mix."/>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495662" y="2327582"/>
            <a:ext cx="3200677" cy="289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834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22.3 Human Cardiovascular System</a:t>
            </a:r>
          </a:p>
        </p:txBody>
      </p:sp>
      <p:sp>
        <p:nvSpPr>
          <p:cNvPr id="2" name="Text Placeholder 1"/>
          <p:cNvSpPr>
            <a:spLocks noGrp="1"/>
          </p:cNvSpPr>
          <p:nvPr>
            <p:ph type="body" sz="quarter" idx="15"/>
          </p:nvPr>
        </p:nvSpPr>
        <p:spPr/>
        <p:txBody>
          <a:bodyPr/>
          <a:lstStyle/>
          <a:p>
            <a:r>
              <a:rPr lang="en-US" altLang="en-US" dirty="0">
                <a:solidFill>
                  <a:srgbClr val="040404"/>
                </a:solidFill>
              </a:rPr>
              <a:t>The two separate circuits: Pulmonary and systemic has a network of different types of blood vessels that carry blood between the heart and capillary beds.</a:t>
            </a:r>
          </a:p>
          <a:p>
            <a:pPr lvl="1"/>
            <a:r>
              <a:rPr lang="en-US" altLang="en-US" dirty="0">
                <a:solidFill>
                  <a:srgbClr val="040404"/>
                </a:solidFill>
              </a:rPr>
              <a:t>Artery</a:t>
            </a:r>
          </a:p>
          <a:p>
            <a:pPr lvl="2">
              <a:buClr>
                <a:srgbClr val="004A78"/>
              </a:buClr>
              <a:buFont typeface="Wingdings" panose="05000000000000000000" pitchFamily="2" charset="2"/>
              <a:buChar char="§"/>
            </a:pPr>
            <a:r>
              <a:rPr lang="en-US" altLang="en-US" dirty="0">
                <a:solidFill>
                  <a:srgbClr val="040404"/>
                </a:solidFill>
              </a:rPr>
              <a:t>Carries blood from the heart to an organ</a:t>
            </a:r>
          </a:p>
          <a:p>
            <a:pPr lvl="1"/>
            <a:r>
              <a:rPr lang="en-US" altLang="en-US" dirty="0">
                <a:solidFill>
                  <a:srgbClr val="040404"/>
                </a:solidFill>
              </a:rPr>
              <a:t>Arteriole</a:t>
            </a:r>
          </a:p>
          <a:p>
            <a:pPr lvl="2">
              <a:buClr>
                <a:srgbClr val="004A78"/>
              </a:buClr>
              <a:buFont typeface="Wingdings" panose="05000000000000000000" pitchFamily="2" charset="2"/>
              <a:buChar char="§"/>
            </a:pPr>
            <a:r>
              <a:rPr lang="en-US" altLang="en-US" dirty="0">
                <a:solidFill>
                  <a:srgbClr val="040404"/>
                </a:solidFill>
              </a:rPr>
              <a:t>Carries blood from an artery to a capillary bed</a:t>
            </a:r>
          </a:p>
          <a:p>
            <a:pPr lvl="1"/>
            <a:r>
              <a:rPr lang="en-US" altLang="en-US" dirty="0" err="1">
                <a:solidFill>
                  <a:srgbClr val="040404"/>
                </a:solidFill>
              </a:rPr>
              <a:t>Venule</a:t>
            </a:r>
            <a:endParaRPr lang="en-US" altLang="en-US" dirty="0">
              <a:solidFill>
                <a:srgbClr val="040404"/>
              </a:solidFill>
            </a:endParaRPr>
          </a:p>
          <a:p>
            <a:pPr lvl="2">
              <a:buClr>
                <a:srgbClr val="004A78"/>
              </a:buClr>
              <a:buFont typeface="Wingdings" panose="05000000000000000000" pitchFamily="2" charset="2"/>
              <a:buChar char="§"/>
            </a:pPr>
            <a:r>
              <a:rPr lang="en-US" altLang="en-US" dirty="0">
                <a:solidFill>
                  <a:srgbClr val="040404"/>
                </a:solidFill>
              </a:rPr>
              <a:t>Carries blood from capillaries to a vein</a:t>
            </a:r>
          </a:p>
          <a:p>
            <a:pPr lvl="1"/>
            <a:r>
              <a:rPr lang="en-US" altLang="en-US" dirty="0">
                <a:solidFill>
                  <a:srgbClr val="040404"/>
                </a:solidFill>
              </a:rPr>
              <a:t>Vein</a:t>
            </a:r>
          </a:p>
          <a:p>
            <a:pPr lvl="2">
              <a:buClr>
                <a:srgbClr val="004A78"/>
              </a:buClr>
              <a:buFont typeface="Wingdings" panose="05000000000000000000" pitchFamily="2" charset="2"/>
              <a:buChar char="§"/>
            </a:pPr>
            <a:r>
              <a:rPr lang="en-US" altLang="en-US" dirty="0">
                <a:solidFill>
                  <a:srgbClr val="040404"/>
                </a:solidFill>
              </a:rPr>
              <a:t>Returns blood to the heart</a:t>
            </a:r>
          </a:p>
        </p:txBody>
      </p:sp>
    </p:spTree>
    <p:extLst>
      <p:ext uri="{BB962C8B-B14F-4D97-AF65-F5344CB8AC3E}">
        <p14:creationId xmlns:p14="http://schemas.microsoft.com/office/powerpoint/2010/main" val="3462808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Pulmonary Circuit</a:t>
            </a:r>
          </a:p>
        </p:txBody>
      </p:sp>
      <p:sp>
        <p:nvSpPr>
          <p:cNvPr id="2" name="Text Placeholder 1"/>
          <p:cNvSpPr>
            <a:spLocks noGrp="1"/>
          </p:cNvSpPr>
          <p:nvPr>
            <p:ph type="body" sz="quarter" idx="15"/>
          </p:nvPr>
        </p:nvSpPr>
        <p:spPr/>
        <p:txBody>
          <a:bodyPr/>
          <a:lstStyle/>
          <a:p>
            <a:r>
              <a:rPr lang="en-US" altLang="en-US" dirty="0">
                <a:solidFill>
                  <a:srgbClr val="040404"/>
                </a:solidFill>
              </a:rPr>
              <a:t>Oxygen-poor blood collected by the right atrium is pumped from the right ventricle, through pulmonary arteries, to the lungs.</a:t>
            </a:r>
          </a:p>
          <a:p>
            <a:r>
              <a:rPr lang="en-US" altLang="en-US" dirty="0">
                <a:solidFill>
                  <a:srgbClr val="040404"/>
                </a:solidFill>
              </a:rPr>
              <a:t>In capillaries of the lungs, blood gives off CO</a:t>
            </a:r>
            <a:r>
              <a:rPr lang="en-US" altLang="en-US" baseline="-25000" dirty="0">
                <a:solidFill>
                  <a:srgbClr val="040404"/>
                </a:solidFill>
              </a:rPr>
              <a:t>2</a:t>
            </a:r>
            <a:r>
              <a:rPr lang="en-US" altLang="en-US" dirty="0">
                <a:solidFill>
                  <a:srgbClr val="040404"/>
                </a:solidFill>
              </a:rPr>
              <a:t> and picks up O</a:t>
            </a:r>
            <a:r>
              <a:rPr lang="en-US" altLang="en-US" baseline="-25000" dirty="0">
                <a:solidFill>
                  <a:srgbClr val="040404"/>
                </a:solidFill>
              </a:rPr>
              <a:t>2</a:t>
            </a:r>
            <a:r>
              <a:rPr lang="en-US" altLang="en-US" dirty="0">
                <a:solidFill>
                  <a:srgbClr val="040404"/>
                </a:solidFill>
              </a:rPr>
              <a:t>.</a:t>
            </a:r>
          </a:p>
          <a:p>
            <a:r>
              <a:rPr lang="en-US" altLang="en-US" dirty="0">
                <a:solidFill>
                  <a:srgbClr val="040404"/>
                </a:solidFill>
              </a:rPr>
              <a:t>Oxygen-rich blood returns through pulmonary veins to the left atrium.</a:t>
            </a:r>
          </a:p>
        </p:txBody>
      </p:sp>
    </p:spTree>
    <p:extLst>
      <p:ext uri="{BB962C8B-B14F-4D97-AF65-F5344CB8AC3E}">
        <p14:creationId xmlns:p14="http://schemas.microsoft.com/office/powerpoint/2010/main" val="4027330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Systemic Circuit</a:t>
            </a:r>
          </a:p>
        </p:txBody>
      </p:sp>
      <p:sp>
        <p:nvSpPr>
          <p:cNvPr id="2" name="Text Placeholder 1"/>
          <p:cNvSpPr>
            <a:spLocks noGrp="1"/>
          </p:cNvSpPr>
          <p:nvPr>
            <p:ph type="body" sz="quarter" idx="15"/>
          </p:nvPr>
        </p:nvSpPr>
        <p:spPr/>
        <p:txBody>
          <a:bodyPr/>
          <a:lstStyle/>
          <a:p>
            <a:r>
              <a:rPr lang="en-US" altLang="en-US" dirty="0">
                <a:solidFill>
                  <a:srgbClr val="040404"/>
                </a:solidFill>
              </a:rPr>
              <a:t>Oxygen-rich blood collected by the left atrium is pumped from the left ventricle, through the aorta, to capillary beds of the body.</a:t>
            </a:r>
          </a:p>
          <a:p>
            <a:r>
              <a:rPr lang="en-US" altLang="en-US" dirty="0">
                <a:solidFill>
                  <a:srgbClr val="040404"/>
                </a:solidFill>
              </a:rPr>
              <a:t>At capillary beds in the body, blood gives up O</a:t>
            </a:r>
            <a:r>
              <a:rPr lang="en-US" altLang="en-US" baseline="-25000" dirty="0">
                <a:solidFill>
                  <a:srgbClr val="040404"/>
                </a:solidFill>
              </a:rPr>
              <a:t>2</a:t>
            </a:r>
            <a:r>
              <a:rPr lang="en-US" altLang="en-US" dirty="0">
                <a:solidFill>
                  <a:srgbClr val="040404"/>
                </a:solidFill>
              </a:rPr>
              <a:t> and picks up CO</a:t>
            </a:r>
            <a:r>
              <a:rPr lang="en-US" altLang="en-US" baseline="-25000" dirty="0">
                <a:solidFill>
                  <a:srgbClr val="040404"/>
                </a:solidFill>
              </a:rPr>
              <a:t>2</a:t>
            </a:r>
            <a:r>
              <a:rPr lang="en-US" altLang="en-US" dirty="0">
                <a:solidFill>
                  <a:srgbClr val="040404"/>
                </a:solidFill>
              </a:rPr>
              <a:t>.</a:t>
            </a:r>
          </a:p>
          <a:p>
            <a:r>
              <a:rPr lang="en-US" altLang="en-US" dirty="0">
                <a:solidFill>
                  <a:srgbClr val="040404"/>
                </a:solidFill>
              </a:rPr>
              <a:t>The superior vena cava and inferior vena cava return oxygen-poor blood to the right atrium.</a:t>
            </a:r>
          </a:p>
        </p:txBody>
      </p:sp>
    </p:spTree>
    <p:extLst>
      <p:ext uri="{BB962C8B-B14F-4D97-AF65-F5344CB8AC3E}">
        <p14:creationId xmlns:p14="http://schemas.microsoft.com/office/powerpoint/2010/main" val="392685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22 Learning Objectives (1 of 3)</a:t>
            </a:r>
          </a:p>
        </p:txBody>
      </p:sp>
      <p:sp>
        <p:nvSpPr>
          <p:cNvPr id="2" name="Text Placeholder 1"/>
          <p:cNvSpPr>
            <a:spLocks noGrp="1"/>
          </p:cNvSpPr>
          <p:nvPr>
            <p:ph type="body" sz="quarter" idx="15"/>
          </p:nvPr>
        </p:nvSpPr>
        <p:spPr/>
        <p:txBody>
          <a:bodyPr/>
          <a:lstStyle/>
          <a:p>
            <a:pPr marL="461963" indent="-461963"/>
            <a:r>
              <a:rPr lang="en-US" sz="1800" dirty="0">
                <a:solidFill>
                  <a:srgbClr val="040404"/>
                </a:solidFill>
              </a:rPr>
              <a:t>22.1	 Application</a:t>
            </a:r>
          </a:p>
          <a:p>
            <a:pPr marL="461963" indent="-461963"/>
            <a:r>
              <a:rPr lang="en-US" sz="1800" dirty="0">
                <a:solidFill>
                  <a:srgbClr val="040404"/>
                </a:solidFill>
              </a:rPr>
              <a:t>22.2.1 Explain the difference between an open circulatory system and a closed circulatory system.</a:t>
            </a:r>
          </a:p>
          <a:p>
            <a:pPr marL="461963" indent="-461963"/>
            <a:r>
              <a:rPr lang="en-US" sz="1800" dirty="0">
                <a:solidFill>
                  <a:srgbClr val="040404"/>
                </a:solidFill>
              </a:rPr>
              <a:t>22.2.2 Compare the path of blood flow in a fish and a mammal.</a:t>
            </a:r>
          </a:p>
          <a:p>
            <a:pPr marL="461963" indent="-461963"/>
            <a:r>
              <a:rPr lang="en-US" sz="1800" dirty="0">
                <a:solidFill>
                  <a:srgbClr val="040404"/>
                </a:solidFill>
              </a:rPr>
              <a:t>22.2.3 Discuss the advantages of a four-chambered heart.</a:t>
            </a:r>
          </a:p>
          <a:p>
            <a:pPr marL="461963" indent="-461963"/>
            <a:r>
              <a:rPr lang="en-US" sz="1800" dirty="0">
                <a:solidFill>
                  <a:srgbClr val="040404"/>
                </a:solidFill>
              </a:rPr>
              <a:t>22.3.1 Describe the path a blood cell takes through the human circulatory system.</a:t>
            </a:r>
          </a:p>
          <a:p>
            <a:pPr marL="461963" indent="-461963"/>
            <a:r>
              <a:rPr lang="en-US" sz="1800" dirty="0">
                <a:solidFill>
                  <a:srgbClr val="040404"/>
                </a:solidFill>
              </a:rPr>
              <a:t>22.3.2 Compare the function of arteries and veins.</a:t>
            </a:r>
          </a:p>
          <a:p>
            <a:pPr marL="461963" indent="-461963"/>
            <a:r>
              <a:rPr lang="en-US" sz="1800" dirty="0">
                <a:solidFill>
                  <a:srgbClr val="040404"/>
                </a:solidFill>
              </a:rPr>
              <a:t>22.4.1 Compare the thickness of the wall of the atria and the ventricles, and explain how this difference in their structure reflects differences in their function.</a:t>
            </a:r>
          </a:p>
          <a:p>
            <a:pPr marL="461963" indent="-461963"/>
            <a:r>
              <a:rPr lang="en-US" sz="1800" dirty="0">
                <a:solidFill>
                  <a:srgbClr val="040404"/>
                </a:solidFill>
              </a:rPr>
              <a:t>22.4.2 Explain what causes heart sounds.</a:t>
            </a:r>
          </a:p>
          <a:p>
            <a:pPr marL="461963" indent="-461963"/>
            <a:r>
              <a:rPr lang="en-US" sz="1800" dirty="0">
                <a:solidFill>
                  <a:srgbClr val="040404"/>
                </a:solidFill>
              </a:rPr>
              <a:t>22.4.3 Describe the events of one cardiac cycle.</a:t>
            </a:r>
          </a:p>
          <a:p>
            <a:pPr marL="461963" indent="-461963"/>
            <a:r>
              <a:rPr lang="en-US" sz="1800" dirty="0">
                <a:solidFill>
                  <a:srgbClr val="040404"/>
                </a:solidFill>
              </a:rPr>
              <a:t>22.4.4 Explain the function of the SA and AV nodes.</a:t>
            </a:r>
          </a:p>
        </p:txBody>
      </p:sp>
    </p:spTree>
    <p:extLst>
      <p:ext uri="{BB962C8B-B14F-4D97-AF65-F5344CB8AC3E}">
        <p14:creationId xmlns:p14="http://schemas.microsoft.com/office/powerpoint/2010/main" val="13063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839"/>
            <a:ext cx="10515600" cy="1190676"/>
          </a:xfrm>
        </p:spPr>
        <p:txBody>
          <a:bodyPr/>
          <a:lstStyle/>
          <a:p>
            <a:r>
              <a:rPr lang="en-US" dirty="0"/>
              <a:t>The Two Circuits of the Human Cardiovascular System</a:t>
            </a:r>
            <a:endParaRPr lang="ru-RU" dirty="0"/>
          </a:p>
        </p:txBody>
      </p:sp>
      <p:pic>
        <p:nvPicPr>
          <p:cNvPr id="6146" name="Picture 2" descr="An illustration shows the pulmonary and systemic circuits of the human cardiovascular system. Heart with pulmonary arteries, aorta, and pulmonary veins are shown in the center. Pulmonary circuit shows capillaries of left and right lungs, blood flow from the heart to lungs through pulmonary arteries, blood flow from lungs to the heart through pulmonary veins are marked. Systemic circuit shows capillaries of the head, neck, chest, and arms and capillaries of the abdomen and lower limbs. Blood flow from heart to upper capillaries through aorta and reversal flow through superior vena cava, blood flow from heart to lower capillaries through aorta and reversal flow through inferior vena cava are marked."/>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448426" y="1556218"/>
            <a:ext cx="3295149" cy="454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64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22.4 The Human Heart</a:t>
            </a:r>
          </a:p>
        </p:txBody>
      </p:sp>
      <p:sp>
        <p:nvSpPr>
          <p:cNvPr id="2" name="Text Placeholder 1"/>
          <p:cNvSpPr>
            <a:spLocks noGrp="1"/>
          </p:cNvSpPr>
          <p:nvPr>
            <p:ph type="body" sz="quarter" idx="15"/>
          </p:nvPr>
        </p:nvSpPr>
        <p:spPr/>
        <p:txBody>
          <a:bodyPr/>
          <a:lstStyle/>
          <a:p>
            <a:pPr lvl="0"/>
            <a:r>
              <a:rPr lang="en-US" dirty="0">
                <a:solidFill>
                  <a:srgbClr val="040404"/>
                </a:solidFill>
              </a:rPr>
              <a:t>Structures of the human heart:</a:t>
            </a:r>
          </a:p>
          <a:p>
            <a:pPr lvl="1"/>
            <a:r>
              <a:rPr lang="en-US" dirty="0">
                <a:solidFill>
                  <a:srgbClr val="040404"/>
                </a:solidFill>
              </a:rPr>
              <a:t>Pericardium protects the heart.</a:t>
            </a:r>
          </a:p>
          <a:p>
            <a:pPr lvl="1"/>
            <a:r>
              <a:rPr lang="en-US" dirty="0">
                <a:solidFill>
                  <a:srgbClr val="040404"/>
                </a:solidFill>
              </a:rPr>
              <a:t>Each half of the heart has two chambers: an upper atrium and a lower ventricle.</a:t>
            </a:r>
          </a:p>
          <a:p>
            <a:pPr lvl="1"/>
            <a:r>
              <a:rPr lang="en-US" dirty="0">
                <a:solidFill>
                  <a:srgbClr val="040404"/>
                </a:solidFill>
              </a:rPr>
              <a:t>Superior and inferior vena cava deliver blood to the right atrium.</a:t>
            </a:r>
          </a:p>
          <a:p>
            <a:pPr lvl="1"/>
            <a:r>
              <a:rPr lang="en-US" dirty="0">
                <a:solidFill>
                  <a:srgbClr val="040404"/>
                </a:solidFill>
              </a:rPr>
              <a:t>Pulmonary veins deliver blood to the left atrium.</a:t>
            </a:r>
          </a:p>
          <a:p>
            <a:pPr lvl="1"/>
            <a:r>
              <a:rPr lang="en-US" dirty="0" err="1">
                <a:solidFill>
                  <a:srgbClr val="040404"/>
                </a:solidFill>
              </a:rPr>
              <a:t>Atrioventricular</a:t>
            </a:r>
            <a:r>
              <a:rPr lang="en-US" dirty="0">
                <a:solidFill>
                  <a:srgbClr val="040404"/>
                </a:solidFill>
              </a:rPr>
              <a:t> (AV), aortic, and pulmonary valves prevent blood from moving backward.</a:t>
            </a:r>
          </a:p>
        </p:txBody>
      </p:sp>
    </p:spTree>
    <p:extLst>
      <p:ext uri="{BB962C8B-B14F-4D97-AF65-F5344CB8AC3E}">
        <p14:creationId xmlns:p14="http://schemas.microsoft.com/office/powerpoint/2010/main" val="395569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and Structure of the Human Heart </a:t>
            </a:r>
            <a:endParaRPr lang="ru-RU" dirty="0"/>
          </a:p>
        </p:txBody>
      </p:sp>
      <p:pic>
        <p:nvPicPr>
          <p:cNvPr id="7170" name="Picture 2" descr="An illustration shows the heart positioned within the rib cage and between the lungs. The labeled parts are, right lung, left lung, pericardium, and the diaphragm.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335628" y="1711718"/>
            <a:ext cx="3520745" cy="39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570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and Structure of the Human Heart</a:t>
            </a:r>
            <a:endParaRPr lang="ru-RU" dirty="0"/>
          </a:p>
        </p:txBody>
      </p:sp>
      <p:pic>
        <p:nvPicPr>
          <p:cNvPr id="8194" name="Picture 2" descr="An illustration shows the structure of a human heart. &#10;The human heart consists of four chambers; two upper chambers, left and right atrium; two lower chambers, left and right ventricles. A septum separates the left and right chambers. The cardiac muscles surround the blood vessels. The left atrioventricular valve (open) is located between the left atrium and left ventricle. The right atrioventricular valve (open) is located between the right atrium and the right ventricle. The superior vena cava which is connected to the right atrium returns the deoxygenated blood from head and arms. The inferior vena cava which is connected to the right atrium returns the deoxygenated blood from the trunk and legs. The trunk of the pulmonary arteries (to lungs) transmits deoxygenated blood from the right ventricle to the lungs. The right pulmonary veins (from lungs) are located behind the right atrium and the superior vena cava. The left pulmonary veins (from lungs) are located in front of the descending part of the thoracic aorta. The pulmonary veins bring oxygenated blood to the heart. The pulmonary valve (closed) is located between the right ventricle and the pulmonary artery. The aortic valve (closed) is located between the left ventricle and the aorta. The Aorta (to body) originates at the top of the left ventricle and carries oxygenated blood from the heart to the rest of the body."/>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504976" y="1356032"/>
            <a:ext cx="5182049" cy="469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14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Cardiac Cycle (1 of 2)</a:t>
            </a:r>
          </a:p>
        </p:txBody>
      </p:sp>
      <p:sp>
        <p:nvSpPr>
          <p:cNvPr id="2" name="Text Placeholder 1"/>
          <p:cNvSpPr>
            <a:spLocks noGrp="1"/>
          </p:cNvSpPr>
          <p:nvPr>
            <p:ph type="body" sz="quarter" idx="15"/>
          </p:nvPr>
        </p:nvSpPr>
        <p:spPr/>
        <p:txBody>
          <a:bodyPr/>
          <a:lstStyle/>
          <a:p>
            <a:pPr lvl="0"/>
            <a:r>
              <a:rPr lang="en-US" dirty="0">
                <a:solidFill>
                  <a:srgbClr val="040404"/>
                </a:solidFill>
              </a:rPr>
              <a:t>Sequence of contraction and relaxation of heart chambers that occurs with each heartbeat</a:t>
            </a:r>
          </a:p>
          <a:p>
            <a:pPr lvl="0"/>
            <a:r>
              <a:rPr lang="en-US" dirty="0">
                <a:solidFill>
                  <a:srgbClr val="040404"/>
                </a:solidFill>
              </a:rPr>
              <a:t>Signals from the cardiac pacemaker trigger contraction of the atria, then the ventricles.</a:t>
            </a:r>
          </a:p>
          <a:p>
            <a:pPr lvl="1"/>
            <a:r>
              <a:rPr lang="en-US" dirty="0">
                <a:solidFill>
                  <a:srgbClr val="040404"/>
                </a:solidFill>
              </a:rPr>
              <a:t>Atria fill ventricles.</a:t>
            </a:r>
          </a:p>
          <a:p>
            <a:pPr lvl="1"/>
            <a:r>
              <a:rPr lang="en-US" dirty="0">
                <a:solidFill>
                  <a:srgbClr val="040404"/>
                </a:solidFill>
              </a:rPr>
              <a:t>Ventricles drive blood flow away from the heart.</a:t>
            </a:r>
          </a:p>
          <a:p>
            <a:pPr lvl="1"/>
            <a:r>
              <a:rPr lang="en-US" dirty="0">
                <a:solidFill>
                  <a:srgbClr val="040404"/>
                </a:solidFill>
              </a:rPr>
              <a:t>Closing heart valves cause heartbeat sounds.</a:t>
            </a:r>
          </a:p>
        </p:txBody>
      </p:sp>
    </p:spTree>
    <p:extLst>
      <p:ext uri="{BB962C8B-B14F-4D97-AF65-F5344CB8AC3E}">
        <p14:creationId xmlns:p14="http://schemas.microsoft.com/office/powerpoint/2010/main" val="923623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Cardiac Cycle (2 of 2)</a:t>
            </a:r>
            <a:endParaRPr lang="ru-RU" dirty="0"/>
          </a:p>
        </p:txBody>
      </p:sp>
      <p:pic>
        <p:nvPicPr>
          <p:cNvPr id="9218" name="Picture 2" descr="An illustration shows the four phases of the cardiac cycle. Phase 1: Relaxed atria fill. Fluid pressure opens A V valves and blood flows into the relaxed ventricles. Phase 2: Atrial contraction squeezes more blood into the still relaxed ventricles. Phase 3: Ventricles start to contract and the rising pressure pushes the A V valves shut. A further rise in pressure causes the aortic and pulmonary valves to open. Phase 4: As blood flows into the arteries, pressure in the ventricles declines and the aortic and pulmonary valves clos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123943" y="2241857"/>
            <a:ext cx="5944115" cy="28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351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Setting the Pace of Contractions</a:t>
            </a:r>
          </a:p>
        </p:txBody>
      </p:sp>
      <p:sp>
        <p:nvSpPr>
          <p:cNvPr id="2" name="Text Placeholder 1"/>
          <p:cNvSpPr>
            <a:spLocks noGrp="1"/>
          </p:cNvSpPr>
          <p:nvPr>
            <p:ph type="body" sz="quarter" idx="15"/>
          </p:nvPr>
        </p:nvSpPr>
        <p:spPr/>
        <p:txBody>
          <a:bodyPr/>
          <a:lstStyle/>
          <a:p>
            <a:pPr lvl="0"/>
            <a:r>
              <a:rPr lang="en-US" dirty="0">
                <a:solidFill>
                  <a:srgbClr val="040404"/>
                </a:solidFill>
              </a:rPr>
              <a:t>Spontaneous signals from the cardiac pacemaker cause cardiac muscle fibers to contract in a coordinated rhythm.</a:t>
            </a:r>
          </a:p>
          <a:p>
            <a:pPr lvl="0"/>
            <a:r>
              <a:rPr lang="en-US" dirty="0">
                <a:solidFill>
                  <a:srgbClr val="040404"/>
                </a:solidFill>
              </a:rPr>
              <a:t>Gap junctions connect cardiac muscle cells.</a:t>
            </a:r>
          </a:p>
        </p:txBody>
      </p:sp>
    </p:spTree>
    <p:extLst>
      <p:ext uri="{BB962C8B-B14F-4D97-AF65-F5344CB8AC3E}">
        <p14:creationId xmlns:p14="http://schemas.microsoft.com/office/powerpoint/2010/main" val="2356062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Activity in the Heart</a:t>
            </a:r>
            <a:endParaRPr lang="ru-RU" dirty="0"/>
          </a:p>
        </p:txBody>
      </p:sp>
      <p:pic>
        <p:nvPicPr>
          <p:cNvPr id="10242" name="Picture 2" descr="A two part illustration shows the heart’s electrical activity. In part a, the cutaway view shows S A node (cardiac pacemaker) located in the wall of the right atrium, A V node located in the bottom of the right atrium, and conducting fibers located in the inner ventricular walls. Part b shows an electrocardiogram, a graph with many peaks, the largest at 0.3 seconds. Text reads, the largest peak on the graph represents the spread of the electrical signal across the ventricle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871355" y="1602124"/>
            <a:ext cx="6449291" cy="435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427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22.5 Blood</a:t>
            </a:r>
          </a:p>
        </p:txBody>
      </p:sp>
      <p:sp>
        <p:nvSpPr>
          <p:cNvPr id="2" name="Text Placeholder 1"/>
          <p:cNvSpPr>
            <a:spLocks noGrp="1"/>
          </p:cNvSpPr>
          <p:nvPr>
            <p:ph type="body" sz="quarter" idx="15"/>
          </p:nvPr>
        </p:nvSpPr>
        <p:spPr/>
        <p:txBody>
          <a:bodyPr/>
          <a:lstStyle/>
          <a:p>
            <a:pPr lvl="0"/>
            <a:r>
              <a:rPr lang="en-US" dirty="0">
                <a:solidFill>
                  <a:srgbClr val="040404"/>
                </a:solidFill>
              </a:rPr>
              <a:t>An average adult has about 4.5 liters of blood, consisting of plasma, red blood cells, white blood cells, and platelets.</a:t>
            </a:r>
          </a:p>
          <a:p>
            <a:pPr lvl="0"/>
            <a:r>
              <a:rPr lang="en-US" dirty="0">
                <a:solidFill>
                  <a:srgbClr val="040404"/>
                </a:solidFill>
              </a:rPr>
              <a:t>Plasma</a:t>
            </a:r>
          </a:p>
          <a:p>
            <a:pPr lvl="1"/>
            <a:r>
              <a:rPr lang="en-US" dirty="0">
                <a:solidFill>
                  <a:srgbClr val="040404"/>
                </a:solidFill>
              </a:rPr>
              <a:t>Fluid portion of blood, composed of water with dissolved ions and molecules</a:t>
            </a:r>
          </a:p>
          <a:p>
            <a:pPr lvl="1"/>
            <a:r>
              <a:rPr lang="en-US" dirty="0">
                <a:solidFill>
                  <a:srgbClr val="040404"/>
                </a:solidFill>
              </a:rPr>
              <a:t>Transports gases, nutrients, wastes, signaling molecules, and plasma proteins</a:t>
            </a:r>
          </a:p>
        </p:txBody>
      </p:sp>
    </p:spTree>
    <p:extLst>
      <p:ext uri="{BB962C8B-B14F-4D97-AF65-F5344CB8AC3E}">
        <p14:creationId xmlns:p14="http://schemas.microsoft.com/office/powerpoint/2010/main" val="2445037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Blood Cells and Platelets</a:t>
            </a:r>
          </a:p>
        </p:txBody>
      </p:sp>
      <p:sp>
        <p:nvSpPr>
          <p:cNvPr id="2" name="Text Placeholder 1"/>
          <p:cNvSpPr>
            <a:spLocks noGrp="1"/>
          </p:cNvSpPr>
          <p:nvPr>
            <p:ph type="body" sz="quarter" idx="15"/>
          </p:nvPr>
        </p:nvSpPr>
        <p:spPr/>
        <p:txBody>
          <a:bodyPr/>
          <a:lstStyle/>
          <a:p>
            <a:pPr lvl="0"/>
            <a:r>
              <a:rPr lang="en-US" dirty="0">
                <a:solidFill>
                  <a:srgbClr val="040404"/>
                </a:solidFill>
              </a:rPr>
              <a:t>Blood cells and platelets arise from stem cells in bone marrow.</a:t>
            </a:r>
          </a:p>
          <a:p>
            <a:pPr lvl="0"/>
            <a:r>
              <a:rPr lang="en-US" dirty="0">
                <a:solidFill>
                  <a:srgbClr val="040404"/>
                </a:solidFill>
              </a:rPr>
              <a:t>Red blood cells (erythrocytes)</a:t>
            </a:r>
          </a:p>
          <a:p>
            <a:pPr lvl="1"/>
            <a:r>
              <a:rPr lang="en-US" dirty="0">
                <a:solidFill>
                  <a:srgbClr val="040404"/>
                </a:solidFill>
              </a:rPr>
              <a:t>Transport O</a:t>
            </a:r>
            <a:r>
              <a:rPr lang="en-US" baseline="-25000" dirty="0">
                <a:solidFill>
                  <a:srgbClr val="040404"/>
                </a:solidFill>
              </a:rPr>
              <a:t>2</a:t>
            </a:r>
            <a:r>
              <a:rPr lang="en-US" dirty="0">
                <a:solidFill>
                  <a:srgbClr val="040404"/>
                </a:solidFill>
              </a:rPr>
              <a:t> and, to a lesser extent, CO</a:t>
            </a:r>
            <a:r>
              <a:rPr lang="en-US" baseline="-25000" dirty="0">
                <a:solidFill>
                  <a:srgbClr val="040404"/>
                </a:solidFill>
              </a:rPr>
              <a:t>2</a:t>
            </a:r>
          </a:p>
          <a:p>
            <a:pPr lvl="1"/>
            <a:r>
              <a:rPr lang="en-US" dirty="0">
                <a:solidFill>
                  <a:srgbClr val="040404"/>
                </a:solidFill>
              </a:rPr>
              <a:t>Lack nucleus/organelles; lives about four months</a:t>
            </a:r>
          </a:p>
          <a:p>
            <a:pPr lvl="0"/>
            <a:r>
              <a:rPr lang="en-US" dirty="0">
                <a:solidFill>
                  <a:srgbClr val="040404"/>
                </a:solidFill>
              </a:rPr>
              <a:t>White blood cells (leukocytes) </a:t>
            </a:r>
          </a:p>
          <a:p>
            <a:pPr lvl="1"/>
            <a:r>
              <a:rPr lang="en-US" dirty="0">
                <a:solidFill>
                  <a:srgbClr val="040404"/>
                </a:solidFill>
              </a:rPr>
              <a:t>Housekeeping (digest debris); defense against viruses, bacteria, and other pathogens</a:t>
            </a:r>
          </a:p>
          <a:p>
            <a:pPr lvl="0"/>
            <a:r>
              <a:rPr lang="en-US" dirty="0">
                <a:solidFill>
                  <a:srgbClr val="040404"/>
                </a:solidFill>
              </a:rPr>
              <a:t>Platelets </a:t>
            </a:r>
          </a:p>
          <a:p>
            <a:pPr lvl="1"/>
            <a:r>
              <a:rPr lang="en-US" dirty="0">
                <a:solidFill>
                  <a:srgbClr val="040404"/>
                </a:solidFill>
              </a:rPr>
              <a:t>Patch tears in blood vessels and initiates blood clotting</a:t>
            </a:r>
          </a:p>
        </p:txBody>
      </p:sp>
    </p:spTree>
    <p:extLst>
      <p:ext uri="{BB962C8B-B14F-4D97-AF65-F5344CB8AC3E}">
        <p14:creationId xmlns:p14="http://schemas.microsoft.com/office/powerpoint/2010/main" val="73376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22 Learning Objectives (2 of 3)</a:t>
            </a:r>
          </a:p>
        </p:txBody>
      </p:sp>
      <p:sp>
        <p:nvSpPr>
          <p:cNvPr id="2" name="Text Placeholder 1"/>
          <p:cNvSpPr>
            <a:spLocks noGrp="1"/>
          </p:cNvSpPr>
          <p:nvPr>
            <p:ph type="body" sz="quarter" idx="15"/>
          </p:nvPr>
        </p:nvSpPr>
        <p:spPr/>
        <p:txBody>
          <a:bodyPr/>
          <a:lstStyle/>
          <a:p>
            <a:pPr marL="461963" indent="-461963"/>
            <a:r>
              <a:rPr lang="en-US" sz="1800" dirty="0">
                <a:solidFill>
                  <a:srgbClr val="040404"/>
                </a:solidFill>
              </a:rPr>
              <a:t>22.5.1 Provide examples of plasma proteins and explain their functions.</a:t>
            </a:r>
          </a:p>
          <a:p>
            <a:pPr marL="461963" indent="-461963"/>
            <a:r>
              <a:rPr lang="en-US" sz="1800" dirty="0">
                <a:solidFill>
                  <a:srgbClr val="040404"/>
                </a:solidFill>
              </a:rPr>
              <a:t>22.5.2 List the cellular components of blood and their sources.</a:t>
            </a:r>
          </a:p>
          <a:p>
            <a:pPr marL="461963" indent="-461963"/>
            <a:r>
              <a:rPr lang="en-US" sz="1800" dirty="0">
                <a:solidFill>
                  <a:srgbClr val="040404"/>
                </a:solidFill>
              </a:rPr>
              <a:t>22.5.3 Describe how blood clots.</a:t>
            </a:r>
          </a:p>
          <a:p>
            <a:pPr marL="461963" indent="-461963"/>
            <a:r>
              <a:rPr lang="en-US" sz="1800" dirty="0">
                <a:solidFill>
                  <a:srgbClr val="040404"/>
                </a:solidFill>
              </a:rPr>
              <a:t>22.6.1 Describe how differences in the structure of arteries, veins, and capillaries reflect their different functions.</a:t>
            </a:r>
          </a:p>
          <a:p>
            <a:pPr marL="461963" indent="-461963"/>
            <a:r>
              <a:rPr lang="en-US" sz="1800" dirty="0">
                <a:solidFill>
                  <a:srgbClr val="040404"/>
                </a:solidFill>
              </a:rPr>
              <a:t>22.6.2 Explain the role of arterioles in adjusting the distribution of blood flow.</a:t>
            </a:r>
          </a:p>
          <a:p>
            <a:pPr marL="461963" indent="-461963"/>
            <a:r>
              <a:rPr lang="en-US" sz="1800" dirty="0">
                <a:solidFill>
                  <a:srgbClr val="040404"/>
                </a:solidFill>
              </a:rPr>
              <a:t>22.6.3 Using appropriate examples, explain how substances enter and leave capillaries.</a:t>
            </a:r>
          </a:p>
          <a:p>
            <a:pPr marL="461963" indent="-461963"/>
            <a:r>
              <a:rPr lang="en-US" sz="1800" dirty="0">
                <a:solidFill>
                  <a:srgbClr val="040404"/>
                </a:solidFill>
              </a:rPr>
              <a:t>22.6.4 Describe how the circulatory system and lymphatic system are connected.</a:t>
            </a:r>
          </a:p>
          <a:p>
            <a:pPr marL="461963" indent="-461963"/>
            <a:r>
              <a:rPr lang="en-US" sz="1800" dirty="0">
                <a:solidFill>
                  <a:srgbClr val="040404"/>
                </a:solidFill>
              </a:rPr>
              <a:t>22.7.1 Explain how atherosclerosis arises and why it is harmful.</a:t>
            </a:r>
          </a:p>
          <a:p>
            <a:pPr marL="461963" indent="-461963"/>
            <a:r>
              <a:rPr lang="en-US" sz="1800" dirty="0">
                <a:solidFill>
                  <a:srgbClr val="040404"/>
                </a:solidFill>
              </a:rPr>
              <a:t>22.7.2 Describe the causes and symptoms of a stroke.</a:t>
            </a:r>
          </a:p>
          <a:p>
            <a:pPr marL="461963" indent="-461963"/>
            <a:r>
              <a:rPr lang="en-US" sz="1800" dirty="0">
                <a:solidFill>
                  <a:srgbClr val="040404"/>
                </a:solidFill>
              </a:rPr>
              <a:t>22.7.3 Describe two methods of treating a blocked cardiac artery.</a:t>
            </a:r>
          </a:p>
        </p:txBody>
      </p:sp>
    </p:spTree>
    <p:extLst>
      <p:ext uri="{BB962C8B-B14F-4D97-AF65-F5344CB8AC3E}">
        <p14:creationId xmlns:p14="http://schemas.microsoft.com/office/powerpoint/2010/main" val="1267647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Components of Blood</a:t>
            </a:r>
          </a:p>
        </p:txBody>
      </p:sp>
      <p:pic>
        <p:nvPicPr>
          <p:cNvPr id="11266" name="Picture 2" descr="An illustration shows a vial with plasma at the top and blood cells at the bottom. Plasma includes water, plasma proteins, hormones, nutrients, and dissolved gases. The micrograph of the blood cells shows white blood cell, red blood cell, and platele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09802" y="1384607"/>
            <a:ext cx="4572396" cy="44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599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Blood Clotting</a:t>
            </a:r>
          </a:p>
        </p:txBody>
      </p:sp>
      <p:pic>
        <p:nvPicPr>
          <p:cNvPr id="12290" name="Picture 2" descr="A micrograph shows a mesh of protein fibres with trapped cells and platelet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267042" y="1279832"/>
            <a:ext cx="3657917" cy="474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53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High-Pressure Flow in Arteries</a:t>
            </a:r>
          </a:p>
        </p:txBody>
      </p:sp>
      <p:sp>
        <p:nvSpPr>
          <p:cNvPr id="2" name="Text Placeholder 1"/>
          <p:cNvSpPr>
            <a:spLocks noGrp="1"/>
          </p:cNvSpPr>
          <p:nvPr>
            <p:ph type="body" sz="quarter" idx="15"/>
          </p:nvPr>
        </p:nvSpPr>
        <p:spPr/>
        <p:txBody>
          <a:bodyPr/>
          <a:lstStyle/>
          <a:p>
            <a:pPr lvl="0"/>
            <a:r>
              <a:rPr lang="en-US" dirty="0">
                <a:solidFill>
                  <a:srgbClr val="040404"/>
                </a:solidFill>
              </a:rPr>
              <a:t>Blood is pumped from ventricles into arteries under high pressure.</a:t>
            </a:r>
          </a:p>
          <a:p>
            <a:pPr lvl="0"/>
            <a:r>
              <a:rPr lang="en-US" dirty="0">
                <a:solidFill>
                  <a:srgbClr val="040404"/>
                </a:solidFill>
              </a:rPr>
              <a:t>Muscular, elastic walls propel blood forward when ventricles are relaxed.</a:t>
            </a:r>
          </a:p>
          <a:p>
            <a:pPr lvl="0"/>
            <a:r>
              <a:rPr lang="en-US" dirty="0">
                <a:solidFill>
                  <a:srgbClr val="040404"/>
                </a:solidFill>
              </a:rPr>
              <a:t>A pulse is the bulging of an artery with each ventricular contraction.</a:t>
            </a:r>
          </a:p>
        </p:txBody>
      </p:sp>
    </p:spTree>
    <p:extLst>
      <p:ext uri="{BB962C8B-B14F-4D97-AF65-F5344CB8AC3E}">
        <p14:creationId xmlns:p14="http://schemas.microsoft.com/office/powerpoint/2010/main" val="143338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22.6 Blood Vessel Form and Function</a:t>
            </a:r>
          </a:p>
        </p:txBody>
      </p:sp>
      <p:sp>
        <p:nvSpPr>
          <p:cNvPr id="2" name="Text Placeholder 1"/>
          <p:cNvSpPr>
            <a:spLocks noGrp="1"/>
          </p:cNvSpPr>
          <p:nvPr>
            <p:ph type="body" sz="quarter" idx="15"/>
          </p:nvPr>
        </p:nvSpPr>
        <p:spPr/>
        <p:txBody>
          <a:bodyPr/>
          <a:lstStyle/>
          <a:p>
            <a:pPr lvl="0"/>
            <a:r>
              <a:rPr lang="en-US" dirty="0">
                <a:solidFill>
                  <a:srgbClr val="040404"/>
                </a:solidFill>
              </a:rPr>
              <a:t>Pressure exerted by blood against walls of vessels</a:t>
            </a:r>
          </a:p>
          <a:p>
            <a:pPr lvl="1"/>
            <a:r>
              <a:rPr lang="en-US" dirty="0">
                <a:solidFill>
                  <a:srgbClr val="040404"/>
                </a:solidFill>
              </a:rPr>
              <a:t>Highest in arteries; lowest in veins</a:t>
            </a:r>
          </a:p>
          <a:p>
            <a:pPr lvl="1"/>
            <a:r>
              <a:rPr lang="en-US" dirty="0">
                <a:solidFill>
                  <a:srgbClr val="040404"/>
                </a:solidFill>
              </a:rPr>
              <a:t>Higher in systemic circuit than pulmonary circuit</a:t>
            </a:r>
          </a:p>
          <a:p>
            <a:pPr lvl="1"/>
            <a:r>
              <a:rPr lang="en-US" dirty="0">
                <a:solidFill>
                  <a:srgbClr val="040404"/>
                </a:solidFill>
              </a:rPr>
              <a:t>Normal blood pressure is about 120/80 mm Hg (systolic/diastolic)</a:t>
            </a:r>
          </a:p>
          <a:p>
            <a:pPr lvl="0"/>
            <a:r>
              <a:rPr lang="en-US" dirty="0">
                <a:solidFill>
                  <a:srgbClr val="040404"/>
                </a:solidFill>
              </a:rPr>
              <a:t>Systolic pressure </a:t>
            </a:r>
          </a:p>
          <a:p>
            <a:pPr lvl="1"/>
            <a:r>
              <a:rPr lang="en-US" dirty="0">
                <a:solidFill>
                  <a:srgbClr val="040404"/>
                </a:solidFill>
              </a:rPr>
              <a:t>Blood pressure when ventricles are contracting</a:t>
            </a:r>
          </a:p>
          <a:p>
            <a:pPr lvl="0"/>
            <a:r>
              <a:rPr lang="en-US" dirty="0">
                <a:solidFill>
                  <a:srgbClr val="040404"/>
                </a:solidFill>
              </a:rPr>
              <a:t>Diastolic pressure </a:t>
            </a:r>
          </a:p>
          <a:p>
            <a:pPr lvl="1"/>
            <a:r>
              <a:rPr lang="en-US" dirty="0">
                <a:solidFill>
                  <a:srgbClr val="040404"/>
                </a:solidFill>
              </a:rPr>
              <a:t>Blood pressure when ventricles are relaxed</a:t>
            </a:r>
          </a:p>
        </p:txBody>
      </p:sp>
    </p:spTree>
    <p:extLst>
      <p:ext uri="{BB962C8B-B14F-4D97-AF65-F5344CB8AC3E}">
        <p14:creationId xmlns:p14="http://schemas.microsoft.com/office/powerpoint/2010/main" val="1848898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Blood Vessels</a:t>
            </a:r>
          </a:p>
        </p:txBody>
      </p:sp>
      <p:pic>
        <p:nvPicPr>
          <p:cNvPr id="13314" name="Picture 2" descr="An illustration shows blood flow through systemic blood vessels. Blood from the heart passes through a thick artery, then to a thin arteriole from which it passes to a capillary network; blood then passes through a thin venule, reaches a thick vein, and flows to the heart. The three layers of the artery and the vein are labeled: endothelium, smooth muscle, and connective tissue.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601966" y="1406551"/>
            <a:ext cx="4988069" cy="443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307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Adjusting Resistance at Arterioles</a:t>
            </a:r>
          </a:p>
        </p:txBody>
      </p:sp>
      <p:sp>
        <p:nvSpPr>
          <p:cNvPr id="2" name="Text Placeholder 1"/>
          <p:cNvSpPr>
            <a:spLocks noGrp="1"/>
          </p:cNvSpPr>
          <p:nvPr>
            <p:ph type="body" sz="quarter" idx="15"/>
          </p:nvPr>
        </p:nvSpPr>
        <p:spPr/>
        <p:txBody>
          <a:bodyPr/>
          <a:lstStyle/>
          <a:p>
            <a:r>
              <a:rPr lang="en-US" altLang="en-US" dirty="0">
                <a:solidFill>
                  <a:srgbClr val="040404"/>
                </a:solidFill>
              </a:rPr>
              <a:t>Depending on need, the body alters distribution of blood flow through the body by adjusting the diameter of arterioles.</a:t>
            </a:r>
          </a:p>
          <a:p>
            <a:pPr lvl="1"/>
            <a:r>
              <a:rPr lang="en-US" altLang="en-US" dirty="0">
                <a:solidFill>
                  <a:srgbClr val="040404"/>
                </a:solidFill>
              </a:rPr>
              <a:t>Vessels that receive blood from an artery and deliver it to capillaries</a:t>
            </a:r>
          </a:p>
          <a:p>
            <a:pPr lvl="1"/>
            <a:r>
              <a:rPr lang="en-US" altLang="en-US" dirty="0">
                <a:solidFill>
                  <a:srgbClr val="040404"/>
                </a:solidFill>
              </a:rPr>
              <a:t>Example: More blood sent to gut when eating.</a:t>
            </a:r>
          </a:p>
        </p:txBody>
      </p:sp>
    </p:spTree>
    <p:extLst>
      <p:ext uri="{BB962C8B-B14F-4D97-AF65-F5344CB8AC3E}">
        <p14:creationId xmlns:p14="http://schemas.microsoft.com/office/powerpoint/2010/main" val="2403705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59961"/>
            <a:ext cx="10515600" cy="1082433"/>
          </a:xfrm>
        </p:spPr>
        <p:txBody>
          <a:bodyPr/>
          <a:lstStyle/>
          <a:p>
            <a:r>
              <a:rPr lang="en-US" dirty="0"/>
              <a:t>Capillary Exchange and Function of the Lymph Vessels</a:t>
            </a:r>
          </a:p>
        </p:txBody>
      </p:sp>
      <p:sp>
        <p:nvSpPr>
          <p:cNvPr id="2" name="Text Placeholder 1"/>
          <p:cNvSpPr>
            <a:spLocks noGrp="1"/>
          </p:cNvSpPr>
          <p:nvPr>
            <p:ph type="body" sz="quarter" idx="15"/>
          </p:nvPr>
        </p:nvSpPr>
        <p:spPr/>
        <p:txBody>
          <a:bodyPr/>
          <a:lstStyle/>
          <a:p>
            <a:r>
              <a:rPr lang="en-US" altLang="en-US" dirty="0">
                <a:solidFill>
                  <a:srgbClr val="040404"/>
                </a:solidFill>
              </a:rPr>
              <a:t>Capillary beds exchange materials between blood and interstitial fluid around cells.</a:t>
            </a:r>
          </a:p>
          <a:p>
            <a:pPr lvl="1"/>
            <a:r>
              <a:rPr lang="en-US" altLang="en-US" dirty="0">
                <a:solidFill>
                  <a:srgbClr val="040404"/>
                </a:solidFill>
              </a:rPr>
              <a:t>Gases diffuse across the plasma membrane.</a:t>
            </a:r>
          </a:p>
          <a:p>
            <a:pPr lvl="1"/>
            <a:r>
              <a:rPr lang="en-US" altLang="en-US" dirty="0">
                <a:solidFill>
                  <a:srgbClr val="040404"/>
                </a:solidFill>
              </a:rPr>
              <a:t>Blood pressure at arterial ends of capillary beds causes plasma to leak out, carrying oxygen, ions, and nutrients.</a:t>
            </a:r>
          </a:p>
          <a:p>
            <a:pPr lvl="1"/>
            <a:r>
              <a:rPr lang="en-US" altLang="en-US" dirty="0">
                <a:solidFill>
                  <a:srgbClr val="040404"/>
                </a:solidFill>
              </a:rPr>
              <a:t>Osmosis at venous ends of capillary beds causes water from interstitial fluid to enter blood, carrying wastes (excess fluid becomes lymph).</a:t>
            </a:r>
          </a:p>
        </p:txBody>
      </p:sp>
    </p:spTree>
    <p:extLst>
      <p:ext uri="{BB962C8B-B14F-4D97-AF65-F5344CB8AC3E}">
        <p14:creationId xmlns:p14="http://schemas.microsoft.com/office/powerpoint/2010/main" val="2973184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Capillary Exchange</a:t>
            </a:r>
          </a:p>
        </p:txBody>
      </p:sp>
      <p:pic>
        <p:nvPicPr>
          <p:cNvPr id="14338" name="Picture 2" descr="An illustration shows the exchange of protein free plasma and water between capillaries and body cells. A capillary shows blood flow from arteriole at one end and blood to venule at the other end. Cells are surrounded by interstitial fluid. Text reads, near the arteriole, high blood pressure forces protein free plasma (yellow) out between the cells of the capillary wall. Oxygen diffuses out of the plasma, and nutrients such as glucose are transported out across the capillary wall. Carbon dioxide diffuses into the plasma; other wastes are transported in. Near the venule, water (blue) enters the blood by osmosis. Arrows indicate the exchange proces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895323" y="2337107"/>
            <a:ext cx="6401355" cy="282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781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Circulatory and Lymphatic Interactions</a:t>
            </a:r>
          </a:p>
        </p:txBody>
      </p:sp>
      <p:pic>
        <p:nvPicPr>
          <p:cNvPr id="15362" name="Picture 2" descr="A two part illustration shows the capillary system and lymphatic system. In part a, lymph vessel takes up fluid that leaves capillaries. Text reads, the excess fluid that leaks out of capillaries enters adjacent lymph vessels. In part b, the lymphatic duct (green) drains into the vein (blue). Text reads, lymph vessels converge on lymph ducts that return lymph to large veins near the hear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724281" y="1533570"/>
            <a:ext cx="2743438" cy="433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399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 to the Heart (1 of 2)</a:t>
            </a:r>
          </a:p>
        </p:txBody>
      </p:sp>
      <p:sp>
        <p:nvSpPr>
          <p:cNvPr id="2" name="Text Placeholder 1"/>
          <p:cNvSpPr>
            <a:spLocks noGrp="1"/>
          </p:cNvSpPr>
          <p:nvPr>
            <p:ph type="body" sz="quarter" idx="15"/>
          </p:nvPr>
        </p:nvSpPr>
        <p:spPr/>
        <p:txBody>
          <a:bodyPr/>
          <a:lstStyle/>
          <a:p>
            <a:r>
              <a:rPr lang="en-US" altLang="en-US" dirty="0" err="1">
                <a:solidFill>
                  <a:srgbClr val="040404"/>
                </a:solidFill>
              </a:rPr>
              <a:t>Venules</a:t>
            </a:r>
            <a:r>
              <a:rPr lang="en-US" altLang="en-US" dirty="0">
                <a:solidFill>
                  <a:srgbClr val="040404"/>
                </a:solidFill>
              </a:rPr>
              <a:t> converge into veins, which return blood to the heart.</a:t>
            </a:r>
          </a:p>
          <a:p>
            <a:pPr lvl="1"/>
            <a:r>
              <a:rPr lang="en-US" altLang="en-US" dirty="0">
                <a:solidFill>
                  <a:srgbClr val="040404"/>
                </a:solidFill>
              </a:rPr>
              <a:t>Veins are a blood volume reservoir (hold up to 70% of blood).</a:t>
            </a:r>
          </a:p>
          <a:p>
            <a:pPr lvl="1"/>
            <a:r>
              <a:rPr lang="en-US" altLang="en-US" dirty="0">
                <a:solidFill>
                  <a:srgbClr val="040404"/>
                </a:solidFill>
              </a:rPr>
              <a:t>Skeletal muscles help blood move; valves in veins keep blood from moving backward.</a:t>
            </a:r>
          </a:p>
        </p:txBody>
      </p:sp>
    </p:spTree>
    <p:extLst>
      <p:ext uri="{BB962C8B-B14F-4D97-AF65-F5344CB8AC3E}">
        <p14:creationId xmlns:p14="http://schemas.microsoft.com/office/powerpoint/2010/main" val="3099702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22 Learning Objectives (3 of 3)</a:t>
            </a:r>
          </a:p>
        </p:txBody>
      </p:sp>
      <p:sp>
        <p:nvSpPr>
          <p:cNvPr id="2" name="Text Placeholder 1"/>
          <p:cNvSpPr>
            <a:spLocks noGrp="1"/>
          </p:cNvSpPr>
          <p:nvPr>
            <p:ph type="body" sz="quarter" idx="15"/>
          </p:nvPr>
        </p:nvSpPr>
        <p:spPr/>
        <p:txBody>
          <a:bodyPr/>
          <a:lstStyle/>
          <a:p>
            <a:pPr marL="461963" indent="-461963"/>
            <a:r>
              <a:rPr lang="en-US" sz="2000" dirty="0">
                <a:solidFill>
                  <a:srgbClr val="040404"/>
                </a:solidFill>
              </a:rPr>
              <a:t>22.8.1 Explain why animal cells need oxygen and describe how they obtain it.</a:t>
            </a:r>
          </a:p>
          <a:p>
            <a:pPr marL="461963" indent="-461963"/>
            <a:r>
              <a:rPr lang="en-US" sz="2000" dirty="0">
                <a:solidFill>
                  <a:srgbClr val="040404"/>
                </a:solidFill>
              </a:rPr>
              <a:t>22.8.2 Give examples of invertebrate respiratory organs.</a:t>
            </a:r>
          </a:p>
          <a:p>
            <a:pPr marL="461963" indent="-461963"/>
            <a:r>
              <a:rPr lang="en-US" sz="2000" dirty="0">
                <a:solidFill>
                  <a:srgbClr val="040404"/>
                </a:solidFill>
              </a:rPr>
              <a:t>22.8.3 Describe the structure of a respiratory surface.</a:t>
            </a:r>
          </a:p>
          <a:p>
            <a:pPr marL="461963" indent="-461963"/>
            <a:r>
              <a:rPr lang="en-US" sz="2000" dirty="0">
                <a:solidFill>
                  <a:srgbClr val="040404"/>
                </a:solidFill>
              </a:rPr>
              <a:t>22.9.1 Trace the flow of air during one human respiratory cycle.</a:t>
            </a:r>
          </a:p>
          <a:p>
            <a:pPr marL="461963" indent="-461963"/>
            <a:r>
              <a:rPr lang="en-US" sz="2000" dirty="0">
                <a:solidFill>
                  <a:srgbClr val="040404"/>
                </a:solidFill>
              </a:rPr>
              <a:t>22.9.2 Explain the role of muscles in inhalation and exhalation.</a:t>
            </a:r>
          </a:p>
          <a:p>
            <a:pPr marL="461963" indent="-461963"/>
            <a:r>
              <a:rPr lang="en-US" sz="2000" dirty="0">
                <a:solidFill>
                  <a:srgbClr val="040404"/>
                </a:solidFill>
              </a:rPr>
              <a:t>22.9.3 Compare the mechanisms by which oxygen and carbon dioxide are transported in the blood.</a:t>
            </a:r>
          </a:p>
          <a:p>
            <a:pPr marL="461963" indent="-461963"/>
            <a:r>
              <a:rPr lang="en-US" sz="2000" dirty="0">
                <a:solidFill>
                  <a:srgbClr val="040404"/>
                </a:solidFill>
              </a:rPr>
              <a:t>22.9.4 Describe common respiratory disorders and their causes.</a:t>
            </a:r>
          </a:p>
        </p:txBody>
      </p:sp>
    </p:spTree>
    <p:extLst>
      <p:ext uri="{BB962C8B-B14F-4D97-AF65-F5344CB8AC3E}">
        <p14:creationId xmlns:p14="http://schemas.microsoft.com/office/powerpoint/2010/main" val="2477028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Back to the Heart (2 of 2)</a:t>
            </a:r>
          </a:p>
        </p:txBody>
      </p:sp>
      <p:pic>
        <p:nvPicPr>
          <p:cNvPr id="16386" name="Picture 2" descr="An illustration shows the effect of skeletal muscle on a vein. Contracting skeletal muscles, open valve, and blood flow to the heart are labeled. When the muscles do not contract, the valve is closed."/>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038422" y="1813232"/>
            <a:ext cx="4115157" cy="396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872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22.6 Cardiovascular Disorders</a:t>
            </a:r>
          </a:p>
        </p:txBody>
      </p:sp>
      <p:sp>
        <p:nvSpPr>
          <p:cNvPr id="2" name="Text Placeholder 1"/>
          <p:cNvSpPr>
            <a:spLocks noGrp="1"/>
          </p:cNvSpPr>
          <p:nvPr>
            <p:ph type="body" sz="quarter" idx="15"/>
          </p:nvPr>
        </p:nvSpPr>
        <p:spPr/>
        <p:txBody>
          <a:bodyPr/>
          <a:lstStyle/>
          <a:p>
            <a:r>
              <a:rPr lang="en-US" altLang="en-US" dirty="0">
                <a:solidFill>
                  <a:srgbClr val="040404"/>
                </a:solidFill>
              </a:rPr>
              <a:t>Anemia</a:t>
            </a:r>
          </a:p>
          <a:p>
            <a:pPr lvl="1"/>
            <a:r>
              <a:rPr lang="en-US" altLang="en-US" dirty="0">
                <a:solidFill>
                  <a:srgbClr val="040404"/>
                </a:solidFill>
              </a:rPr>
              <a:t>Occurs when red blood cells are impaired or fewer than normal</a:t>
            </a:r>
          </a:p>
          <a:p>
            <a:pPr lvl="1"/>
            <a:r>
              <a:rPr lang="en-US" altLang="en-US" dirty="0">
                <a:solidFill>
                  <a:srgbClr val="040404"/>
                </a:solidFill>
              </a:rPr>
              <a:t>Decreases oxygen delivery to cells</a:t>
            </a:r>
          </a:p>
          <a:p>
            <a:pPr lvl="1"/>
            <a:r>
              <a:rPr lang="en-US" altLang="en-US" dirty="0">
                <a:solidFill>
                  <a:srgbClr val="040404"/>
                </a:solidFill>
              </a:rPr>
              <a:t>Most common blood disorder</a:t>
            </a:r>
          </a:p>
          <a:p>
            <a:pPr lvl="1"/>
            <a:r>
              <a:rPr lang="en-US" altLang="en-US" dirty="0">
                <a:solidFill>
                  <a:srgbClr val="040404"/>
                </a:solidFill>
              </a:rPr>
              <a:t>Many causes: sickle cell anemia; lack of iron; bleeding</a:t>
            </a:r>
          </a:p>
          <a:p>
            <a:r>
              <a:rPr lang="en-US" altLang="en-US" dirty="0">
                <a:solidFill>
                  <a:srgbClr val="040404"/>
                </a:solidFill>
              </a:rPr>
              <a:t>Blood may have an impaired or excessive tendency to clot.</a:t>
            </a:r>
          </a:p>
          <a:p>
            <a:pPr lvl="1"/>
            <a:r>
              <a:rPr lang="en-US" altLang="en-US" dirty="0">
                <a:solidFill>
                  <a:srgbClr val="040404"/>
                </a:solidFill>
              </a:rPr>
              <a:t>Spontaneous clot formation</a:t>
            </a:r>
          </a:p>
          <a:p>
            <a:pPr lvl="1"/>
            <a:r>
              <a:rPr lang="en-US" altLang="en-US" dirty="0">
                <a:solidFill>
                  <a:srgbClr val="040404"/>
                </a:solidFill>
              </a:rPr>
              <a:t>Causes: hemophilia; bursting of a blood vessel</a:t>
            </a:r>
          </a:p>
        </p:txBody>
      </p:sp>
    </p:spTree>
    <p:extLst>
      <p:ext uri="{BB962C8B-B14F-4D97-AF65-F5344CB8AC3E}">
        <p14:creationId xmlns:p14="http://schemas.microsoft.com/office/powerpoint/2010/main" val="644043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Cardiovascular Disease</a:t>
            </a:r>
          </a:p>
        </p:txBody>
      </p:sp>
      <p:sp>
        <p:nvSpPr>
          <p:cNvPr id="2" name="Text Placeholder 1"/>
          <p:cNvSpPr>
            <a:spLocks noGrp="1"/>
          </p:cNvSpPr>
          <p:nvPr>
            <p:ph type="body" sz="quarter" idx="15"/>
          </p:nvPr>
        </p:nvSpPr>
        <p:spPr/>
        <p:txBody>
          <a:bodyPr/>
          <a:lstStyle/>
          <a:p>
            <a:r>
              <a:rPr lang="en-US" altLang="en-US" dirty="0">
                <a:solidFill>
                  <a:srgbClr val="040404"/>
                </a:solidFill>
              </a:rPr>
              <a:t>Atherosclerosis </a:t>
            </a:r>
          </a:p>
          <a:p>
            <a:pPr lvl="1"/>
            <a:r>
              <a:rPr lang="en-US" altLang="en-US" dirty="0">
                <a:solidFill>
                  <a:srgbClr val="040404"/>
                </a:solidFill>
              </a:rPr>
              <a:t>Artery interior narrows because of lipid deposition and inflammation.</a:t>
            </a:r>
          </a:p>
          <a:p>
            <a:pPr lvl="1"/>
            <a:r>
              <a:rPr lang="en-US" altLang="en-US" dirty="0">
                <a:solidFill>
                  <a:srgbClr val="040404"/>
                </a:solidFill>
              </a:rPr>
              <a:t>LDLs deposit cholesterol; HDLs remove it.</a:t>
            </a:r>
          </a:p>
          <a:p>
            <a:r>
              <a:rPr lang="en-US" altLang="en-US" dirty="0">
                <a:solidFill>
                  <a:srgbClr val="040404"/>
                </a:solidFill>
              </a:rPr>
              <a:t>Hypertension (a silent killer)</a:t>
            </a:r>
          </a:p>
          <a:p>
            <a:pPr lvl="1"/>
            <a:r>
              <a:rPr lang="en-US" altLang="en-US" dirty="0">
                <a:solidFill>
                  <a:srgbClr val="040404"/>
                </a:solidFill>
              </a:rPr>
              <a:t>Chronically high blood pressure (above 140/90)</a:t>
            </a:r>
          </a:p>
        </p:txBody>
      </p:sp>
    </p:spTree>
    <p:extLst>
      <p:ext uri="{BB962C8B-B14F-4D97-AF65-F5344CB8AC3E}">
        <p14:creationId xmlns:p14="http://schemas.microsoft.com/office/powerpoint/2010/main" val="753173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Atherosclerosis</a:t>
            </a:r>
          </a:p>
        </p:txBody>
      </p:sp>
      <p:pic>
        <p:nvPicPr>
          <p:cNvPr id="17410" name="Picture 2" descr="A cutaway view of the artery shows a blood clot and plaque (fats, cholesterol, cell remains, and calcium)."/>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09802" y="1765607"/>
            <a:ext cx="4572396" cy="382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508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Treating a Blocked Artery</a:t>
            </a:r>
          </a:p>
        </p:txBody>
      </p:sp>
      <p:pic>
        <p:nvPicPr>
          <p:cNvPr id="18435" name="Picture 3" descr="A two part illustration shows the method of coronary bypass surgery and balloon angioplasty. Part a shows a blocked coronary artery and a blood vessel from leg or chest that is used to bypass blockage. Text reads, coronary bypass surgery. Veins from another part of the body are used to divert blood past the blockages. This illustration shows a “double bypass,” in which veins (green) from elsewhere in the body are placed to divert blood around two blocked coronary arteries. Part b shows a stent (metal mesh) placed to keep artery open and a plaque flattened by balloon angioplasty. Text reads, balloon angioplasty and the placement of a stent. After a balloon like device is inflated in an artery to open it and flatten the plaque, a tube of metal mesh (the stent) is inserted and left in place to keep the artery open."/>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327910" y="2032307"/>
            <a:ext cx="753618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538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Stroke (1 of 2)</a:t>
            </a:r>
          </a:p>
        </p:txBody>
      </p:sp>
      <p:sp>
        <p:nvSpPr>
          <p:cNvPr id="2" name="Text Placeholder 1"/>
          <p:cNvSpPr>
            <a:spLocks noGrp="1"/>
          </p:cNvSpPr>
          <p:nvPr>
            <p:ph type="body" sz="quarter" idx="15"/>
          </p:nvPr>
        </p:nvSpPr>
        <p:spPr/>
        <p:txBody>
          <a:bodyPr/>
          <a:lstStyle/>
          <a:p>
            <a:r>
              <a:rPr lang="en-US" altLang="en-US" dirty="0">
                <a:solidFill>
                  <a:srgbClr val="040404"/>
                </a:solidFill>
              </a:rPr>
              <a:t>Interruption of blood flow in the brain</a:t>
            </a:r>
          </a:p>
          <a:p>
            <a:r>
              <a:rPr lang="en-US" altLang="en-US" dirty="0">
                <a:solidFill>
                  <a:srgbClr val="040404"/>
                </a:solidFill>
              </a:rPr>
              <a:t>Most stroked occur when a blood vessel in the brain has been blocked.</a:t>
            </a:r>
          </a:p>
          <a:p>
            <a:r>
              <a:rPr lang="en-US" altLang="en-US" dirty="0">
                <a:solidFill>
                  <a:srgbClr val="040404"/>
                </a:solidFill>
              </a:rPr>
              <a:t>Atherosclerosis raises risk that a clot will form.</a:t>
            </a:r>
          </a:p>
          <a:p>
            <a:r>
              <a:rPr lang="en-US" altLang="en-US" dirty="0">
                <a:solidFill>
                  <a:srgbClr val="040404"/>
                </a:solidFill>
              </a:rPr>
              <a:t>Remember how to help someone using FAST: </a:t>
            </a:r>
          </a:p>
          <a:p>
            <a:r>
              <a:rPr lang="en-US" altLang="en-US" dirty="0">
                <a:solidFill>
                  <a:srgbClr val="040404"/>
                </a:solidFill>
              </a:rPr>
              <a:t>F stands for face; a stroke causes one side of the face to droop.</a:t>
            </a:r>
          </a:p>
          <a:p>
            <a:r>
              <a:rPr lang="en-US" altLang="en-US" dirty="0">
                <a:solidFill>
                  <a:srgbClr val="040404"/>
                </a:solidFill>
              </a:rPr>
              <a:t>A stands for arms; a stroke makes it difficult to hold one’s arms out at the same level.</a:t>
            </a:r>
          </a:p>
        </p:txBody>
      </p:sp>
    </p:spTree>
    <p:extLst>
      <p:ext uri="{BB962C8B-B14F-4D97-AF65-F5344CB8AC3E}">
        <p14:creationId xmlns:p14="http://schemas.microsoft.com/office/powerpoint/2010/main" val="1458288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Stroke (2 of 2)</a:t>
            </a:r>
          </a:p>
        </p:txBody>
      </p:sp>
      <p:sp>
        <p:nvSpPr>
          <p:cNvPr id="2" name="Text Placeholder 1"/>
          <p:cNvSpPr>
            <a:spLocks noGrp="1"/>
          </p:cNvSpPr>
          <p:nvPr>
            <p:ph type="body" sz="quarter" idx="15"/>
          </p:nvPr>
        </p:nvSpPr>
        <p:spPr/>
        <p:txBody>
          <a:bodyPr/>
          <a:lstStyle/>
          <a:p>
            <a:r>
              <a:rPr lang="en-US" altLang="en-US" dirty="0">
                <a:solidFill>
                  <a:srgbClr val="040404"/>
                </a:solidFill>
              </a:rPr>
              <a:t>S stands for speech; a stroke often causes slurred speech.</a:t>
            </a:r>
          </a:p>
          <a:p>
            <a:r>
              <a:rPr lang="en-US" altLang="en-US" dirty="0">
                <a:solidFill>
                  <a:srgbClr val="040404"/>
                </a:solidFill>
              </a:rPr>
              <a:t>T stands for time; if any signs of stroke are detected, minimizing the time to treatment increases the odds of survival and, in survivors, of avoiding brain damage.</a:t>
            </a:r>
          </a:p>
          <a:p>
            <a:r>
              <a:rPr lang="en-US" altLang="en-US" dirty="0">
                <a:solidFill>
                  <a:srgbClr val="040404"/>
                </a:solidFill>
              </a:rPr>
              <a:t>Stroke symptoms vary.</a:t>
            </a:r>
          </a:p>
        </p:txBody>
      </p:sp>
    </p:spTree>
    <p:extLst>
      <p:ext uri="{BB962C8B-B14F-4D97-AF65-F5344CB8AC3E}">
        <p14:creationId xmlns:p14="http://schemas.microsoft.com/office/powerpoint/2010/main" val="3678100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22.8 Animal Respiratory Systems</a:t>
            </a:r>
          </a:p>
        </p:txBody>
      </p:sp>
      <p:sp>
        <p:nvSpPr>
          <p:cNvPr id="2" name="Text Placeholder 1"/>
          <p:cNvSpPr>
            <a:spLocks noGrp="1"/>
          </p:cNvSpPr>
          <p:nvPr>
            <p:ph type="body" sz="quarter" idx="15"/>
          </p:nvPr>
        </p:nvSpPr>
        <p:spPr/>
        <p:txBody>
          <a:bodyPr/>
          <a:lstStyle/>
          <a:p>
            <a:r>
              <a:rPr lang="en-US" altLang="en-US" dirty="0">
                <a:solidFill>
                  <a:srgbClr val="040404"/>
                </a:solidFill>
              </a:rPr>
              <a:t>The respiratory system, working with the circulatory system, uses the process of respiration to exchange gases across a respiratory surface.</a:t>
            </a:r>
          </a:p>
          <a:p>
            <a:r>
              <a:rPr lang="en-US" altLang="en-US" dirty="0">
                <a:solidFill>
                  <a:srgbClr val="040404"/>
                </a:solidFill>
              </a:rPr>
              <a:t>Respiration</a:t>
            </a:r>
          </a:p>
          <a:p>
            <a:pPr lvl="1"/>
            <a:r>
              <a:rPr lang="en-US" altLang="en-US" dirty="0">
                <a:solidFill>
                  <a:srgbClr val="040404"/>
                </a:solidFill>
              </a:rPr>
              <a:t>Physiological process by which animals obtain oxygen and get rid of waste CO</a:t>
            </a:r>
            <a:r>
              <a:rPr lang="en-US" altLang="en-US" baseline="-25000" dirty="0">
                <a:solidFill>
                  <a:srgbClr val="040404"/>
                </a:solidFill>
              </a:rPr>
              <a:t>2</a:t>
            </a:r>
          </a:p>
        </p:txBody>
      </p:sp>
    </p:spTree>
    <p:extLst>
      <p:ext uri="{BB962C8B-B14F-4D97-AF65-F5344CB8AC3E}">
        <p14:creationId xmlns:p14="http://schemas.microsoft.com/office/powerpoint/2010/main" val="2687678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Two Sites of Gas Exchange (1 of 2)</a:t>
            </a:r>
          </a:p>
        </p:txBody>
      </p:sp>
      <p:sp>
        <p:nvSpPr>
          <p:cNvPr id="2" name="Text Placeholder 1"/>
          <p:cNvSpPr>
            <a:spLocks noGrp="1"/>
          </p:cNvSpPr>
          <p:nvPr>
            <p:ph type="body" sz="quarter" idx="15"/>
          </p:nvPr>
        </p:nvSpPr>
        <p:spPr/>
        <p:txBody>
          <a:bodyPr/>
          <a:lstStyle/>
          <a:p>
            <a:r>
              <a:rPr lang="en-US" altLang="en-US" dirty="0">
                <a:solidFill>
                  <a:srgbClr val="040404"/>
                </a:solidFill>
              </a:rPr>
              <a:t>Gases enter and leave an animal body across a respiratory surface.</a:t>
            </a:r>
          </a:p>
          <a:p>
            <a:pPr lvl="1"/>
            <a:r>
              <a:rPr lang="en-US" altLang="en-US" dirty="0">
                <a:solidFill>
                  <a:srgbClr val="040404"/>
                </a:solidFill>
              </a:rPr>
              <a:t>A moist surface across which gases are exchanged between animal cells and air</a:t>
            </a:r>
          </a:p>
          <a:p>
            <a:pPr lvl="1"/>
            <a:r>
              <a:rPr lang="en-US" altLang="en-US" dirty="0">
                <a:solidFill>
                  <a:srgbClr val="040404"/>
                </a:solidFill>
              </a:rPr>
              <a:t>A second exchange of gases takes place internally, where oxygen diffuses from interstitial fluid into a cell, and carbon dioxide diffuses in the opposite direction.</a:t>
            </a:r>
          </a:p>
          <a:p>
            <a:r>
              <a:rPr lang="en-US" altLang="en-US" dirty="0">
                <a:solidFill>
                  <a:srgbClr val="040404"/>
                </a:solidFill>
              </a:rPr>
              <a:t>A circulatory system enhances the movement of gases between these two sites of gas exchange.</a:t>
            </a:r>
          </a:p>
        </p:txBody>
      </p:sp>
    </p:spTree>
    <p:extLst>
      <p:ext uri="{BB962C8B-B14F-4D97-AF65-F5344CB8AC3E}">
        <p14:creationId xmlns:p14="http://schemas.microsoft.com/office/powerpoint/2010/main" val="4011670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Two Sites of Gas Exchange (2 of 2)</a:t>
            </a:r>
          </a:p>
        </p:txBody>
      </p:sp>
      <p:pic>
        <p:nvPicPr>
          <p:cNvPr id="19458" name="Picture 2" descr="An illustration depicts the gas exchange process. Cells of the respiratory surface exchange gases (oxygen and carbon dioxide) with the external environment (air or water) and with fluid inside the body. Other body cells exchange gases with the internal environment (interstitial fluid).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352562" y="2365682"/>
            <a:ext cx="5486876" cy="254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4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22.1 A Shocking Save</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A natural pacemaker in the heart wall generates electrical signals that stimulate contraction of heart muscle.</a:t>
            </a:r>
          </a:p>
          <a:p>
            <a:r>
              <a:rPr lang="en-US" altLang="en-US" dirty="0">
                <a:solidFill>
                  <a:srgbClr val="040404"/>
                </a:solidFill>
              </a:rPr>
              <a:t>When the pacemaker malfunctions, electrical signaling becomes disrupted, the heart stops beating, and blood flow halts (sudden cardiac arrest).</a:t>
            </a:r>
          </a:p>
          <a:p>
            <a:r>
              <a:rPr lang="en-US" altLang="en-US" dirty="0">
                <a:solidFill>
                  <a:srgbClr val="040404"/>
                </a:solidFill>
              </a:rPr>
              <a:t>CPR can supply the brain with oxygen, but it can’t restart the heart—that requires a defibrillator.</a:t>
            </a:r>
          </a:p>
        </p:txBody>
      </p:sp>
    </p:spTree>
    <p:extLst>
      <p:ext uri="{BB962C8B-B14F-4D97-AF65-F5344CB8AC3E}">
        <p14:creationId xmlns:p14="http://schemas.microsoft.com/office/powerpoint/2010/main" val="2509513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Respiratory Organs</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In some aquatic animals, the respiratory surface may be the body surface or external gills.</a:t>
            </a:r>
          </a:p>
          <a:p>
            <a:pPr lvl="1"/>
            <a:r>
              <a:rPr lang="en-US" altLang="en-US" dirty="0">
                <a:solidFill>
                  <a:srgbClr val="040404"/>
                </a:solidFill>
              </a:rPr>
              <a:t>Most fishes have internal gills that extend from the back of the mouth to the body surface.</a:t>
            </a:r>
          </a:p>
          <a:p>
            <a:pPr lvl="2">
              <a:lnSpc>
                <a:spcPct val="100000"/>
              </a:lnSpc>
              <a:buClr>
                <a:srgbClr val="004A78"/>
              </a:buClr>
              <a:buFont typeface="Wingdings" panose="05000000000000000000" pitchFamily="2" charset="2"/>
              <a:buChar char="§"/>
            </a:pPr>
            <a:r>
              <a:rPr lang="en-US" altLang="en-US" dirty="0">
                <a:solidFill>
                  <a:srgbClr val="040404"/>
                </a:solidFill>
              </a:rPr>
              <a:t>Filamentous respiratory organs increase the surface area available for gas exchange.</a:t>
            </a:r>
          </a:p>
          <a:p>
            <a:pPr lvl="1"/>
            <a:r>
              <a:rPr lang="en-US" altLang="en-US" dirty="0">
                <a:solidFill>
                  <a:srgbClr val="040404"/>
                </a:solidFill>
              </a:rPr>
              <a:t>Water flows into the mouth and over gill filaments containing blood vessels.</a:t>
            </a:r>
          </a:p>
          <a:p>
            <a:pPr lvl="2">
              <a:lnSpc>
                <a:spcPct val="100000"/>
              </a:lnSpc>
              <a:buClr>
                <a:srgbClr val="004A78"/>
              </a:buClr>
              <a:buFont typeface="Wingdings" panose="05000000000000000000" pitchFamily="2" charset="2"/>
              <a:buChar char="§"/>
            </a:pPr>
            <a:r>
              <a:rPr lang="en-US" altLang="en-US" dirty="0">
                <a:solidFill>
                  <a:srgbClr val="040404"/>
                </a:solidFill>
              </a:rPr>
              <a:t>Water and blood flow in opposite directions, maximizing the amount of oxygen that diffuses into the blood.</a:t>
            </a:r>
          </a:p>
        </p:txBody>
      </p:sp>
    </p:spTree>
    <p:extLst>
      <p:ext uri="{BB962C8B-B14F-4D97-AF65-F5344CB8AC3E}">
        <p14:creationId xmlns:p14="http://schemas.microsoft.com/office/powerpoint/2010/main" val="1111451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nb-NO" dirty="0"/>
              <a:t>Internal Gills</a:t>
            </a:r>
            <a:endParaRPr lang="en-US" dirty="0"/>
          </a:p>
        </p:txBody>
      </p:sp>
      <p:pic>
        <p:nvPicPr>
          <p:cNvPr id="20482" name="Picture 2" descr="A cutaway view of clam shows gill and two siphons. One siphon engages in water intake while the other engages in water releas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09802" y="2337107"/>
            <a:ext cx="4572396" cy="256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455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nb-NO" dirty="0"/>
              <a:t>Fish Respiration</a:t>
            </a:r>
            <a:endParaRPr lang="en-US" dirty="0"/>
          </a:p>
        </p:txBody>
      </p:sp>
      <p:pic>
        <p:nvPicPr>
          <p:cNvPr id="21506" name="Picture 2" descr="A three part illustration shows the respiration process in fish. Part a shows gill filaments, one gill arch, and water exiting through gill slits. Text reads, bony fish with its gill cover removed. Water flows in through the mouth, over the gills, then out through gill slits. Part b shows a gill with a gill arch and many gill filaments. Text reads, each gill has bony gill arches with many thin gill filaments attached. Arrows represent water movement across the filaments. Part c shows a section of gill filament. Respiratory surface, fold with a capillary bed inside, direction of blood flow, water flow, oxygenated blood back toward body, and oxygen poor blood from deep in body are marked. Text reads, the flow of blood and water in opposite directions maximizes the diffusion of oxygen from the water into the blood."/>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209463" y="2451407"/>
            <a:ext cx="7773074" cy="256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048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Respiratory Systems in Insects</a:t>
            </a:r>
          </a:p>
        </p:txBody>
      </p:sp>
      <p:sp>
        <p:nvSpPr>
          <p:cNvPr id="2" name="Text Placeholder 1"/>
          <p:cNvSpPr>
            <a:spLocks noGrp="1"/>
          </p:cNvSpPr>
          <p:nvPr>
            <p:ph type="body" sz="quarter" idx="15"/>
          </p:nvPr>
        </p:nvSpPr>
        <p:spPr/>
        <p:txBody>
          <a:bodyPr/>
          <a:lstStyle/>
          <a:p>
            <a:r>
              <a:rPr lang="en-US" altLang="en-US" dirty="0">
                <a:solidFill>
                  <a:srgbClr val="040404"/>
                </a:solidFill>
              </a:rPr>
              <a:t>Insects, the most successful air-breathing land invertebrates, have a hard surface and a tracheal respiratory system.</a:t>
            </a:r>
          </a:p>
          <a:p>
            <a:pPr lvl="1"/>
            <a:r>
              <a:rPr lang="en-US" altLang="en-US" dirty="0">
                <a:solidFill>
                  <a:srgbClr val="040404"/>
                </a:solidFill>
              </a:rPr>
              <a:t>Tracheal system: branching tubes deliver air from the body surface to tissues</a:t>
            </a:r>
          </a:p>
        </p:txBody>
      </p:sp>
    </p:spTree>
    <p:extLst>
      <p:ext uri="{BB962C8B-B14F-4D97-AF65-F5344CB8AC3E}">
        <p14:creationId xmlns:p14="http://schemas.microsoft.com/office/powerpoint/2010/main" val="866047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Tracheal Tube System of Insects</a:t>
            </a:r>
          </a:p>
        </p:txBody>
      </p:sp>
      <p:pic>
        <p:nvPicPr>
          <p:cNvPr id="22530" name="Picture 2" descr="An insect’s tracheal system with the following parts labeled: tracheal tubes, the tips of tracheal tubes that are the sites of gas exchange, and spiracles (openings across cuticl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09802" y="2470457"/>
            <a:ext cx="4572396" cy="23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696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Respiratory System Organ: The Lungs</a:t>
            </a:r>
          </a:p>
        </p:txBody>
      </p:sp>
      <p:sp>
        <p:nvSpPr>
          <p:cNvPr id="2" name="Text Placeholder 1"/>
          <p:cNvSpPr>
            <a:spLocks noGrp="1"/>
          </p:cNvSpPr>
          <p:nvPr>
            <p:ph type="body" sz="quarter" idx="15"/>
          </p:nvPr>
        </p:nvSpPr>
        <p:spPr/>
        <p:txBody>
          <a:bodyPr/>
          <a:lstStyle/>
          <a:p>
            <a:pPr lvl="0"/>
            <a:r>
              <a:rPr lang="en-US" dirty="0">
                <a:solidFill>
                  <a:srgbClr val="040404"/>
                </a:solidFill>
              </a:rPr>
              <a:t>All mammals and birds, most amphibians, and some fishes have lungs, which provide a large surface area for gas exchange.</a:t>
            </a:r>
          </a:p>
          <a:p>
            <a:pPr lvl="0"/>
            <a:r>
              <a:rPr lang="en-US" dirty="0">
                <a:solidFill>
                  <a:srgbClr val="040404"/>
                </a:solidFill>
              </a:rPr>
              <a:t>Lungs</a:t>
            </a:r>
          </a:p>
          <a:p>
            <a:pPr lvl="1"/>
            <a:r>
              <a:rPr lang="en-US" dirty="0">
                <a:solidFill>
                  <a:srgbClr val="040404"/>
                </a:solidFill>
              </a:rPr>
              <a:t>Internal saclike organs</a:t>
            </a:r>
          </a:p>
          <a:p>
            <a:pPr lvl="1"/>
            <a:r>
              <a:rPr lang="en-US" dirty="0">
                <a:solidFill>
                  <a:srgbClr val="040404"/>
                </a:solidFill>
              </a:rPr>
              <a:t>Serve as the respiratory surface in most land vertebrates and some fish</a:t>
            </a:r>
          </a:p>
        </p:txBody>
      </p:sp>
    </p:spTree>
    <p:extLst>
      <p:ext uri="{BB962C8B-B14F-4D97-AF65-F5344CB8AC3E}">
        <p14:creationId xmlns:p14="http://schemas.microsoft.com/office/powerpoint/2010/main" val="247339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Bird Respiratory System</a:t>
            </a:r>
          </a:p>
        </p:txBody>
      </p:sp>
      <p:pic>
        <p:nvPicPr>
          <p:cNvPr id="23554" name="Picture 2" descr="The respiratory system of a bird with the following parts labeled: lungs, posterior air sacs, and anterior air sac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581182" y="2384732"/>
            <a:ext cx="5029636" cy="277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631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22.9 Human Respiratory Function</a:t>
            </a:r>
          </a:p>
        </p:txBody>
      </p:sp>
      <p:sp>
        <p:nvSpPr>
          <p:cNvPr id="2" name="Text Placeholder 1"/>
          <p:cNvSpPr>
            <a:spLocks noGrp="1"/>
          </p:cNvSpPr>
          <p:nvPr>
            <p:ph type="body" sz="quarter" idx="15"/>
          </p:nvPr>
        </p:nvSpPr>
        <p:spPr/>
        <p:txBody>
          <a:bodyPr/>
          <a:lstStyle/>
          <a:p>
            <a:pPr lvl="0"/>
            <a:r>
              <a:rPr lang="en-US" dirty="0">
                <a:solidFill>
                  <a:srgbClr val="040404"/>
                </a:solidFill>
              </a:rPr>
              <a:t>Pharynx</a:t>
            </a:r>
          </a:p>
          <a:p>
            <a:pPr lvl="1"/>
            <a:r>
              <a:rPr lang="en-US" dirty="0">
                <a:solidFill>
                  <a:srgbClr val="040404"/>
                </a:solidFill>
              </a:rPr>
              <a:t>Throat; opens to airways and digestive tract</a:t>
            </a:r>
          </a:p>
          <a:p>
            <a:pPr lvl="0"/>
            <a:r>
              <a:rPr lang="en-US" dirty="0">
                <a:solidFill>
                  <a:srgbClr val="040404"/>
                </a:solidFill>
              </a:rPr>
              <a:t>Larynx</a:t>
            </a:r>
          </a:p>
          <a:p>
            <a:pPr lvl="1"/>
            <a:r>
              <a:rPr lang="en-US" dirty="0">
                <a:solidFill>
                  <a:srgbClr val="040404"/>
                </a:solidFill>
              </a:rPr>
              <a:t>Short airway containing vocal cords (voice box)</a:t>
            </a:r>
          </a:p>
          <a:p>
            <a:pPr lvl="1"/>
            <a:r>
              <a:rPr lang="en-US" dirty="0">
                <a:solidFill>
                  <a:srgbClr val="040404"/>
                </a:solidFill>
              </a:rPr>
              <a:t>Contraction of vocal cords changes the size of the glottis</a:t>
            </a:r>
          </a:p>
          <a:p>
            <a:pPr lvl="0"/>
            <a:r>
              <a:rPr lang="en-US" dirty="0">
                <a:solidFill>
                  <a:srgbClr val="040404"/>
                </a:solidFill>
              </a:rPr>
              <a:t>Glottis</a:t>
            </a:r>
          </a:p>
          <a:p>
            <a:pPr lvl="1"/>
            <a:r>
              <a:rPr lang="en-US" dirty="0">
                <a:solidFill>
                  <a:srgbClr val="040404"/>
                </a:solidFill>
              </a:rPr>
              <a:t>Opening formed when the vocal cords relax</a:t>
            </a:r>
          </a:p>
        </p:txBody>
      </p:sp>
    </p:spTree>
    <p:extLst>
      <p:ext uri="{BB962C8B-B14F-4D97-AF65-F5344CB8AC3E}">
        <p14:creationId xmlns:p14="http://schemas.microsoft.com/office/powerpoint/2010/main" val="3394009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Structures of the Human Respiratory System</a:t>
            </a:r>
          </a:p>
        </p:txBody>
      </p:sp>
      <p:sp>
        <p:nvSpPr>
          <p:cNvPr id="5" name="Text Placeholder 4"/>
          <p:cNvSpPr>
            <a:spLocks noGrp="1"/>
          </p:cNvSpPr>
          <p:nvPr>
            <p:ph type="body" sz="quarter" idx="15"/>
          </p:nvPr>
        </p:nvSpPr>
        <p:spPr>
          <a:xfrm>
            <a:off x="743577" y="1289683"/>
            <a:ext cx="4914274" cy="4872991"/>
          </a:xfrm>
        </p:spPr>
        <p:txBody>
          <a:bodyPr/>
          <a:lstStyle/>
          <a:p>
            <a:r>
              <a:rPr lang="en-US" dirty="0"/>
              <a:t>Epiglottis</a:t>
            </a:r>
          </a:p>
          <a:p>
            <a:pPr lvl="1"/>
            <a:r>
              <a:rPr lang="en-US" dirty="0"/>
              <a:t>Flap at the entrance to larynx</a:t>
            </a:r>
          </a:p>
          <a:p>
            <a:pPr lvl="1"/>
            <a:r>
              <a:rPr lang="en-US" dirty="0"/>
              <a:t>Flops down when you swallow</a:t>
            </a:r>
          </a:p>
          <a:p>
            <a:r>
              <a:rPr lang="en-US" dirty="0"/>
              <a:t>Trachea</a:t>
            </a:r>
          </a:p>
          <a:p>
            <a:pPr lvl="1"/>
            <a:r>
              <a:rPr lang="en-US" dirty="0"/>
              <a:t>Major airway leading to the lungs; windpipe</a:t>
            </a:r>
          </a:p>
          <a:p>
            <a:pPr lvl="1"/>
            <a:r>
              <a:rPr lang="en-US" dirty="0"/>
              <a:t>Branches into two bronchi, each leading to a lung</a:t>
            </a:r>
          </a:p>
        </p:txBody>
      </p:sp>
      <p:sp>
        <p:nvSpPr>
          <p:cNvPr id="6" name="Content Placeholder 5"/>
          <p:cNvSpPr>
            <a:spLocks noGrp="1"/>
          </p:cNvSpPr>
          <p:nvPr>
            <p:ph sz="quarter" idx="16"/>
          </p:nvPr>
        </p:nvSpPr>
        <p:spPr>
          <a:xfrm>
            <a:off x="6553200" y="1289684"/>
            <a:ext cx="4695825" cy="4872990"/>
          </a:xfrm>
        </p:spPr>
        <p:txBody>
          <a:bodyPr/>
          <a:lstStyle/>
          <a:p>
            <a:pPr marL="457200" indent="-457200">
              <a:lnSpc>
                <a:spcPct val="100000"/>
              </a:lnSpc>
              <a:spcBef>
                <a:spcPts val="624"/>
              </a:spcBef>
              <a:buClr>
                <a:srgbClr val="004A78"/>
              </a:buClr>
              <a:buFont typeface="Arial" pitchFamily="34" charset="0"/>
              <a:buChar char="•"/>
            </a:pPr>
            <a:r>
              <a:rPr lang="en-US" sz="2600" dirty="0"/>
              <a:t>Bronchus (bronchi)</a:t>
            </a:r>
          </a:p>
          <a:p>
            <a:pPr marL="914400" lvl="1" indent="-457200">
              <a:lnSpc>
                <a:spcPct val="100000"/>
              </a:lnSpc>
              <a:spcBef>
                <a:spcPts val="624"/>
              </a:spcBef>
              <a:buClr>
                <a:srgbClr val="004A78"/>
              </a:buClr>
              <a:buFont typeface="Arial" pitchFamily="34" charset="0"/>
              <a:buChar char="–"/>
            </a:pPr>
            <a:r>
              <a:rPr lang="en-US" dirty="0">
                <a:solidFill>
                  <a:srgbClr val="000000"/>
                </a:solidFill>
                <a:latin typeface="Arial" pitchFamily="34" charset="0"/>
                <a:cs typeface="Arial" pitchFamily="34" charset="0"/>
              </a:rPr>
              <a:t>Airway connecting the trachea to a lung</a:t>
            </a:r>
          </a:p>
          <a:p>
            <a:pPr marL="457200" indent="-457200">
              <a:lnSpc>
                <a:spcPct val="100000"/>
              </a:lnSpc>
              <a:spcBef>
                <a:spcPts val="624"/>
              </a:spcBef>
              <a:buClr>
                <a:srgbClr val="004A78"/>
              </a:buClr>
              <a:buFont typeface="Arial" pitchFamily="34" charset="0"/>
              <a:buChar char="•"/>
            </a:pPr>
            <a:r>
              <a:rPr lang="en-US" sz="2600" dirty="0"/>
              <a:t>Bronchiole</a:t>
            </a:r>
          </a:p>
          <a:p>
            <a:pPr marL="914400" lvl="1" indent="-457200">
              <a:lnSpc>
                <a:spcPct val="100000"/>
              </a:lnSpc>
              <a:spcBef>
                <a:spcPts val="624"/>
              </a:spcBef>
              <a:buClr>
                <a:srgbClr val="004A78"/>
              </a:buClr>
              <a:buFont typeface="Arial" pitchFamily="34" charset="0"/>
              <a:buChar char="–"/>
            </a:pPr>
            <a:r>
              <a:rPr lang="en-US" dirty="0">
                <a:solidFill>
                  <a:srgbClr val="000000"/>
                </a:solidFill>
                <a:latin typeface="Arial" pitchFamily="34" charset="0"/>
                <a:cs typeface="Arial" pitchFamily="34" charset="0"/>
              </a:rPr>
              <a:t>Small airway leading from bronchus to alveoli</a:t>
            </a:r>
          </a:p>
          <a:p>
            <a:pPr marL="457200" indent="-457200">
              <a:lnSpc>
                <a:spcPct val="100000"/>
              </a:lnSpc>
              <a:spcBef>
                <a:spcPts val="624"/>
              </a:spcBef>
              <a:buClr>
                <a:srgbClr val="004A78"/>
              </a:buClr>
              <a:buFont typeface="Arial" pitchFamily="34" charset="0"/>
              <a:buChar char="•"/>
            </a:pPr>
            <a:r>
              <a:rPr lang="en-US" sz="2600" dirty="0"/>
              <a:t>Alveoli (alveolus)</a:t>
            </a:r>
          </a:p>
          <a:p>
            <a:pPr marL="914400" lvl="1" indent="-457200">
              <a:lnSpc>
                <a:spcPct val="100000"/>
              </a:lnSpc>
              <a:spcBef>
                <a:spcPts val="624"/>
              </a:spcBef>
              <a:buClr>
                <a:srgbClr val="004A78"/>
              </a:buClr>
              <a:buFont typeface="Arial" pitchFamily="34" charset="0"/>
              <a:buChar char="–"/>
            </a:pPr>
            <a:r>
              <a:rPr lang="en-US" dirty="0">
                <a:solidFill>
                  <a:srgbClr val="000000"/>
                </a:solidFill>
                <a:latin typeface="Arial" pitchFamily="34" charset="0"/>
                <a:cs typeface="Arial" pitchFamily="34" charset="0"/>
              </a:rPr>
              <a:t>Tiny, thin-walled air sacs</a:t>
            </a:r>
          </a:p>
          <a:p>
            <a:pPr marL="914400" lvl="1" indent="-457200">
              <a:lnSpc>
                <a:spcPct val="100000"/>
              </a:lnSpc>
              <a:spcBef>
                <a:spcPts val="624"/>
              </a:spcBef>
              <a:buClr>
                <a:srgbClr val="004A78"/>
              </a:buClr>
              <a:buFont typeface="Arial" pitchFamily="34" charset="0"/>
              <a:buChar char="–"/>
            </a:pPr>
            <a:r>
              <a:rPr lang="en-US" dirty="0">
                <a:solidFill>
                  <a:srgbClr val="000000"/>
                </a:solidFill>
                <a:latin typeface="Arial" pitchFamily="34" charset="0"/>
                <a:cs typeface="Arial" pitchFamily="34" charset="0"/>
              </a:rPr>
              <a:t>Site of gas exchange in the lung</a:t>
            </a:r>
          </a:p>
        </p:txBody>
      </p:sp>
    </p:spTree>
    <p:extLst>
      <p:ext uri="{BB962C8B-B14F-4D97-AF65-F5344CB8AC3E}">
        <p14:creationId xmlns:p14="http://schemas.microsoft.com/office/powerpoint/2010/main" val="1466031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a:xfrm>
            <a:off x="838200" y="159961"/>
            <a:ext cx="10515600" cy="1082433"/>
          </a:xfrm>
        </p:spPr>
        <p:txBody>
          <a:bodyPr/>
          <a:lstStyle/>
          <a:p>
            <a:r>
              <a:rPr lang="en-US" dirty="0"/>
              <a:t>Human Respiratory Organs and Associated Structures</a:t>
            </a:r>
          </a:p>
        </p:txBody>
      </p:sp>
      <p:pic>
        <p:nvPicPr>
          <p:cNvPr id="4" name="Picture 2" descr="An illustration shows human respiratory organs. Nasal cavity, pharynx (throat), epiglottis, larynx (voice box), trachea (windpipe), left lung, bronchus, bronchiole, diaphragm, and intercostal muscle are labeled. Another illustration shows the pulmonary capillaries associated with a cluster of alveoli and the cross section of one alveolu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394130" y="1508729"/>
            <a:ext cx="5403741" cy="45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7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 of Sudden Cardiac Arrest</a:t>
            </a:r>
            <a:endParaRPr lang="ru-RU" dirty="0"/>
          </a:p>
        </p:txBody>
      </p:sp>
      <p:pic>
        <p:nvPicPr>
          <p:cNvPr id="1026" name="Picture 2" descr="Two photos show Matt Nader with football players in the background and an automated external defibrillator respectively.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579370" y="1756082"/>
            <a:ext cx="7033260"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391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The Larynx</a:t>
            </a:r>
          </a:p>
        </p:txBody>
      </p:sp>
      <p:pic>
        <p:nvPicPr>
          <p:cNvPr id="4" name="Picture 2" descr="The anatomy of the larynx and the base of tongue are depicted. Vocal cords, closed glottis, and epiglottis are labeled in the larynx. Two images show a closed glottis and an open glotti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352562" y="2022782"/>
            <a:ext cx="5486876" cy="348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019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You Breathe</a:t>
            </a:r>
          </a:p>
        </p:txBody>
      </p:sp>
      <p:sp>
        <p:nvSpPr>
          <p:cNvPr id="2" name="Text Placeholder 1"/>
          <p:cNvSpPr>
            <a:spLocks noGrp="1"/>
          </p:cNvSpPr>
          <p:nvPr>
            <p:ph type="body" sz="quarter" idx="15"/>
          </p:nvPr>
        </p:nvSpPr>
        <p:spPr/>
        <p:txBody>
          <a:bodyPr/>
          <a:lstStyle/>
          <a:p>
            <a:pPr lvl="0"/>
            <a:r>
              <a:rPr lang="en-US" dirty="0">
                <a:solidFill>
                  <a:srgbClr val="040404"/>
                </a:solidFill>
              </a:rPr>
              <a:t>Actions of the diaphragm and intercostal muscles allow you to breathe.</a:t>
            </a:r>
          </a:p>
          <a:p>
            <a:pPr lvl="0"/>
            <a:r>
              <a:rPr lang="en-US" dirty="0">
                <a:solidFill>
                  <a:srgbClr val="040404"/>
                </a:solidFill>
              </a:rPr>
              <a:t>Diaphragm</a:t>
            </a:r>
          </a:p>
          <a:p>
            <a:pPr lvl="1"/>
            <a:r>
              <a:rPr lang="en-US" dirty="0">
                <a:solidFill>
                  <a:srgbClr val="040404"/>
                </a:solidFill>
              </a:rPr>
              <a:t>Dome-shaped muscle at base of thoracic cavity that alters thoracic cavity size during breathing.</a:t>
            </a:r>
          </a:p>
          <a:p>
            <a:pPr lvl="0"/>
            <a:r>
              <a:rPr lang="en-US" dirty="0">
                <a:solidFill>
                  <a:srgbClr val="040404"/>
                </a:solidFill>
              </a:rPr>
              <a:t>Intercostal muscles</a:t>
            </a:r>
          </a:p>
          <a:p>
            <a:pPr lvl="1"/>
            <a:r>
              <a:rPr lang="en-US" dirty="0">
                <a:solidFill>
                  <a:srgbClr val="040404"/>
                </a:solidFill>
              </a:rPr>
              <a:t>Muscles between the ribs; help alter the size of the thoracic cavity during breathing.</a:t>
            </a:r>
          </a:p>
        </p:txBody>
      </p:sp>
    </p:spTree>
    <p:extLst>
      <p:ext uri="{BB962C8B-B14F-4D97-AF65-F5344CB8AC3E}">
        <p14:creationId xmlns:p14="http://schemas.microsoft.com/office/powerpoint/2010/main" val="1351193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Respiratory Cycle</a:t>
            </a:r>
          </a:p>
        </p:txBody>
      </p:sp>
      <p:sp>
        <p:nvSpPr>
          <p:cNvPr id="2" name="Text Placeholder 1"/>
          <p:cNvSpPr>
            <a:spLocks noGrp="1"/>
          </p:cNvSpPr>
          <p:nvPr>
            <p:ph type="body" sz="quarter" idx="15"/>
          </p:nvPr>
        </p:nvSpPr>
        <p:spPr/>
        <p:txBody>
          <a:bodyPr/>
          <a:lstStyle/>
          <a:p>
            <a:pPr lvl="0"/>
            <a:r>
              <a:rPr lang="en-US" dirty="0">
                <a:solidFill>
                  <a:srgbClr val="040404"/>
                </a:solidFill>
              </a:rPr>
              <a:t>One inhalation and one exhalation</a:t>
            </a:r>
          </a:p>
          <a:p>
            <a:pPr lvl="0"/>
            <a:r>
              <a:rPr lang="en-US" dirty="0">
                <a:solidFill>
                  <a:srgbClr val="040404"/>
                </a:solidFill>
              </a:rPr>
              <a:t>Inhalation is always active (requires energy).</a:t>
            </a:r>
          </a:p>
          <a:p>
            <a:pPr lvl="1"/>
            <a:r>
              <a:rPr lang="en-US" dirty="0">
                <a:solidFill>
                  <a:srgbClr val="040404"/>
                </a:solidFill>
              </a:rPr>
              <a:t>Muscle contractions expand the chest cavity.</a:t>
            </a:r>
          </a:p>
          <a:p>
            <a:pPr lvl="1"/>
            <a:r>
              <a:rPr lang="en-US" dirty="0">
                <a:solidFill>
                  <a:srgbClr val="040404"/>
                </a:solidFill>
              </a:rPr>
              <a:t>Lung pressure decreases below atmospheric pressure, and air flows in.</a:t>
            </a:r>
          </a:p>
          <a:p>
            <a:pPr lvl="0"/>
            <a:r>
              <a:rPr lang="en-US" dirty="0">
                <a:solidFill>
                  <a:srgbClr val="040404"/>
                </a:solidFill>
              </a:rPr>
              <a:t>Exhalation is usually passive.</a:t>
            </a:r>
          </a:p>
          <a:p>
            <a:pPr lvl="1"/>
            <a:r>
              <a:rPr lang="en-US" dirty="0">
                <a:solidFill>
                  <a:srgbClr val="040404"/>
                </a:solidFill>
              </a:rPr>
              <a:t>Muscles of respiration relax; volume of thoracic cavity decreases, pushing air out of lungs.</a:t>
            </a:r>
          </a:p>
        </p:txBody>
      </p:sp>
    </p:spTree>
    <p:extLst>
      <p:ext uri="{BB962C8B-B14F-4D97-AF65-F5344CB8AC3E}">
        <p14:creationId xmlns:p14="http://schemas.microsoft.com/office/powerpoint/2010/main" val="1169787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Inhalation and Exhalation</a:t>
            </a:r>
          </a:p>
        </p:txBody>
      </p:sp>
      <p:pic>
        <p:nvPicPr>
          <p:cNvPr id="27650" name="Picture 2" descr="A two part illustration shows inhalation and exhalation processes. During inhalation, air flows in, rib cage expands, and diaphragm contracts and flattens downward. During exhalation, air flows out, rib cage gets smaller, and diaphragm relaxes and moves upward."/>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122170" y="1460807"/>
            <a:ext cx="794766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911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Control of Breathing</a:t>
            </a:r>
          </a:p>
        </p:txBody>
      </p:sp>
      <p:sp>
        <p:nvSpPr>
          <p:cNvPr id="2" name="Text Placeholder 1"/>
          <p:cNvSpPr>
            <a:spLocks noGrp="1"/>
          </p:cNvSpPr>
          <p:nvPr>
            <p:ph type="body" sz="quarter" idx="15"/>
          </p:nvPr>
        </p:nvSpPr>
        <p:spPr/>
        <p:txBody>
          <a:bodyPr/>
          <a:lstStyle/>
          <a:p>
            <a:pPr lvl="0"/>
            <a:r>
              <a:rPr lang="en-US" dirty="0">
                <a:solidFill>
                  <a:srgbClr val="040404"/>
                </a:solidFill>
              </a:rPr>
              <a:t>A respiratory center in the brain stem controls depth and rate of normal breathing.</a:t>
            </a:r>
          </a:p>
          <a:p>
            <a:pPr lvl="0"/>
            <a:r>
              <a:rPr lang="en-US" dirty="0">
                <a:solidFill>
                  <a:srgbClr val="040404"/>
                </a:solidFill>
              </a:rPr>
              <a:t>Neurons signal diaphragm and intercostal muscles to begin inhalation, 10 to 14 times per minute.</a:t>
            </a:r>
          </a:p>
          <a:p>
            <a:pPr lvl="0"/>
            <a:r>
              <a:rPr lang="en-US" dirty="0">
                <a:solidFill>
                  <a:srgbClr val="040404"/>
                </a:solidFill>
              </a:rPr>
              <a:t>When activity increases CO</a:t>
            </a:r>
            <a:r>
              <a:rPr lang="en-US" baseline="-25000" dirty="0">
                <a:solidFill>
                  <a:srgbClr val="040404"/>
                </a:solidFill>
              </a:rPr>
              <a:t>2</a:t>
            </a:r>
            <a:r>
              <a:rPr lang="en-US" dirty="0">
                <a:solidFill>
                  <a:srgbClr val="040404"/>
                </a:solidFill>
              </a:rPr>
              <a:t> production, receptors in arteries and the brain signal for an increase in rate and depth of breathing.</a:t>
            </a:r>
          </a:p>
        </p:txBody>
      </p:sp>
    </p:spTree>
    <p:extLst>
      <p:ext uri="{BB962C8B-B14F-4D97-AF65-F5344CB8AC3E}">
        <p14:creationId xmlns:p14="http://schemas.microsoft.com/office/powerpoint/2010/main" val="2505693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Exchanges at Alveoli</a:t>
            </a:r>
          </a:p>
        </p:txBody>
      </p:sp>
      <p:sp>
        <p:nvSpPr>
          <p:cNvPr id="2" name="Text Placeholder 1"/>
          <p:cNvSpPr>
            <a:spLocks noGrp="1"/>
          </p:cNvSpPr>
          <p:nvPr>
            <p:ph type="body" sz="quarter" idx="15"/>
          </p:nvPr>
        </p:nvSpPr>
        <p:spPr/>
        <p:txBody>
          <a:bodyPr/>
          <a:lstStyle/>
          <a:p>
            <a:pPr lvl="0"/>
            <a:r>
              <a:rPr lang="en-US" dirty="0">
                <a:solidFill>
                  <a:srgbClr val="040404"/>
                </a:solidFill>
              </a:rPr>
              <a:t>Blood carries gases between lungs and body tissues.</a:t>
            </a:r>
          </a:p>
          <a:p>
            <a:pPr lvl="1"/>
            <a:r>
              <a:rPr lang="en-US" dirty="0">
                <a:solidFill>
                  <a:srgbClr val="040404"/>
                </a:solidFill>
              </a:rPr>
              <a:t>Fused basement membranes of alveolar and pulmonary capillary cells form the respiratory membrane.</a:t>
            </a:r>
          </a:p>
        </p:txBody>
      </p:sp>
    </p:spTree>
    <p:extLst>
      <p:ext uri="{BB962C8B-B14F-4D97-AF65-F5344CB8AC3E}">
        <p14:creationId xmlns:p14="http://schemas.microsoft.com/office/powerpoint/2010/main" val="2117960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Transport of Gases (1 of 2)</a:t>
            </a:r>
          </a:p>
        </p:txBody>
      </p:sp>
      <p:sp>
        <p:nvSpPr>
          <p:cNvPr id="5" name="Text Placeholder 4"/>
          <p:cNvSpPr>
            <a:spLocks noGrp="1"/>
          </p:cNvSpPr>
          <p:nvPr>
            <p:ph type="body" sz="quarter" idx="11"/>
          </p:nvPr>
        </p:nvSpPr>
        <p:spPr>
          <a:xfrm>
            <a:off x="838199" y="1517957"/>
            <a:ext cx="6324601" cy="4501843"/>
          </a:xfrm>
        </p:spPr>
        <p:txBody>
          <a:bodyPr/>
          <a:lstStyle/>
          <a:p>
            <a:r>
              <a:rPr lang="en-US" sz="2400" dirty="0">
                <a:solidFill>
                  <a:srgbClr val="000000"/>
                </a:solidFill>
              </a:rPr>
              <a:t>Nearly all O</a:t>
            </a:r>
            <a:r>
              <a:rPr lang="en-US" sz="2400" baseline="-25000" dirty="0">
                <a:solidFill>
                  <a:srgbClr val="000000"/>
                </a:solidFill>
              </a:rPr>
              <a:t>2</a:t>
            </a:r>
            <a:r>
              <a:rPr lang="en-US" sz="2400" dirty="0">
                <a:solidFill>
                  <a:srgbClr val="000000"/>
                </a:solidFill>
              </a:rPr>
              <a:t> inhaled binds to hemoglobin.</a:t>
            </a:r>
          </a:p>
          <a:p>
            <a:pPr lvl="1"/>
            <a:r>
              <a:rPr lang="en-US" sz="2200" dirty="0">
                <a:solidFill>
                  <a:srgbClr val="000000"/>
                </a:solidFill>
              </a:rPr>
              <a:t>Protein of four globin chains with an iron-containing </a:t>
            </a:r>
            <a:r>
              <a:rPr lang="en-US" sz="2200" dirty="0" err="1">
                <a:solidFill>
                  <a:srgbClr val="000000"/>
                </a:solidFill>
              </a:rPr>
              <a:t>heme</a:t>
            </a:r>
            <a:r>
              <a:rPr lang="en-US" sz="2200" dirty="0">
                <a:solidFill>
                  <a:srgbClr val="000000"/>
                </a:solidFill>
              </a:rPr>
              <a:t> cofactor.</a:t>
            </a:r>
          </a:p>
          <a:p>
            <a:pPr lvl="1"/>
            <a:r>
              <a:rPr lang="en-US" sz="2200" dirty="0">
                <a:solidFill>
                  <a:srgbClr val="000000"/>
                </a:solidFill>
              </a:rPr>
              <a:t>In capillary beds, hemoglobin releases O</a:t>
            </a:r>
            <a:r>
              <a:rPr lang="en-US" sz="2200" baseline="-25000" dirty="0">
                <a:solidFill>
                  <a:srgbClr val="000000"/>
                </a:solidFill>
              </a:rPr>
              <a:t>2</a:t>
            </a:r>
            <a:r>
              <a:rPr lang="en-US" sz="2200" dirty="0">
                <a:solidFill>
                  <a:srgbClr val="000000"/>
                </a:solidFill>
              </a:rPr>
              <a:t>, which diffuses across interstitial fluid into cells.</a:t>
            </a:r>
          </a:p>
        </p:txBody>
      </p:sp>
      <p:pic>
        <p:nvPicPr>
          <p:cNvPr id="28674" name="Picture 2" descr="A ribbon model of haemoglobin is shown. It has four globin molecules represented by green ribbons, blue ribbons, and tiny red strand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8250667" y="2311734"/>
            <a:ext cx="3103133" cy="267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605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 of Gases (2 of 2)</a:t>
            </a:r>
          </a:p>
        </p:txBody>
      </p:sp>
      <p:sp>
        <p:nvSpPr>
          <p:cNvPr id="2" name="Text Placeholder 1"/>
          <p:cNvSpPr>
            <a:spLocks noGrp="1"/>
          </p:cNvSpPr>
          <p:nvPr>
            <p:ph type="body" sz="quarter" idx="15"/>
          </p:nvPr>
        </p:nvSpPr>
        <p:spPr/>
        <p:txBody>
          <a:bodyPr/>
          <a:lstStyle/>
          <a:p>
            <a:pPr lvl="0"/>
            <a:r>
              <a:rPr lang="en-US" dirty="0">
                <a:solidFill>
                  <a:srgbClr val="040404"/>
                </a:solidFill>
              </a:rPr>
              <a:t>CO</a:t>
            </a:r>
            <a:r>
              <a:rPr lang="en-US" baseline="-25000" dirty="0">
                <a:solidFill>
                  <a:srgbClr val="040404"/>
                </a:solidFill>
              </a:rPr>
              <a:t>2</a:t>
            </a:r>
            <a:r>
              <a:rPr lang="en-US" dirty="0">
                <a:solidFill>
                  <a:srgbClr val="040404"/>
                </a:solidFill>
              </a:rPr>
              <a:t> diffuses from cells into interstitial fluid, then into blood.</a:t>
            </a:r>
          </a:p>
          <a:p>
            <a:pPr lvl="0"/>
            <a:r>
              <a:rPr lang="en-US" dirty="0">
                <a:solidFill>
                  <a:srgbClr val="040404"/>
                </a:solidFill>
              </a:rPr>
              <a:t>Enzymes in red blood cells converts most CO</a:t>
            </a:r>
            <a:r>
              <a:rPr lang="en-US" baseline="-25000" dirty="0">
                <a:solidFill>
                  <a:srgbClr val="040404"/>
                </a:solidFill>
              </a:rPr>
              <a:t>2</a:t>
            </a:r>
            <a:r>
              <a:rPr lang="en-US" dirty="0">
                <a:solidFill>
                  <a:srgbClr val="040404"/>
                </a:solidFill>
              </a:rPr>
              <a:t> into bicarbonate (HCO</a:t>
            </a:r>
            <a:r>
              <a:rPr lang="en-US" baseline="-25000" dirty="0">
                <a:solidFill>
                  <a:srgbClr val="040404"/>
                </a:solidFill>
              </a:rPr>
              <a:t>3</a:t>
            </a:r>
            <a:r>
              <a:rPr lang="en-US" baseline="30000" dirty="0">
                <a:solidFill>
                  <a:srgbClr val="040404"/>
                </a:solidFill>
              </a:rPr>
              <a:t>–</a:t>
            </a:r>
            <a:r>
              <a:rPr lang="en-US" dirty="0">
                <a:solidFill>
                  <a:srgbClr val="040404"/>
                </a:solidFill>
              </a:rPr>
              <a:t>), which dissolves in plasma.</a:t>
            </a:r>
          </a:p>
          <a:p>
            <a:pPr lvl="1"/>
            <a:r>
              <a:rPr lang="en-US" dirty="0">
                <a:solidFill>
                  <a:srgbClr val="040404"/>
                </a:solidFill>
              </a:rPr>
              <a:t>Converted back to CO</a:t>
            </a:r>
            <a:r>
              <a:rPr lang="en-US" baseline="-25000" dirty="0">
                <a:solidFill>
                  <a:srgbClr val="040404"/>
                </a:solidFill>
              </a:rPr>
              <a:t>2</a:t>
            </a:r>
            <a:r>
              <a:rPr lang="en-US" dirty="0">
                <a:solidFill>
                  <a:srgbClr val="040404"/>
                </a:solidFill>
              </a:rPr>
              <a:t> in pulmonary capillaries </a:t>
            </a:r>
          </a:p>
          <a:p>
            <a:pPr lvl="0"/>
            <a:r>
              <a:rPr lang="en-US" dirty="0">
                <a:solidFill>
                  <a:srgbClr val="040404"/>
                </a:solidFill>
              </a:rPr>
              <a:t>CO</a:t>
            </a:r>
            <a:r>
              <a:rPr lang="en-US" baseline="-25000" dirty="0">
                <a:solidFill>
                  <a:srgbClr val="040404"/>
                </a:solidFill>
              </a:rPr>
              <a:t>2</a:t>
            </a:r>
            <a:r>
              <a:rPr lang="en-US" dirty="0">
                <a:solidFill>
                  <a:srgbClr val="040404"/>
                </a:solidFill>
              </a:rPr>
              <a:t> diffuses from pulmonary capillaries into air in alveoli, then is expelled.</a:t>
            </a:r>
          </a:p>
        </p:txBody>
      </p:sp>
    </p:spTree>
    <p:extLst>
      <p:ext uri="{BB962C8B-B14F-4D97-AF65-F5344CB8AC3E}">
        <p14:creationId xmlns:p14="http://schemas.microsoft.com/office/powerpoint/2010/main" val="1839556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Respiratory Disorders</a:t>
            </a:r>
          </a:p>
        </p:txBody>
      </p:sp>
      <p:sp>
        <p:nvSpPr>
          <p:cNvPr id="2" name="Text Placeholder 1"/>
          <p:cNvSpPr>
            <a:spLocks noGrp="1"/>
          </p:cNvSpPr>
          <p:nvPr>
            <p:ph type="body" sz="quarter" idx="15"/>
          </p:nvPr>
        </p:nvSpPr>
        <p:spPr/>
        <p:txBody>
          <a:bodyPr/>
          <a:lstStyle/>
          <a:p>
            <a:pPr lvl="0"/>
            <a:r>
              <a:rPr lang="en-US" dirty="0">
                <a:solidFill>
                  <a:srgbClr val="040404"/>
                </a:solidFill>
              </a:rPr>
              <a:t>Ciliated and mucus-secreting epithelial cells lining bronchioles help protect us from respiratory infections such as bronchitis.</a:t>
            </a:r>
          </a:p>
          <a:p>
            <a:pPr lvl="0"/>
            <a:r>
              <a:rPr lang="en-US" dirty="0">
                <a:solidFill>
                  <a:srgbClr val="040404"/>
                </a:solidFill>
              </a:rPr>
              <a:t>With asthma, an inhaled irritant triggers inflammation and constriction of airways, making breathing difficult.</a:t>
            </a:r>
          </a:p>
          <a:p>
            <a:pPr lvl="0"/>
            <a:r>
              <a:rPr lang="en-US" dirty="0">
                <a:solidFill>
                  <a:srgbClr val="040404"/>
                </a:solidFill>
              </a:rPr>
              <a:t>Cigarette smoke damages the epithelial lining, and is the main cause of emphysema—irreversible loss of lung function.</a:t>
            </a:r>
          </a:p>
        </p:txBody>
      </p:sp>
    </p:spTree>
    <p:extLst>
      <p:ext uri="{BB962C8B-B14F-4D97-AF65-F5344CB8AC3E}">
        <p14:creationId xmlns:p14="http://schemas.microsoft.com/office/powerpoint/2010/main" val="2870088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Sleep Apnea</a:t>
            </a:r>
          </a:p>
        </p:txBody>
      </p:sp>
      <p:sp>
        <p:nvSpPr>
          <p:cNvPr id="2" name="Text Placeholder 1"/>
          <p:cNvSpPr>
            <a:spLocks noGrp="1"/>
          </p:cNvSpPr>
          <p:nvPr>
            <p:ph type="body" sz="quarter" idx="15"/>
          </p:nvPr>
        </p:nvSpPr>
        <p:spPr/>
        <p:txBody>
          <a:bodyPr/>
          <a:lstStyle/>
          <a:p>
            <a:pPr lvl="0"/>
            <a:r>
              <a:rPr lang="en-US" dirty="0">
                <a:solidFill>
                  <a:srgbClr val="040404"/>
                </a:solidFill>
              </a:rPr>
              <a:t>Disorder in which breathing repeatedly stops and restarts spontaneously</a:t>
            </a:r>
          </a:p>
          <a:p>
            <a:pPr lvl="0"/>
            <a:r>
              <a:rPr lang="en-US" dirty="0">
                <a:solidFill>
                  <a:srgbClr val="040404"/>
                </a:solidFill>
              </a:rPr>
              <a:t>Commonly seen during sleep</a:t>
            </a:r>
          </a:p>
          <a:p>
            <a:pPr lvl="0"/>
            <a:r>
              <a:rPr lang="en-US" dirty="0">
                <a:solidFill>
                  <a:srgbClr val="040404"/>
                </a:solidFill>
              </a:rPr>
              <a:t>Generally tongue or other soft tissue blocks the airway</a:t>
            </a:r>
          </a:p>
          <a:p>
            <a:pPr lvl="0"/>
            <a:r>
              <a:rPr lang="en-US" dirty="0">
                <a:solidFill>
                  <a:srgbClr val="040404"/>
                </a:solidFill>
              </a:rPr>
              <a:t>Raises risk of heart attack and stroke</a:t>
            </a:r>
          </a:p>
        </p:txBody>
      </p:sp>
    </p:spTree>
    <p:extLst>
      <p:ext uri="{BB962C8B-B14F-4D97-AF65-F5344CB8AC3E}">
        <p14:creationId xmlns:p14="http://schemas.microsoft.com/office/powerpoint/2010/main" val="243254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22.2 Circulatory Systems</a:t>
            </a:r>
          </a:p>
        </p:txBody>
      </p:sp>
      <p:sp>
        <p:nvSpPr>
          <p:cNvPr id="2" name="Text Placeholder 1"/>
          <p:cNvSpPr>
            <a:spLocks noGrp="1"/>
          </p:cNvSpPr>
          <p:nvPr>
            <p:ph type="body" sz="quarter" idx="15"/>
          </p:nvPr>
        </p:nvSpPr>
        <p:spPr/>
        <p:txBody>
          <a:bodyPr/>
          <a:lstStyle/>
          <a:p>
            <a:r>
              <a:rPr lang="en-US" altLang="en-US" dirty="0">
                <a:solidFill>
                  <a:srgbClr val="040404"/>
                </a:solidFill>
              </a:rPr>
              <a:t>All animals must supply their cells with nutrients and oxygen, and remove wastes.</a:t>
            </a:r>
          </a:p>
          <a:p>
            <a:r>
              <a:rPr lang="en-US" altLang="en-US" dirty="0">
                <a:solidFill>
                  <a:srgbClr val="040404"/>
                </a:solidFill>
              </a:rPr>
              <a:t>In some small invertebrates, materials simply diffuse through interstitial fluid.</a:t>
            </a:r>
          </a:p>
          <a:p>
            <a:pPr lvl="1"/>
            <a:r>
              <a:rPr lang="en-US" altLang="en-US" dirty="0">
                <a:solidFill>
                  <a:srgbClr val="040404"/>
                </a:solidFill>
              </a:rPr>
              <a:t>Fluid between cells</a:t>
            </a:r>
          </a:p>
          <a:p>
            <a:r>
              <a:rPr lang="en-US" altLang="en-US" dirty="0">
                <a:solidFill>
                  <a:srgbClr val="040404"/>
                </a:solidFill>
              </a:rPr>
              <a:t>Complex animals distribute materials through a circulatory system, in which a heart pumps blood through blood vessels.</a:t>
            </a:r>
          </a:p>
        </p:txBody>
      </p:sp>
    </p:spTree>
    <p:extLst>
      <p:ext uri="{BB962C8B-B14F-4D97-AF65-F5344CB8AC3E}">
        <p14:creationId xmlns:p14="http://schemas.microsoft.com/office/powerpoint/2010/main" val="2922830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Choking</a:t>
            </a:r>
          </a:p>
        </p:txBody>
      </p:sp>
      <p:sp>
        <p:nvSpPr>
          <p:cNvPr id="5" name="Text Placeholder 4"/>
          <p:cNvSpPr>
            <a:spLocks noGrp="1"/>
          </p:cNvSpPr>
          <p:nvPr>
            <p:ph type="body" sz="quarter" idx="11"/>
          </p:nvPr>
        </p:nvSpPr>
        <p:spPr>
          <a:xfrm>
            <a:off x="838199" y="1517957"/>
            <a:ext cx="4495801" cy="4501843"/>
          </a:xfrm>
        </p:spPr>
        <p:txBody>
          <a:bodyPr/>
          <a:lstStyle/>
          <a:p>
            <a:r>
              <a:rPr lang="en-US" sz="2400" dirty="0">
                <a:solidFill>
                  <a:srgbClr val="000000"/>
                </a:solidFill>
              </a:rPr>
              <a:t>An object blocks the larynx</a:t>
            </a:r>
          </a:p>
        </p:txBody>
      </p:sp>
      <p:pic>
        <p:nvPicPr>
          <p:cNvPr id="29698" name="Picture 2" descr="A two part illustration shows two types of maneuvers. Part a, shows back blows. Text reads, have the person lean forward. Use the heel of your hand to strike between the shoulder blades. Part b shows abdominal thrusts. Text reads, stand behind the person and place one fist below the rib cage, just above the navel, with your thumb facing inward. Cover the fist with your other hand and thrust inward and upward with both fist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6914276" y="1322575"/>
            <a:ext cx="3743571" cy="46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946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Points to Ponder</a:t>
            </a:r>
          </a:p>
        </p:txBody>
      </p:sp>
      <p:sp>
        <p:nvSpPr>
          <p:cNvPr id="2" name="Text Placeholder 1"/>
          <p:cNvSpPr>
            <a:spLocks noGrp="1"/>
          </p:cNvSpPr>
          <p:nvPr>
            <p:ph type="body" sz="quarter" idx="15"/>
          </p:nvPr>
        </p:nvSpPr>
        <p:spPr/>
        <p:txBody>
          <a:bodyPr/>
          <a:lstStyle/>
          <a:p>
            <a:r>
              <a:rPr lang="en-US" dirty="0">
                <a:solidFill>
                  <a:srgbClr val="040404"/>
                </a:solidFill>
              </a:rPr>
              <a:t>How have AEDs affected the survival rates of individuals who experience heart attacks?</a:t>
            </a:r>
          </a:p>
          <a:p>
            <a:r>
              <a:rPr lang="en-US" dirty="0">
                <a:solidFill>
                  <a:srgbClr val="040404"/>
                </a:solidFill>
              </a:rPr>
              <a:t>What are the different effects of the different forms of smoking (cigar, pipe, or marijuana) on health?</a:t>
            </a:r>
          </a:p>
        </p:txBody>
      </p:sp>
    </p:spTree>
    <p:extLst>
      <p:ext uri="{BB962C8B-B14F-4D97-AF65-F5344CB8AC3E}">
        <p14:creationId xmlns:p14="http://schemas.microsoft.com/office/powerpoint/2010/main" val="295802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Open and Closed Circulatory Systems</a:t>
            </a:r>
          </a:p>
        </p:txBody>
      </p:sp>
      <p:sp>
        <p:nvSpPr>
          <p:cNvPr id="2" name="Text Placeholder 1"/>
          <p:cNvSpPr>
            <a:spLocks noGrp="1"/>
          </p:cNvSpPr>
          <p:nvPr>
            <p:ph type="body" sz="quarter" idx="15"/>
          </p:nvPr>
        </p:nvSpPr>
        <p:spPr/>
        <p:txBody>
          <a:bodyPr/>
          <a:lstStyle/>
          <a:p>
            <a:r>
              <a:rPr lang="en-US" altLang="en-US" dirty="0">
                <a:solidFill>
                  <a:srgbClr val="040404"/>
                </a:solidFill>
              </a:rPr>
              <a:t>Open circulatory system </a:t>
            </a:r>
          </a:p>
          <a:p>
            <a:pPr lvl="1"/>
            <a:r>
              <a:rPr lang="en-US" altLang="en-US" dirty="0">
                <a:solidFill>
                  <a:srgbClr val="040404"/>
                </a:solidFill>
              </a:rPr>
              <a:t>Circulatory system in which </a:t>
            </a:r>
            <a:r>
              <a:rPr lang="en-US" altLang="en-US" dirty="0" err="1">
                <a:solidFill>
                  <a:srgbClr val="040404"/>
                </a:solidFill>
              </a:rPr>
              <a:t>hemolymph</a:t>
            </a:r>
            <a:r>
              <a:rPr lang="en-US" altLang="en-US" dirty="0">
                <a:solidFill>
                  <a:srgbClr val="040404"/>
                </a:solidFill>
              </a:rPr>
              <a:t> leaves vessels and flows among tissues</a:t>
            </a:r>
          </a:p>
          <a:p>
            <a:r>
              <a:rPr lang="en-US" altLang="en-US" dirty="0">
                <a:solidFill>
                  <a:srgbClr val="040404"/>
                </a:solidFill>
              </a:rPr>
              <a:t>Closed circulatory system </a:t>
            </a:r>
          </a:p>
          <a:p>
            <a:pPr lvl="1"/>
            <a:r>
              <a:rPr lang="en-US" altLang="en-US" dirty="0">
                <a:solidFill>
                  <a:srgbClr val="040404"/>
                </a:solidFill>
              </a:rPr>
              <a:t>Circulatory system in which blood stays inside a continuous network of vessels</a:t>
            </a:r>
          </a:p>
          <a:p>
            <a:pPr lvl="1"/>
            <a:r>
              <a:rPr lang="en-US" altLang="en-US" dirty="0">
                <a:solidFill>
                  <a:srgbClr val="040404"/>
                </a:solidFill>
              </a:rPr>
              <a:t>Flow is faster than in open systems</a:t>
            </a:r>
          </a:p>
          <a:p>
            <a:pPr lvl="1"/>
            <a:r>
              <a:rPr lang="en-US" altLang="en-US" dirty="0">
                <a:solidFill>
                  <a:srgbClr val="040404"/>
                </a:solidFill>
              </a:rPr>
              <a:t>Found in all vertebrates and some invertebrates</a:t>
            </a:r>
          </a:p>
        </p:txBody>
      </p:sp>
    </p:spTree>
    <p:extLst>
      <p:ext uri="{BB962C8B-B14F-4D97-AF65-F5344CB8AC3E}">
        <p14:creationId xmlns:p14="http://schemas.microsoft.com/office/powerpoint/2010/main" val="363564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Closed Circulatory System</a:t>
            </a:r>
          </a:p>
        </p:txBody>
      </p:sp>
      <p:sp>
        <p:nvSpPr>
          <p:cNvPr id="2" name="Text Placeholder 1"/>
          <p:cNvSpPr>
            <a:spLocks noGrp="1"/>
          </p:cNvSpPr>
          <p:nvPr>
            <p:ph type="body" sz="quarter" idx="15"/>
          </p:nvPr>
        </p:nvSpPr>
        <p:spPr/>
        <p:txBody>
          <a:bodyPr/>
          <a:lstStyle/>
          <a:p>
            <a:r>
              <a:rPr lang="en-US" altLang="en-US" dirty="0">
                <a:solidFill>
                  <a:srgbClr val="040404"/>
                </a:solidFill>
              </a:rPr>
              <a:t>In a closed circulatory system, materials are transferred between blood and cells of other tissues by diffusion through capillaries.</a:t>
            </a:r>
          </a:p>
          <a:p>
            <a:r>
              <a:rPr lang="en-US" altLang="en-US" dirty="0">
                <a:solidFill>
                  <a:srgbClr val="040404"/>
                </a:solidFill>
              </a:rPr>
              <a:t>Capillaries </a:t>
            </a:r>
          </a:p>
          <a:p>
            <a:pPr lvl="1"/>
            <a:r>
              <a:rPr lang="en-US" altLang="en-US" dirty="0">
                <a:solidFill>
                  <a:srgbClr val="040404"/>
                </a:solidFill>
              </a:rPr>
              <a:t>Smallest-diameter blood vessels</a:t>
            </a:r>
          </a:p>
          <a:p>
            <a:pPr lvl="1"/>
            <a:r>
              <a:rPr lang="en-US" altLang="en-US" dirty="0">
                <a:solidFill>
                  <a:srgbClr val="040404"/>
                </a:solidFill>
              </a:rPr>
              <a:t>Exchanges of gases and other materials with tissues</a:t>
            </a:r>
          </a:p>
          <a:p>
            <a:pPr lvl="1"/>
            <a:r>
              <a:rPr lang="en-US" altLang="en-US" dirty="0">
                <a:solidFill>
                  <a:srgbClr val="040404"/>
                </a:solidFill>
              </a:rPr>
              <a:t>A capillary bed supplies an organ.</a:t>
            </a:r>
          </a:p>
        </p:txBody>
      </p:sp>
    </p:spTree>
    <p:extLst>
      <p:ext uri="{BB962C8B-B14F-4D97-AF65-F5344CB8AC3E}">
        <p14:creationId xmlns:p14="http://schemas.microsoft.com/office/powerpoint/2010/main" val="3219501079"/>
      </p:ext>
    </p:extLst>
  </p:cSld>
  <p:clrMapOvr>
    <a:masterClrMapping/>
  </p:clrMapOvr>
</p:sld>
</file>

<file path=ppt/theme/theme1.xml><?xml version="1.0" encoding="utf-8"?>
<a:theme xmlns:a="http://schemas.openxmlformats.org/drawingml/2006/main" name="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6578FED7127B438BD4B919FEF8F8B5" ma:contentTypeVersion="10" ma:contentTypeDescription="Create a new document." ma:contentTypeScope="" ma:versionID="aba16c0a51a85cbd2f590c1b6e74ea17">
  <xsd:schema xmlns:xsd="http://www.w3.org/2001/XMLSchema" xmlns:xs="http://www.w3.org/2001/XMLSchema" xmlns:p="http://schemas.microsoft.com/office/2006/metadata/properties" xmlns:ns3="af916588-b3f5-484d-8e89-b8367ab7f639" targetNamespace="http://schemas.microsoft.com/office/2006/metadata/properties" ma:root="true" ma:fieldsID="22e5a5d1344cb54803b88e3e0e332071" ns3:_="">
    <xsd:import namespace="af916588-b3f5-484d-8e89-b8367ab7f63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16588-b3f5-484d-8e89-b8367ab7f63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CEF3D4-5566-4FD8-AE18-D59A3B64A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916588-b3f5-484d-8e89-b8367ab7f6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9BA192-EF86-48DF-982C-2C526A268392}">
  <ds:schemaRefs>
    <ds:schemaRef ds:uri="http://www.w3.org/XML/1998/namespace"/>
    <ds:schemaRef ds:uri="http://schemas.microsoft.com/office/2006/metadata/properties"/>
    <ds:schemaRef ds:uri="http://purl.org/dc/terms/"/>
    <ds:schemaRef ds:uri="http://purl.org/dc/dcmitype/"/>
    <ds:schemaRef ds:uri="http://schemas.microsoft.com/office/infopath/2007/PartnerControls"/>
    <ds:schemaRef ds:uri="http://schemas.microsoft.com/office/2006/documentManagement/types"/>
    <ds:schemaRef ds:uri="af916588-b3f5-484d-8e89-b8367ab7f639"/>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E32CFAA7-E308-4DCB-89CD-C84C20E902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Accessible_PPT_Template_Cengage (3)</Template>
  <TotalTime>824</TotalTime>
  <Words>3818</Words>
  <Application>Microsoft Office PowerPoint</Application>
  <PresentationFormat>Widescreen</PresentationFormat>
  <Paragraphs>419</Paragraphs>
  <Slides>71</Slides>
  <Notes>71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Arial</vt:lpstr>
      <vt:lpstr>Calibri</vt:lpstr>
      <vt:lpstr>Helvetica</vt:lpstr>
      <vt:lpstr>Open Sans</vt:lpstr>
      <vt:lpstr>Summer Font</vt:lpstr>
      <vt:lpstr>Wingdings</vt:lpstr>
      <vt:lpstr>Office Theme</vt:lpstr>
      <vt:lpstr>Chapter 22</vt:lpstr>
      <vt:lpstr>Chapter 22 Learning Objectives (1 of 3)</vt:lpstr>
      <vt:lpstr>Chapter 22 Learning Objectives (2 of 3)</vt:lpstr>
      <vt:lpstr>Chapter 22 Learning Objectives (3 of 3)</vt:lpstr>
      <vt:lpstr>22.1 A Shocking Save</vt:lpstr>
      <vt:lpstr>Survivor of Sudden Cardiac Arrest</vt:lpstr>
      <vt:lpstr>22.2 Circulatory Systems</vt:lpstr>
      <vt:lpstr>Open and Closed Circulatory Systems</vt:lpstr>
      <vt:lpstr>Closed Circulatory System</vt:lpstr>
      <vt:lpstr>Open and Closed Circulatory System</vt:lpstr>
      <vt:lpstr>Evolution of Vertebrate Cardiovascular Systems</vt:lpstr>
      <vt:lpstr>Fish Circulatory System</vt:lpstr>
      <vt:lpstr>Evolution of Vertebrate Cardiovascular Systems; Another Method</vt:lpstr>
      <vt:lpstr>Two Cardiovascular Circuits</vt:lpstr>
      <vt:lpstr>Amphibian and Reptile Circulatory System</vt:lpstr>
      <vt:lpstr>Circulatory System of Crocodilians, Birds, and Mammals</vt:lpstr>
      <vt:lpstr>22.3 Human Cardiovascular System</vt:lpstr>
      <vt:lpstr>The Pulmonary Circuit</vt:lpstr>
      <vt:lpstr>The Systemic Circuit</vt:lpstr>
      <vt:lpstr>The Two Circuits of the Human Cardiovascular System</vt:lpstr>
      <vt:lpstr>22.4 The Human Heart</vt:lpstr>
      <vt:lpstr>Location and Structure of the Human Heart </vt:lpstr>
      <vt:lpstr>Location and Structure of the Human Heart</vt:lpstr>
      <vt:lpstr>The Cardiac Cycle (1 of 2)</vt:lpstr>
      <vt:lpstr>The Cardiac Cycle (2 of 2)</vt:lpstr>
      <vt:lpstr>Setting the Pace of Contractions</vt:lpstr>
      <vt:lpstr>Electrical Activity in the Heart</vt:lpstr>
      <vt:lpstr>22.5 Blood</vt:lpstr>
      <vt:lpstr>Blood Cells and Platelets</vt:lpstr>
      <vt:lpstr>Components of Blood</vt:lpstr>
      <vt:lpstr>Blood Clotting</vt:lpstr>
      <vt:lpstr>High-Pressure Flow in Arteries</vt:lpstr>
      <vt:lpstr>22.6 Blood Vessel Form and Function</vt:lpstr>
      <vt:lpstr>Blood Vessels</vt:lpstr>
      <vt:lpstr>Adjusting Resistance at Arterioles</vt:lpstr>
      <vt:lpstr>Capillary Exchange and Function of the Lymph Vessels</vt:lpstr>
      <vt:lpstr>Capillary Exchange</vt:lpstr>
      <vt:lpstr>Circulatory and Lymphatic Interactions</vt:lpstr>
      <vt:lpstr>Back to the Heart (1 of 2)</vt:lpstr>
      <vt:lpstr>Back to the Heart (2 of 2)</vt:lpstr>
      <vt:lpstr>22.6 Cardiovascular Disorders</vt:lpstr>
      <vt:lpstr>Cardiovascular Disease</vt:lpstr>
      <vt:lpstr>Atherosclerosis</vt:lpstr>
      <vt:lpstr>Treating a Blocked Artery</vt:lpstr>
      <vt:lpstr>Stroke (1 of 2)</vt:lpstr>
      <vt:lpstr>Stroke (2 of 2)</vt:lpstr>
      <vt:lpstr>22.8 Animal Respiratory Systems</vt:lpstr>
      <vt:lpstr>Two Sites of Gas Exchange (1 of 2)</vt:lpstr>
      <vt:lpstr>Two Sites of Gas Exchange (2 of 2)</vt:lpstr>
      <vt:lpstr>Respiratory Organs</vt:lpstr>
      <vt:lpstr>Internal Gills</vt:lpstr>
      <vt:lpstr>Fish Respiration</vt:lpstr>
      <vt:lpstr>Respiratory Systems in Insects</vt:lpstr>
      <vt:lpstr>Tracheal Tube System of Insects</vt:lpstr>
      <vt:lpstr>Respiratory System Organ: The Lungs</vt:lpstr>
      <vt:lpstr>Bird Respiratory System</vt:lpstr>
      <vt:lpstr>22.9 Human Respiratory Function</vt:lpstr>
      <vt:lpstr>Structures of the Human Respiratory System</vt:lpstr>
      <vt:lpstr>Human Respiratory Organs and Associated Structures</vt:lpstr>
      <vt:lpstr>The Larynx</vt:lpstr>
      <vt:lpstr>How You Breathe</vt:lpstr>
      <vt:lpstr>The Respiratory Cycle</vt:lpstr>
      <vt:lpstr>Inhalation and Exhalation</vt:lpstr>
      <vt:lpstr>Control of Breathing</vt:lpstr>
      <vt:lpstr>Exchanges at Alveoli</vt:lpstr>
      <vt:lpstr>Transport of Gases (1 of 2)</vt:lpstr>
      <vt:lpstr>Transport of Gases (2 of 2)</vt:lpstr>
      <vt:lpstr>Respiratory Disorders</vt:lpstr>
      <vt:lpstr>Sleep Apnea</vt:lpstr>
      <vt:lpstr>Choking</vt:lpstr>
      <vt:lpstr>Points to Ponder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22 Circulation and Respiration</dc:title>
  <dc:creator>starr</dc:creator>
  <cp:lastModifiedBy>Bill Mackay</cp:lastModifiedBy>
  <cp:revision>902</cp:revision>
  <cp:lastPrinted>2016-10-03T15:29:39Z</cp:lastPrinted>
  <dcterms:created xsi:type="dcterms:W3CDTF">2019-10-30T18:59:02Z</dcterms:created>
  <dcterms:modified xsi:type="dcterms:W3CDTF">2022-05-03T17:16:45Z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0x010100866578FED7127B438BD4B919FEF8F8B5</vt:lpwstr>
  </property>
  <property fmtid="{D5CDD505-2E9C-101B-9397-08002B2CF9AE}" pid="3" name="Order">
    <vt:r8>112600</vt:r8>
  </property>
  <property fmtid="{D5CDD505-2E9C-101B-9397-08002B2CF9AE}" pid="4" name="Category">
    <vt:lpwstr>Accessibility</vt:lpwstr>
  </property>
  <property fmtid="{D5CDD505-2E9C-101B-9397-08002B2CF9AE}" pid="5" name="xd_Signature">
    <vt:bool>false</vt:bool>
  </property>
  <property fmtid="{D5CDD505-2E9C-101B-9397-08002B2CF9AE}" pid="6" name="xd_ProgID">
    <vt:lpwstr/>
  </property>
  <property fmtid="{D5CDD505-2E9C-101B-9397-08002B2CF9AE}" pid="7" name="Document Type">
    <vt:lpwstr>Template</vt:lpwstr>
  </property>
  <property fmtid="{D5CDD505-2E9C-101B-9397-08002B2CF9AE}" pid="8" name="Audience">
    <vt:lpwstr>Content Developer</vt:lpwstr>
  </property>
  <property fmtid="{D5CDD505-2E9C-101B-9397-08002B2CF9AE}" pid="9" name="Department">
    <vt:lpwstr>GPM Training</vt:lpwstr>
  </property>
  <property fmtid="{D5CDD505-2E9C-101B-9397-08002B2CF9AE}" pid="10" name="ComplianceAssetId">
    <vt:lpwstr/>
  </property>
  <property fmtid="{D5CDD505-2E9C-101B-9397-08002B2CF9AE}" pid="11" name="TemplateUrl">
    <vt:lpwstr/>
  </property>
</Properties>
</file>