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handoutMasterIdLst>
    <p:handoutMasterId r:id="rId53"/>
  </p:handoutMasterIdLst>
  <p:sldIdLst>
    <p:sldId id="264" r:id="rId5"/>
    <p:sldId id="257" r:id="rId6"/>
    <p:sldId id="363" r:id="rId7"/>
    <p:sldId id="266" r:id="rId8"/>
    <p:sldId id="324" r:id="rId9"/>
    <p:sldId id="268" r:id="rId10"/>
    <p:sldId id="440" r:id="rId11"/>
    <p:sldId id="434" r:id="rId12"/>
    <p:sldId id="405" r:id="rId13"/>
    <p:sldId id="461" r:id="rId14"/>
    <p:sldId id="462" r:id="rId15"/>
    <p:sldId id="463" r:id="rId16"/>
    <p:sldId id="385" r:id="rId17"/>
    <p:sldId id="437" r:id="rId18"/>
    <p:sldId id="438" r:id="rId19"/>
    <p:sldId id="406" r:id="rId20"/>
    <p:sldId id="442" r:id="rId21"/>
    <p:sldId id="364" r:id="rId22"/>
    <p:sldId id="464" r:id="rId23"/>
    <p:sldId id="386" r:id="rId24"/>
    <p:sldId id="443" r:id="rId25"/>
    <p:sldId id="409" r:id="rId26"/>
    <p:sldId id="366" r:id="rId27"/>
    <p:sldId id="410" r:id="rId28"/>
    <p:sldId id="387" r:id="rId29"/>
    <p:sldId id="465" r:id="rId30"/>
    <p:sldId id="466" r:id="rId31"/>
    <p:sldId id="445" r:id="rId32"/>
    <p:sldId id="467" r:id="rId33"/>
    <p:sldId id="411" r:id="rId34"/>
    <p:sldId id="412" r:id="rId35"/>
    <p:sldId id="388" r:id="rId36"/>
    <p:sldId id="334" r:id="rId37"/>
    <p:sldId id="343" r:id="rId38"/>
    <p:sldId id="468" r:id="rId39"/>
    <p:sldId id="317" r:id="rId40"/>
    <p:sldId id="414" r:id="rId41"/>
    <p:sldId id="469" r:id="rId42"/>
    <p:sldId id="389" r:id="rId43"/>
    <p:sldId id="367" r:id="rId44"/>
    <p:sldId id="416" r:id="rId45"/>
    <p:sldId id="417" r:id="rId46"/>
    <p:sldId id="390" r:id="rId47"/>
    <p:sldId id="318" r:id="rId48"/>
    <p:sldId id="470" r:id="rId49"/>
    <p:sldId id="451" r:id="rId50"/>
    <p:sldId id="452" r:id="rId5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cmAuthor id="2" name="Prakash Krishnan" initials="P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298"/>
    <a:srgbClr val="004A78"/>
    <a:srgbClr val="FF6300"/>
    <a:srgbClr val="E9255F"/>
    <a:srgbClr val="0098D4"/>
    <a:srgbClr val="00B8E7"/>
    <a:srgbClr val="81D0ED"/>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7" autoAdjust="0"/>
    <p:restoredTop sz="86375" autoAdjust="0"/>
  </p:normalViewPr>
  <p:slideViewPr>
    <p:cSldViewPr snapToGrid="0" snapToObjects="1">
      <p:cViewPr varScale="1">
        <p:scale>
          <a:sx n="74" d="100"/>
          <a:sy n="74" d="100"/>
        </p:scale>
        <p:origin x="1075" y="77"/>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786"/>
    </p:cViewPr>
  </p:sorterViewPr>
  <p:notesViewPr>
    <p:cSldViewPr snapToGrid="0" snapToObject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pPr/>
              <a:t>5/3/2022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pPr/>
              <a:t>‹#›</a:t>
            </a:fld>
            <a:endParaRPr lang="en-US"/>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a:t>
            </a:fld>
            <a:endParaRPr lang="en-US"/>
          </a:p>
        </p:txBody>
      </p:sp>
    </p:spTree>
    <p:extLst>
      <p:ext uri="{BB962C8B-B14F-4D97-AF65-F5344CB8AC3E}">
        <p14:creationId xmlns:p14="http://schemas.microsoft.com/office/powerpoint/2010/main" val="896448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10</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11</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12</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23.4 Some white blood cells. </a:t>
            </a:r>
          </a:p>
          <a:p>
            <a:r>
              <a:rPr lang="en-US" dirty="0"/>
              <a:t>Staining reveals details such as lobed nuclei and cytoplasmic granules. Above, circulating types (red blood cells are pink). Below, a mast cell (pink) stays anchored in tissue. </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13</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14</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15</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23.5 Oral </a:t>
            </a:r>
            <a:r>
              <a:rPr lang="en-US" b="1" dirty="0" err="1"/>
              <a:t>microbiota</a:t>
            </a:r>
            <a:r>
              <a:rPr lang="en-US" b="1" dirty="0"/>
              <a:t>: a delicate balance between friend and foe.</a:t>
            </a:r>
          </a:p>
          <a:p>
            <a:pPr marL="228600" indent="-228600">
              <a:buAutoNum type="alphaUcPeriod"/>
            </a:pPr>
            <a:r>
              <a:rPr lang="en-US" dirty="0"/>
              <a:t>Some normal </a:t>
            </a:r>
            <a:r>
              <a:rPr lang="en-US" dirty="0" err="1"/>
              <a:t>microbiota</a:t>
            </a:r>
            <a:r>
              <a:rPr lang="en-US" dirty="0"/>
              <a:t>: oral bacteria (blue and purple) attached to a cheek cell. Microorganisms that normally live on our surfaces produce helpful molecules and deter colonization by more dangerous types.</a:t>
            </a:r>
          </a:p>
          <a:p>
            <a:pPr marL="228600" indent="-228600">
              <a:buAutoNum type="alphaUcPeriod"/>
            </a:pPr>
            <a:r>
              <a:rPr lang="en-US" dirty="0"/>
              <a:t>Toothbrush bristles and dental plaque on the surface of a tooth. Microbial constituents of plaque can cause cavities and inflammation of the surrounding gum tissue. </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16</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23.6 Examples of physical barriers to infection.</a:t>
            </a:r>
          </a:p>
          <a:p>
            <a:pPr marL="228600" indent="-228600">
              <a:buAutoNum type="alphaUcPeriod"/>
            </a:pPr>
            <a:r>
              <a:rPr lang="en-US" dirty="0"/>
              <a:t>Microorganisms on the surface of skin rarely penetrate its thick, waterproof layer of dead cells.</a:t>
            </a:r>
          </a:p>
          <a:p>
            <a:pPr marL="228600" indent="-228600">
              <a:buAutoNum type="alphaUcPeriod"/>
            </a:pPr>
            <a:r>
              <a:rPr lang="en-US" dirty="0"/>
              <a:t>Mucus (blue) secreted by cells of nasal epithelia traps bacteria (yellow). Cilia (brown) on the cells sweep bacteria-laden mucus to the throat for disposal</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17</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18</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19</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a:t>
            </a:fld>
            <a:endParaRPr lang="en-US"/>
          </a:p>
        </p:txBody>
      </p:sp>
    </p:spTree>
    <p:extLst>
      <p:ext uri="{BB962C8B-B14F-4D97-AF65-F5344CB8AC3E}">
        <p14:creationId xmlns:p14="http://schemas.microsoft.com/office/powerpoint/2010/main" val="3030474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23.7 Some pathogen-busting mechanisms of innate immunity.</a:t>
            </a:r>
          </a:p>
          <a:p>
            <a:pPr marL="228600" indent="-228600">
              <a:buAutoNum type="alphaUcPeriod"/>
            </a:pPr>
            <a:r>
              <a:rPr lang="en-US" b="1" dirty="0"/>
              <a:t>Complement activation.</a:t>
            </a:r>
            <a:r>
              <a:rPr lang="en-US" dirty="0"/>
              <a:t> Some activated complement proteins insert themselves into plasma membranes, then assemble into rings that form open pores. The pores cause the cell to die. The micrograph on the left shows the membrane of a red blood cell with these pore-forming proteins in it.</a:t>
            </a:r>
          </a:p>
          <a:p>
            <a:pPr marL="228600" indent="-228600">
              <a:buAutoNum type="alphaUcPeriod"/>
            </a:pPr>
            <a:r>
              <a:rPr lang="en-US" b="1" dirty="0"/>
              <a:t>Phagocytosis. </a:t>
            </a:r>
            <a:r>
              <a:rPr lang="en-US" dirty="0"/>
              <a:t>This dendritic cell is in the process of engulfing several fungal spores (purple). </a:t>
            </a:r>
          </a:p>
          <a:p>
            <a:pPr marL="228600" indent="-228600">
              <a:buAutoNum type="alphaUcPeriod"/>
            </a:pPr>
            <a:r>
              <a:rPr lang="en-US" b="1" dirty="0"/>
              <a:t>A neutrophil net. </a:t>
            </a:r>
            <a:r>
              <a:rPr lang="en-US" dirty="0"/>
              <a:t>Two bacteria (purple) in lung tissue have been ensnared in a net of material released by an exploding neutrophil.</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20</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21</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9A0000"/>
                </a:solidFill>
                <a:latin typeface="Arial" pitchFamily="34" charset="0"/>
                <a:ea typeface="ＭＳ Ｐゴシック" pitchFamily="34" charset="-128"/>
              </a:rPr>
              <a:t>Figure 23.8 Example of inflammation as a response to bacterial infection.</a:t>
            </a:r>
            <a:r>
              <a:rPr lang="en-US" altLang="en-US" b="0" dirty="0">
                <a:solidFill>
                  <a:srgbClr val="9A0000"/>
                </a:solidFill>
                <a:latin typeface="Arial" pitchFamily="34" charset="0"/>
                <a:ea typeface="ＭＳ Ｐゴシック" pitchFamily="34" charset="-128"/>
              </a:rPr>
              <a:t> </a:t>
            </a:r>
          </a:p>
          <a:p>
            <a:pPr eaLnBrk="1" hangingPunct="1"/>
            <a:r>
              <a:rPr lang="en-US" altLang="en-US" b="0" dirty="0">
                <a:solidFill>
                  <a:srgbClr val="9A0000"/>
                </a:solidFill>
                <a:latin typeface="Arial" pitchFamily="34" charset="0"/>
                <a:ea typeface="ＭＳ Ｐゴシック" pitchFamily="34" charset="-128"/>
              </a:rPr>
              <a:t>1. PAMP receptors on mast cells in the tissue recognize and bind to bacterial antigen. </a:t>
            </a:r>
          </a:p>
          <a:p>
            <a:pPr eaLnBrk="1" hangingPunct="1"/>
            <a:r>
              <a:rPr lang="en-US" altLang="en-US" b="0" dirty="0">
                <a:solidFill>
                  <a:srgbClr val="9A0000"/>
                </a:solidFill>
                <a:latin typeface="Arial" pitchFamily="34" charset="0"/>
                <a:ea typeface="ＭＳ Ｐゴシック" pitchFamily="34" charset="-128"/>
              </a:rPr>
              <a:t>2. The mast cells release signaling molecules (blue dots) that cause arterioles to widen. The resulting increase in blood flow, which reddens and warms the tissue, hastens the arrival of phagocytes. </a:t>
            </a:r>
          </a:p>
          <a:p>
            <a:pPr eaLnBrk="1" hangingPunct="1"/>
            <a:r>
              <a:rPr lang="en-US" altLang="en-US" b="0" dirty="0">
                <a:solidFill>
                  <a:srgbClr val="9A0000"/>
                </a:solidFill>
                <a:latin typeface="Arial" pitchFamily="34" charset="0"/>
                <a:ea typeface="ＭＳ Ｐゴシック" pitchFamily="34" charset="-128"/>
              </a:rPr>
              <a:t>3. The signaling molecules also increase capillary permeability, which allows phagocytes arriving in the bloodstream to move quickly through the vessel walls into the tissue. The tissue swells with fluid as plasma proteins seep out of the leaky capillaries. </a:t>
            </a:r>
          </a:p>
          <a:p>
            <a:pPr eaLnBrk="1" hangingPunct="1"/>
            <a:r>
              <a:rPr lang="en-US" altLang="en-US" b="0" dirty="0">
                <a:solidFill>
                  <a:srgbClr val="9A0000"/>
                </a:solidFill>
                <a:latin typeface="Arial" pitchFamily="34" charset="0"/>
                <a:ea typeface="ＭＳ Ｐゴシック" pitchFamily="34" charset="-128"/>
              </a:rPr>
              <a:t>4. Meanwhile, bacterial antigens have triggered complement cascades, and invading bacteria have become coated with complement (purple dots). </a:t>
            </a:r>
          </a:p>
          <a:p>
            <a:pPr eaLnBrk="1" hangingPunct="1"/>
            <a:r>
              <a:rPr lang="en-US" altLang="en-US" b="0" dirty="0">
                <a:solidFill>
                  <a:srgbClr val="9A0000"/>
                </a:solidFill>
                <a:latin typeface="Arial" pitchFamily="34" charset="0"/>
                <a:ea typeface="ＭＳ Ｐゴシック" pitchFamily="34" charset="-128"/>
              </a:rPr>
              <a:t>5. Phagocytes in the tissue recognize and engulf the complement-coated bacteria.</a:t>
            </a:r>
            <a:endParaRPr lang="en-US" altLang="en-US" b="0"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22</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23</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Figure 23.9 Antibody structure.</a:t>
            </a:r>
          </a:p>
          <a:p>
            <a:pPr marL="228600" indent="-228600" eaLnBrk="1" hangingPunct="1">
              <a:spcBef>
                <a:spcPct val="0"/>
              </a:spcBef>
              <a:buAutoNum type="alphaUcPeriod"/>
            </a:pPr>
            <a:r>
              <a:rPr lang="en-US" dirty="0"/>
              <a:t>An antibody molecule consists of four polypeptide chains joined in a Y-shaped configuration. The chains fold up so antigen-binding sites form at the tips of the “Y.”</a:t>
            </a:r>
          </a:p>
          <a:p>
            <a:pPr marL="228600" indent="-228600" eaLnBrk="1" hangingPunct="1">
              <a:spcBef>
                <a:spcPct val="0"/>
              </a:spcBef>
              <a:buAutoNum type="alphaUcPeriod"/>
            </a:pPr>
            <a:r>
              <a:rPr lang="en-US" altLang="en-US" dirty="0">
                <a:latin typeface="Arial" pitchFamily="34" charset="0"/>
                <a:ea typeface="ＭＳ Ｐゴシック" pitchFamily="34" charset="-128"/>
              </a:rPr>
              <a:t>The antigen-binding sites of each antibody bind only to an antigen that has a complementary distribution of bumps, grooves, and charge.</a:t>
            </a:r>
          </a:p>
          <a:p>
            <a:pPr marL="228600" indent="-228600" eaLnBrk="1" hangingPunct="1">
              <a:spcBef>
                <a:spcPct val="0"/>
              </a:spcBef>
              <a:buAutoNum type="alphaUcPeriod"/>
            </a:pPr>
            <a:r>
              <a:rPr lang="en-US" altLang="en-US" dirty="0">
                <a:latin typeface="Arial" pitchFamily="34" charset="0"/>
                <a:ea typeface="ＭＳ Ｐゴシック" pitchFamily="34" charset="-128"/>
              </a:rPr>
              <a:t>Antibodies produced by a new B cell stay attached to its membrane as B cell receptors.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24</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25</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26</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27</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23.11 </a:t>
            </a:r>
            <a:r>
              <a:rPr lang="en-US" b="1" dirty="0"/>
              <a:t>Antigen processing.</a:t>
            </a:r>
          </a:p>
          <a:p>
            <a:r>
              <a:rPr lang="en-US" dirty="0"/>
              <a:t>The drawing shows what happens inside a phagocyte after it engulfs an antigen-bearing particle. </a:t>
            </a:r>
          </a:p>
          <a:p>
            <a:pPr marL="228600" indent="-228600">
              <a:buAutoNum type="arabicPeriod"/>
            </a:pPr>
            <a:r>
              <a:rPr lang="en-US" dirty="0"/>
              <a:t>An </a:t>
            </a:r>
            <a:r>
              <a:rPr lang="en-US" dirty="0" err="1"/>
              <a:t>endocytic</a:t>
            </a:r>
            <a:r>
              <a:rPr lang="en-US" dirty="0"/>
              <a:t> vesicle forms around a bacterium as it is engulfed. </a:t>
            </a:r>
          </a:p>
          <a:p>
            <a:pPr marL="228600" indent="-228600">
              <a:buAutoNum type="arabicPeriod"/>
            </a:pPr>
            <a:r>
              <a:rPr lang="en-US" dirty="0"/>
              <a:t>The vesicle fuses with a lysosome, which contains enzymes and MHC molecules. </a:t>
            </a:r>
          </a:p>
          <a:p>
            <a:pPr marL="228600" indent="-228600">
              <a:buAutoNum type="arabicPeriod"/>
            </a:pPr>
            <a:r>
              <a:rPr lang="en-US" dirty="0" err="1"/>
              <a:t>Lysosomal</a:t>
            </a:r>
            <a:r>
              <a:rPr lang="en-US" dirty="0"/>
              <a:t> enzymes break down the bacterium to molecules. Fragments of bacterial proteins and polysaccharides (antigens) bind to the MHC molecules. </a:t>
            </a:r>
          </a:p>
          <a:p>
            <a:pPr marL="228600" indent="-228600">
              <a:buAutoNum type="arabicPeriod"/>
            </a:pPr>
            <a:r>
              <a:rPr lang="en-US" dirty="0"/>
              <a:t>The vesicle fuses with the cell’s plasma membrane by exocytosis. When it does, the antigen–MHC complexes becomes displayed on the cell’s surface.</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28</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23.12 The human lymphatic system.</a:t>
            </a:r>
          </a:p>
          <a:p>
            <a:pPr marL="228600" indent="-228600">
              <a:buAutoNum type="alphaUcPeriod"/>
            </a:pPr>
            <a:r>
              <a:rPr lang="en-US" dirty="0"/>
              <a:t>Some of the body structures that function in human immunity.</a:t>
            </a:r>
          </a:p>
          <a:p>
            <a:pPr marL="228600" indent="-228600">
              <a:buAutoNum type="alphaUcPeriod"/>
            </a:pPr>
            <a:r>
              <a:rPr lang="en-US" dirty="0"/>
              <a:t>The lymph node. Lymph is filtered through at least one node before it merges with the bloodstream. The fluorescence micrograph shows naïve T cells (blue) that are passing through a lymph node and interacting with populations of B cells (green) and dendritic cells (red).</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29</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a:t>
            </a:fld>
            <a:endParaRPr lang="en-US"/>
          </a:p>
        </p:txBody>
      </p:sp>
    </p:spTree>
    <p:extLst>
      <p:ext uri="{BB962C8B-B14F-4D97-AF65-F5344CB8AC3E}">
        <p14:creationId xmlns:p14="http://schemas.microsoft.com/office/powerpoint/2010/main" val="3227177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30</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31</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23.13 Comparing the primary and secondary immune response. </a:t>
            </a:r>
          </a:p>
          <a:p>
            <a:r>
              <a:rPr lang="en-US" dirty="0"/>
              <a:t>A first exposure to an antigen triggers a primary immune response, in which effector cells fight the infection. Memory cells that also form act in a faster, stronger secondary response if the antigen returns at a later time.</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32</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33</a:t>
            </a:fld>
            <a:endParaRPr lang="en-US"/>
          </a:p>
        </p:txBody>
      </p:sp>
    </p:spTree>
    <p:extLst>
      <p:ext uri="{BB962C8B-B14F-4D97-AF65-F5344CB8AC3E}">
        <p14:creationId xmlns:p14="http://schemas.microsoft.com/office/powerpoint/2010/main" val="19590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23.14 </a:t>
            </a:r>
            <a:r>
              <a:rPr lang="en-US" dirty="0"/>
              <a:t>A</a:t>
            </a:r>
            <a:r>
              <a:rPr lang="en-US" b="1" dirty="0"/>
              <a:t>n example of an antibody-mediated immune response.</a:t>
            </a:r>
          </a:p>
          <a:p>
            <a:r>
              <a:rPr lang="en-US" dirty="0"/>
              <a:t>A phagocyte engulfs a bacterium and presents antigen to naive helper T cells, which then divide and differentiate. A new effector helper T cell interacts with a B cell that has engulfed a bacterium. The B cell divides and differentiates, and its effector descendants produce antibodies that target the bacteria.</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34</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23.17 An example of a cell-mediated immune response.</a:t>
            </a:r>
          </a:p>
          <a:p>
            <a:r>
              <a:rPr lang="en-US" dirty="0"/>
              <a:t>Phagocytes engulf virus-infected body cells and present antigen to naive T cells. Activated helper T cells divide and differentiate, producing effector helper T cells that secrete cytokines. The cytokines signal activated cytotoxic T cells to divide and differentiate, producing effector cytotoxic T cells that can kill infected body cells.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35</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36</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37</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38</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23.19 Allergies</a:t>
            </a:r>
          </a:p>
          <a:p>
            <a:pPr marL="228600" indent="-228600">
              <a:buAutoNum type="alphaUcPeriod"/>
            </a:pPr>
            <a:r>
              <a:rPr lang="en-US" dirty="0"/>
              <a:t>Hay fever is caused by allergy to grass pollen. Symptoms such as sneezing and a runny nose are the outcome of inflammation of the mucous membranes in respiratory airways.</a:t>
            </a:r>
          </a:p>
          <a:p>
            <a:pPr marL="228600" indent="-228600">
              <a:buAutoNum type="alphaUcPeriod"/>
            </a:pPr>
            <a:r>
              <a:rPr lang="en-US" dirty="0"/>
              <a:t>Direct contact with an allergen can cause a rash—an itchy, irritated patch of skin. In this case, the offending allergen was nickel (a metal) in a ring.</a:t>
            </a:r>
          </a:p>
          <a:p>
            <a:pPr marL="228600" indent="-228600">
              <a:buAutoNum type="alphaUcPeriod"/>
            </a:pPr>
            <a:r>
              <a:rPr lang="en-US" dirty="0"/>
              <a:t>Anaphylaxis, a potentially lethal systemic response to an allergen.</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39</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a:t>
            </a:fld>
            <a:endParaRPr lang="en-US"/>
          </a:p>
        </p:txBody>
      </p:sp>
    </p:spTree>
    <p:extLst>
      <p:ext uri="{BB962C8B-B14F-4D97-AF65-F5344CB8AC3E}">
        <p14:creationId xmlns:p14="http://schemas.microsoft.com/office/powerpoint/2010/main" val="3385432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40</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41</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Table 23.4 Global HIV Cases</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42</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23.20 Cell-to-cell transmission of HIV. </a:t>
            </a:r>
          </a:p>
          <a:p>
            <a:r>
              <a:rPr lang="en-US" dirty="0"/>
              <a:t>This SEM shows HIV particles passing from an infected T cell to an uninfected brain cell. The immune system can eliminate HIV-infected T cells from the body, but the virus can “hide” for decades by remaining in an inactive state inside brain cells, macrophages, and other long-lived cells. These cells provide a reservoir for the virus, which can reemerge at any time to infect more T cells.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43</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44</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23.21 Smallpox: viral cause and effect. </a:t>
            </a:r>
          </a:p>
          <a:p>
            <a:r>
              <a:rPr lang="en-US" dirty="0"/>
              <a:t>Worldwide use of the smallpox vaccine eradicated naturally occurring cases of smallpox; vaccinations for it ended in 1972.</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45</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Table 23.5 Recommended Immunization Schedule for Children</a:t>
            </a:r>
          </a:p>
          <a:p>
            <a:endParaRPr lang="en-US"/>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46</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47</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23.1 HPV and cervical cancer.</a:t>
            </a:r>
          </a:p>
          <a:p>
            <a:r>
              <a:rPr lang="en-US" dirty="0"/>
              <a:t> HPV-induced changes in cervical cells sometimes lead to cancer. Cervical cancer is treatable if detected early, which is why routine Pap smears are recommended for women over 21.</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23.3 Bacteria found on a mobile phone. </a:t>
            </a:r>
          </a:p>
          <a:p>
            <a:r>
              <a:rPr lang="en-US" dirty="0"/>
              <a:t>The average mobile phone has about 18 times more bacteria on it than the average toilet handle in a men’s public bathroom</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8</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Table 23.1 Comparing Innate and Adaptive Immunity</a:t>
            </a:r>
          </a:p>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9</a:t>
            </a:fld>
            <a:endParaRPr lang="en-US"/>
          </a:p>
        </p:txBody>
      </p:sp>
    </p:spTree>
    <p:extLst>
      <p:ext uri="{BB962C8B-B14F-4D97-AF65-F5344CB8AC3E}">
        <p14:creationId xmlns:p14="http://schemas.microsoft.com/office/powerpoint/2010/main" val="4035375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0581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1517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640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p:nvPr>
        </p:nvSpPr>
        <p:spPr>
          <a:xfrm>
            <a:off x="5158065" y="3083849"/>
            <a:ext cx="5943392" cy="1343006"/>
          </a:xfrm>
        </p:spPr>
        <p:txBody>
          <a:bodyPr anchor="ctr">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endParaRPr lang="en-US" dirty="0"/>
          </a:p>
        </p:txBody>
      </p:sp>
      <p:sp>
        <p:nvSpPr>
          <p:cNvPr id="5" name="Title 4"/>
          <p:cNvSpPr>
            <a:spLocks noGrp="1"/>
          </p:cNvSpPr>
          <p:nvPr>
            <p:ph type="title"/>
          </p:nvPr>
        </p:nvSpPr>
        <p:spPr>
          <a:xfrm>
            <a:off x="5158065" y="2006622"/>
            <a:ext cx="5045478" cy="867221"/>
          </a:xfrm>
        </p:spPr>
        <p:txBody>
          <a:bodyPr/>
          <a:lstStyle>
            <a:lvl1pPr algn="l">
              <a:defRPr sz="4000">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246063" y="314482"/>
            <a:ext cx="3343275"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
        <p:nvSpPr>
          <p:cNvPr id="4" name="Content Placeholder 3"/>
          <p:cNvSpPr>
            <a:spLocks noGrp="1"/>
          </p:cNvSpPr>
          <p:nvPr>
            <p:ph sz="quarter" idx="13"/>
          </p:nvPr>
        </p:nvSpPr>
        <p:spPr>
          <a:xfrm>
            <a:off x="2909661" y="6356350"/>
            <a:ext cx="8815898"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b="0"/>
            </a:lvl1pPr>
          </a:lstStyle>
          <a:p>
            <a:r>
              <a:rPr lang="en-US" dirty="0"/>
              <a:t>Click to edit Master title style</a:t>
            </a:r>
          </a:p>
        </p:txBody>
      </p:sp>
      <p:sp>
        <p:nvSpPr>
          <p:cNvPr id="6" name="Text Placeholder 5"/>
          <p:cNvSpPr>
            <a:spLocks noGrp="1"/>
          </p:cNvSpPr>
          <p:nvPr>
            <p:ph type="body" sz="quarter" idx="15"/>
          </p:nvPr>
        </p:nvSpPr>
        <p:spPr>
          <a:xfrm>
            <a:off x="743576" y="1289683"/>
            <a:ext cx="10711543" cy="4872991"/>
          </a:xfrm>
        </p:spPr>
        <p:txBody>
          <a:bodyPr>
            <a:noAutofit/>
          </a:bodyPr>
          <a:lstStyle>
            <a:lvl1pPr marL="457200" indent="-457200" algn="l">
              <a:lnSpc>
                <a:spcPct val="100000"/>
              </a:lnSpc>
              <a:spcBef>
                <a:spcPts val="624"/>
              </a:spcBef>
              <a:buClr>
                <a:srgbClr val="004A78"/>
              </a:buClr>
              <a:buFont typeface="Arial" pitchFamily="34" charset="0"/>
              <a:buChar char="•"/>
              <a:defRPr sz="2600" b="0" i="0" baseline="0">
                <a:solidFill>
                  <a:srgbClr val="000000"/>
                </a:solidFill>
                <a:latin typeface="Arial" charset="0"/>
                <a:ea typeface="Arial" charset="0"/>
                <a:cs typeface="Arial" charset="0"/>
              </a:defRPr>
            </a:lvl1pPr>
            <a:lvl2pPr marL="914400" indent="-457200">
              <a:lnSpc>
                <a:spcPct val="100000"/>
              </a:lnSpc>
              <a:spcBef>
                <a:spcPts val="624"/>
              </a:spcBef>
              <a:buClr>
                <a:srgbClr val="004A78"/>
              </a:buClr>
              <a:buFont typeface="Arial" pitchFamily="34" charset="0"/>
              <a:buChar char="–"/>
              <a:defRPr>
                <a:solidFill>
                  <a:srgbClr val="000000"/>
                </a:solidFill>
                <a:latin typeface="Arial" pitchFamily="34" charset="0"/>
                <a:ea typeface="Arial" pitchFamily="34" charset="0"/>
                <a:cs typeface="Arial" pitchFamily="34" charset="0"/>
              </a:defRPr>
            </a:lvl2pPr>
            <a:lvl3pPr marL="1371600" indent="-457200">
              <a:defRPr sz="2200">
                <a:solidFill>
                  <a:srgbClr val="000000"/>
                </a:solidFill>
                <a:latin typeface="Arial" pitchFamily="34" charset="0"/>
                <a:ea typeface="Arial" pitchFamily="34" charset="0"/>
                <a:cs typeface="Arial" pitchFamily="34"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endParaRPr lang="en-US" dirty="0"/>
          </a:p>
          <a:p>
            <a:pPr lvl="1"/>
            <a:endParaRPr lang="en-US" dirty="0"/>
          </a:p>
          <a:p>
            <a:pPr lvl="2"/>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
        <p:nvSpPr>
          <p:cNvPr id="4" name="Content Placeholder 3"/>
          <p:cNvSpPr>
            <a:spLocks noGrp="1"/>
          </p:cNvSpPr>
          <p:nvPr>
            <p:ph sz="quarter" idx="16"/>
          </p:nvPr>
        </p:nvSpPr>
        <p:spPr>
          <a:xfrm>
            <a:off x="4572000" y="2162175"/>
            <a:ext cx="1266825" cy="151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3572" y="1737343"/>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93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228600" indent="-228600">
              <a:buClr>
                <a:srgbClr val="004A78"/>
              </a:buClr>
              <a:buFont typeface="Arial" charset="0"/>
              <a:buChar char="•"/>
              <a:defRPr sz="1800">
                <a:solidFill>
                  <a:srgbClr val="000000"/>
                </a:solidFill>
              </a:defRPr>
            </a:lvl1pPr>
            <a:lvl2pPr marL="685800" indent="-228600">
              <a:buClr>
                <a:srgbClr val="004A78"/>
              </a:buClr>
              <a:buFont typeface="Arial" charset="0"/>
              <a:buChar char="•"/>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590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7718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748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lvl1pPr>
              <a:defRPr sz="3600" b="0"/>
            </a:lvl1pPr>
          </a:lstStyle>
          <a:p>
            <a:r>
              <a:rPr lang="en-US" dirty="0"/>
              <a:t>Click to edit Master title style</a:t>
            </a:r>
          </a:p>
        </p:txBody>
      </p:sp>
      <p:sp>
        <p:nvSpPr>
          <p:cNvPr id="6" name="Picture Placeholder 5"/>
          <p:cNvSpPr>
            <a:spLocks noGrp="1"/>
          </p:cNvSpPr>
          <p:nvPr>
            <p:ph type="pic" sz="quarter" idx="10"/>
          </p:nvPr>
        </p:nvSpPr>
        <p:spPr>
          <a:xfrm>
            <a:off x="5848350" y="4070657"/>
            <a:ext cx="1361768" cy="1808163"/>
          </a:xfrm>
        </p:spPr>
        <p:txBody>
          <a:bodyPr/>
          <a:lstStyle/>
          <a:p>
            <a:r>
              <a:rPr lang="en-US" dirty="0"/>
              <a:t>Click icon to add picture</a:t>
            </a:r>
          </a:p>
        </p:txBody>
      </p:sp>
      <p:sp>
        <p:nvSpPr>
          <p:cNvPr id="10" name="Text Placeholder 9"/>
          <p:cNvSpPr>
            <a:spLocks noGrp="1"/>
          </p:cNvSpPr>
          <p:nvPr>
            <p:ph type="body" sz="quarter" idx="11"/>
          </p:nvPr>
        </p:nvSpPr>
        <p:spPr>
          <a:xfrm>
            <a:off x="838199" y="1517957"/>
            <a:ext cx="5705475" cy="4501843"/>
          </a:xfrm>
        </p:spPr>
        <p:txBody>
          <a:bodyPr/>
          <a:lstStyle>
            <a:lvl1pPr marL="0" marR="0" indent="457200" algn="l" defTabSz="914400" rtl="0" eaLnBrk="0" fontAlgn="base" latinLnBrk="0" hangingPunct="0">
              <a:lnSpc>
                <a:spcPct val="100000"/>
              </a:lnSpc>
              <a:spcBef>
                <a:spcPts val="624"/>
              </a:spcBef>
              <a:spcAft>
                <a:spcPct val="0"/>
              </a:spcAft>
              <a:buClr>
                <a:srgbClr val="004A78"/>
              </a:buClr>
              <a:buSzTx/>
              <a:buFont typeface="Arial" pitchFamily="34" charset="0"/>
              <a:buChar char="•"/>
              <a:tabLst/>
              <a:defRPr sz="1600">
                <a:solidFill>
                  <a:srgbClr val="006298"/>
                </a:solidFill>
                <a:latin typeface="Arial" panose="020B0604020202020204" pitchFamily="34" charset="0"/>
                <a:cs typeface="Arial" panose="020B0604020202020204" pitchFamily="34" charset="0"/>
              </a:defRPr>
            </a:lvl1pPr>
            <a:lvl2pPr marL="1371600" indent="-685800">
              <a:spcBef>
                <a:spcPts val="624"/>
              </a:spcBef>
              <a:buClr>
                <a:srgbClr val="004A78"/>
              </a:buClr>
              <a:buFont typeface="Arial" pitchFamily="34" charset="0"/>
              <a:buChar char="–"/>
              <a:defRPr/>
            </a:lvl2pPr>
          </a:lstStyle>
          <a:p>
            <a:pPr marL="0" marR="0" lvl="0"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endParaRPr>
          </a:p>
          <a:p>
            <a:pPr marL="685800" marR="0" lvl="1"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endParaRP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
        <p:nvSpPr>
          <p:cNvPr id="4" name="Table Placeholder 3"/>
          <p:cNvSpPr>
            <a:spLocks noGrp="1"/>
          </p:cNvSpPr>
          <p:nvPr>
            <p:ph type="tbl" sz="quarter" idx="12"/>
          </p:nvPr>
        </p:nvSpPr>
        <p:spPr>
          <a:xfrm>
            <a:off x="8520113" y="1814513"/>
            <a:ext cx="2466975" cy="900112"/>
          </a:xfrm>
        </p:spPr>
        <p:txBody>
          <a:bodyPr/>
          <a:lstStyle/>
          <a:p>
            <a:endParaRPr lang="en-US"/>
          </a:p>
        </p:txBody>
      </p:sp>
      <p:sp>
        <p:nvSpPr>
          <p:cNvPr id="7" name="Picture Placeholder 5">
            <a:extLst>
              <a:ext uri="{FF2B5EF4-FFF2-40B4-BE49-F238E27FC236}">
                <a16:creationId xmlns:a16="http://schemas.microsoft.com/office/drawing/2014/main" id="{5EF88EF9-6A68-46CA-98E0-7791CB989A62}"/>
              </a:ext>
            </a:extLst>
          </p:cNvPr>
          <p:cNvSpPr>
            <a:spLocks noGrp="1"/>
          </p:cNvSpPr>
          <p:nvPr>
            <p:ph type="pic" sz="quarter" idx="13"/>
          </p:nvPr>
        </p:nvSpPr>
        <p:spPr>
          <a:xfrm>
            <a:off x="6000750" y="4223057"/>
            <a:ext cx="1361768" cy="1808163"/>
          </a:xfrm>
        </p:spPr>
        <p:txBody>
          <a:bodyPr/>
          <a:lstStyle/>
          <a:p>
            <a:r>
              <a:rPr lang="en-US" dirty="0"/>
              <a:t>Click icon to add picture</a:t>
            </a:r>
          </a:p>
        </p:txBody>
      </p:sp>
    </p:spTree>
    <p:extLst>
      <p:ext uri="{BB962C8B-B14F-4D97-AF65-F5344CB8AC3E}">
        <p14:creationId xmlns:p14="http://schemas.microsoft.com/office/powerpoint/2010/main" val="871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14" r:id="rId4"/>
    <p:sldLayoutId id="2147483718" r:id="rId5"/>
    <p:sldLayoutId id="2147483715" r:id="rId6"/>
    <p:sldLayoutId id="2147483716" r:id="rId7"/>
    <p:sldLayoutId id="2147483719" r:id="rId8"/>
    <p:sldLayoutId id="2147483720" r:id="rId9"/>
    <p:sldLayoutId id="2147483723" r:id="rId10"/>
    <p:sldLayoutId id="2147483724" r:id="rId11"/>
    <p:sldLayoutId id="2147483713" r:id="rId12"/>
    <p:sldLayoutId id="2147483717" r:id="rId13"/>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261" y="2006622"/>
            <a:ext cx="5045478" cy="867221"/>
          </a:xfrm>
        </p:spPr>
        <p:txBody>
          <a:bodyPr/>
          <a:lstStyle/>
          <a:p>
            <a:pPr algn="ctr"/>
            <a:r>
              <a:rPr lang="en-US" b="0" dirty="0"/>
              <a:t>Chapter 23</a:t>
            </a:r>
          </a:p>
        </p:txBody>
      </p:sp>
      <p:sp>
        <p:nvSpPr>
          <p:cNvPr id="3" name="Text Placeholder 2"/>
          <p:cNvSpPr>
            <a:spLocks noGrp="1"/>
          </p:cNvSpPr>
          <p:nvPr>
            <p:ph type="body" sz="quarter" idx="11"/>
          </p:nvPr>
        </p:nvSpPr>
        <p:spPr>
          <a:xfrm>
            <a:off x="2843727" y="3083849"/>
            <a:ext cx="6504546" cy="1343006"/>
          </a:xfrm>
        </p:spPr>
        <p:txBody>
          <a:bodyPr/>
          <a:lstStyle/>
          <a:p>
            <a:pPr algn="ctr">
              <a:lnSpc>
                <a:spcPct val="100000"/>
              </a:lnSpc>
            </a:pPr>
            <a:r>
              <a:rPr lang="en-US" dirty="0"/>
              <a:t>Immunity</a:t>
            </a:r>
          </a:p>
        </p:txBody>
      </p:sp>
      <p:sp>
        <p:nvSpPr>
          <p:cNvPr id="4" name="Content Placeholder 3"/>
          <p:cNvSpPr>
            <a:spLocks noGrp="1"/>
          </p:cNvSpPr>
          <p:nvPr>
            <p:ph sz="quarter" idx="13"/>
          </p:nvPr>
        </p:nvSpPr>
        <p:spPr>
          <a:xfrm>
            <a:off x="2909660" y="6356350"/>
            <a:ext cx="8992053" cy="501650"/>
          </a:xfrm>
        </p:spPr>
        <p:txBody>
          <a:bodyPr/>
          <a:lstStyle/>
          <a:p>
            <a:pPr>
              <a:lnSpc>
                <a:spcPct val="100000"/>
              </a:lnSpc>
              <a:spcBef>
                <a:spcPts val="624"/>
              </a:spcBef>
            </a:pPr>
            <a:r>
              <a:rPr lang="en-US" sz="1400" dirty="0">
                <a:solidFill>
                  <a:schemeClr val="bg1"/>
                </a:solidFill>
                <a:latin typeface="Arial" pitchFamily="34" charset="0"/>
                <a:cs typeface="Arial" pitchFamily="34" charset="0"/>
              </a:rPr>
              <a:t>Starr, </a:t>
            </a:r>
            <a:r>
              <a:rPr lang="en-US" sz="1400" i="1" dirty="0">
                <a:solidFill>
                  <a:schemeClr val="bg1"/>
                </a:solidFill>
                <a:latin typeface="Arial" pitchFamily="34" charset="0"/>
                <a:cs typeface="Arial" pitchFamily="34" charset="0"/>
              </a:rPr>
              <a:t>Biology Today and Tomorrow with Physiology,</a:t>
            </a:r>
            <a:r>
              <a:rPr lang="en-US" sz="1400" dirty="0">
                <a:solidFill>
                  <a:schemeClr val="bg1"/>
                </a:solidFill>
                <a:latin typeface="Arial" pitchFamily="34" charset="0"/>
                <a:cs typeface="Arial" pitchFamily="34" charset="0"/>
              </a:rPr>
              <a:t> 6</a:t>
            </a:r>
            <a:r>
              <a:rPr lang="en-US" sz="1400" baseline="30000" dirty="0">
                <a:solidFill>
                  <a:schemeClr val="bg1"/>
                </a:solidFill>
                <a:latin typeface="Arial" pitchFamily="34" charset="0"/>
                <a:cs typeface="Arial" pitchFamily="34" charset="0"/>
              </a:rPr>
              <a:t>th</a:t>
            </a:r>
            <a:r>
              <a:rPr lang="en-US" sz="1400" dirty="0">
                <a:solidFill>
                  <a:schemeClr val="bg1"/>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70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Defenders</a:t>
            </a:r>
          </a:p>
        </p:txBody>
      </p:sp>
      <p:sp>
        <p:nvSpPr>
          <p:cNvPr id="2" name="Text Placeholder 1"/>
          <p:cNvSpPr>
            <a:spLocks noGrp="1"/>
          </p:cNvSpPr>
          <p:nvPr>
            <p:ph type="body" sz="quarter" idx="15"/>
          </p:nvPr>
        </p:nvSpPr>
        <p:spPr/>
        <p:txBody>
          <a:bodyPr/>
          <a:lstStyle/>
          <a:p>
            <a:r>
              <a:rPr lang="en-US" altLang="en-US" dirty="0">
                <a:solidFill>
                  <a:srgbClr val="040404"/>
                </a:solidFill>
              </a:rPr>
              <a:t>White blood cells participate in all immune responses.</a:t>
            </a:r>
          </a:p>
          <a:p>
            <a:r>
              <a:rPr lang="en-US" altLang="en-US" dirty="0">
                <a:solidFill>
                  <a:srgbClr val="040404"/>
                </a:solidFill>
              </a:rPr>
              <a:t>Many kinds circulate in blood and lymph or reside in organs of the lymphatic system.</a:t>
            </a:r>
          </a:p>
          <a:p>
            <a:r>
              <a:rPr lang="en-US" altLang="en-US" dirty="0">
                <a:solidFill>
                  <a:srgbClr val="040404"/>
                </a:solidFill>
              </a:rPr>
              <a:t>All are secretory; immune system cells use cytokines to communicate with one another.</a:t>
            </a:r>
          </a:p>
          <a:p>
            <a:r>
              <a:rPr lang="en-US" altLang="en-US" dirty="0">
                <a:solidFill>
                  <a:srgbClr val="040404"/>
                </a:solidFill>
              </a:rPr>
              <a:t>Different types are specialized for different tasks.</a:t>
            </a:r>
          </a:p>
        </p:txBody>
      </p:sp>
    </p:spTree>
    <p:extLst>
      <p:ext uri="{BB962C8B-B14F-4D97-AF65-F5344CB8AC3E}">
        <p14:creationId xmlns:p14="http://schemas.microsoft.com/office/powerpoint/2010/main" val="1462007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White Blood Cells (1 of 3)</a:t>
            </a:r>
          </a:p>
        </p:txBody>
      </p:sp>
      <p:sp>
        <p:nvSpPr>
          <p:cNvPr id="2" name="Text Placeholder 1"/>
          <p:cNvSpPr>
            <a:spLocks noGrp="1"/>
          </p:cNvSpPr>
          <p:nvPr>
            <p:ph type="body" sz="quarter" idx="15"/>
          </p:nvPr>
        </p:nvSpPr>
        <p:spPr/>
        <p:txBody>
          <a:bodyPr/>
          <a:lstStyle/>
          <a:p>
            <a:r>
              <a:rPr lang="en-US" altLang="en-US" dirty="0">
                <a:solidFill>
                  <a:srgbClr val="040404"/>
                </a:solidFill>
              </a:rPr>
              <a:t>Neutrophil</a:t>
            </a:r>
          </a:p>
          <a:p>
            <a:pPr lvl="1"/>
            <a:r>
              <a:rPr lang="en-US" altLang="en-US" dirty="0">
                <a:solidFill>
                  <a:srgbClr val="040404"/>
                </a:solidFill>
              </a:rPr>
              <a:t>Circulating phagocytic white blood cell</a:t>
            </a:r>
          </a:p>
          <a:p>
            <a:pPr lvl="1"/>
            <a:r>
              <a:rPr lang="en-US" altLang="en-US" dirty="0">
                <a:solidFill>
                  <a:srgbClr val="040404"/>
                </a:solidFill>
              </a:rPr>
              <a:t>Most abundant type of phagocytic WBC</a:t>
            </a:r>
          </a:p>
          <a:p>
            <a:r>
              <a:rPr lang="en-US" altLang="en-US" dirty="0">
                <a:solidFill>
                  <a:srgbClr val="040404"/>
                </a:solidFill>
              </a:rPr>
              <a:t>Macrophage</a:t>
            </a:r>
          </a:p>
          <a:p>
            <a:pPr lvl="1"/>
            <a:r>
              <a:rPr lang="en-US" altLang="en-US" dirty="0">
                <a:solidFill>
                  <a:srgbClr val="040404"/>
                </a:solidFill>
              </a:rPr>
              <a:t>Phagocytic WBC that migrate through tissue and interstitial fluids</a:t>
            </a:r>
          </a:p>
          <a:p>
            <a:r>
              <a:rPr lang="en-US" altLang="en-US" dirty="0">
                <a:solidFill>
                  <a:srgbClr val="040404"/>
                </a:solidFill>
              </a:rPr>
              <a:t>Dendritic cell</a:t>
            </a:r>
          </a:p>
          <a:p>
            <a:pPr lvl="1"/>
            <a:r>
              <a:rPr lang="en-US" altLang="en-US" dirty="0">
                <a:solidFill>
                  <a:srgbClr val="040404"/>
                </a:solidFill>
              </a:rPr>
              <a:t>Phagocytic WBC that alert adaptive immune system to the presence of antigen in solid issue</a:t>
            </a:r>
          </a:p>
          <a:p>
            <a:r>
              <a:rPr lang="en-US" altLang="en-US" dirty="0">
                <a:solidFill>
                  <a:srgbClr val="040404"/>
                </a:solidFill>
              </a:rPr>
              <a:t>Eosinophil</a:t>
            </a:r>
          </a:p>
          <a:p>
            <a:pPr lvl="1"/>
            <a:r>
              <a:rPr lang="en-US" altLang="en-US" dirty="0">
                <a:solidFill>
                  <a:srgbClr val="040404"/>
                </a:solidFill>
              </a:rPr>
              <a:t>Targets large internal parasites</a:t>
            </a:r>
          </a:p>
        </p:txBody>
      </p:sp>
    </p:spTree>
    <p:extLst>
      <p:ext uri="{BB962C8B-B14F-4D97-AF65-F5344CB8AC3E}">
        <p14:creationId xmlns:p14="http://schemas.microsoft.com/office/powerpoint/2010/main" val="154394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White Blood Cells (2 of 3)</a:t>
            </a:r>
          </a:p>
        </p:txBody>
      </p:sp>
      <p:sp>
        <p:nvSpPr>
          <p:cNvPr id="2" name="Text Placeholder 1"/>
          <p:cNvSpPr>
            <a:spLocks noGrp="1"/>
          </p:cNvSpPr>
          <p:nvPr>
            <p:ph type="body" sz="quarter" idx="15"/>
          </p:nvPr>
        </p:nvSpPr>
        <p:spPr/>
        <p:txBody>
          <a:bodyPr/>
          <a:lstStyle/>
          <a:p>
            <a:r>
              <a:rPr lang="en-US" altLang="en-US" dirty="0">
                <a:solidFill>
                  <a:srgbClr val="040404"/>
                </a:solidFill>
              </a:rPr>
              <a:t>Basophil</a:t>
            </a:r>
          </a:p>
          <a:p>
            <a:pPr lvl="1"/>
            <a:r>
              <a:rPr lang="en-US" altLang="en-US" dirty="0" err="1">
                <a:solidFill>
                  <a:srgbClr val="040404"/>
                </a:solidFill>
              </a:rPr>
              <a:t>Degranulates</a:t>
            </a:r>
            <a:r>
              <a:rPr lang="en-US" altLang="en-US" dirty="0">
                <a:solidFill>
                  <a:srgbClr val="040404"/>
                </a:solidFill>
              </a:rPr>
              <a:t> in response to injury and antigen</a:t>
            </a:r>
          </a:p>
          <a:p>
            <a:r>
              <a:rPr lang="en-US" altLang="en-US" dirty="0">
                <a:solidFill>
                  <a:srgbClr val="040404"/>
                </a:solidFill>
              </a:rPr>
              <a:t>Mast cell</a:t>
            </a:r>
          </a:p>
          <a:p>
            <a:pPr lvl="1"/>
            <a:r>
              <a:rPr lang="en-US" altLang="en-US" dirty="0" err="1">
                <a:solidFill>
                  <a:srgbClr val="040404"/>
                </a:solidFill>
              </a:rPr>
              <a:t>Degranulates</a:t>
            </a:r>
            <a:r>
              <a:rPr lang="en-US" altLang="en-US" dirty="0">
                <a:solidFill>
                  <a:srgbClr val="040404"/>
                </a:solidFill>
              </a:rPr>
              <a:t> in response to injury and antigen</a:t>
            </a:r>
          </a:p>
          <a:p>
            <a:r>
              <a:rPr lang="en-US" altLang="en-US" dirty="0">
                <a:solidFill>
                  <a:srgbClr val="040404"/>
                </a:solidFill>
              </a:rPr>
              <a:t>B lymphocyte (B cell) </a:t>
            </a:r>
          </a:p>
          <a:p>
            <a:pPr lvl="1"/>
            <a:r>
              <a:rPr lang="en-US" altLang="en-US" dirty="0">
                <a:solidFill>
                  <a:srgbClr val="040404"/>
                </a:solidFill>
              </a:rPr>
              <a:t>Makes antibodies that recognize antigens</a:t>
            </a:r>
          </a:p>
          <a:p>
            <a:r>
              <a:rPr lang="en-US" altLang="en-US" dirty="0">
                <a:solidFill>
                  <a:srgbClr val="040404"/>
                </a:solidFill>
              </a:rPr>
              <a:t>T lymphocyte (T cell)</a:t>
            </a:r>
          </a:p>
          <a:p>
            <a:pPr lvl="1"/>
            <a:r>
              <a:rPr lang="en-US" altLang="en-US" dirty="0">
                <a:solidFill>
                  <a:srgbClr val="040404"/>
                </a:solidFill>
              </a:rPr>
              <a:t>Cytotoxic T cells kill infected or cancerous cells.</a:t>
            </a:r>
          </a:p>
          <a:p>
            <a:r>
              <a:rPr lang="en-US" altLang="en-US" dirty="0">
                <a:solidFill>
                  <a:srgbClr val="040404"/>
                </a:solidFill>
              </a:rPr>
              <a:t>Natural killer cell (NK cell)</a:t>
            </a:r>
          </a:p>
          <a:p>
            <a:pPr lvl="1"/>
            <a:r>
              <a:rPr lang="en-US" altLang="en-US" dirty="0">
                <a:solidFill>
                  <a:srgbClr val="040404"/>
                </a:solidFill>
              </a:rPr>
              <a:t>Kills infected or cancerous cells undetected by cytotoxic T cells</a:t>
            </a:r>
          </a:p>
        </p:txBody>
      </p:sp>
    </p:spTree>
    <p:extLst>
      <p:ext uri="{BB962C8B-B14F-4D97-AF65-F5344CB8AC3E}">
        <p14:creationId xmlns:p14="http://schemas.microsoft.com/office/powerpoint/2010/main" val="50335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Blood Cells (3 of 3)</a:t>
            </a:r>
            <a:endParaRPr lang="ru-RU" dirty="0"/>
          </a:p>
        </p:txBody>
      </p:sp>
      <p:pic>
        <p:nvPicPr>
          <p:cNvPr id="4" name="Picture 2" descr="Two micrographs. The first micrograph shows neutrophils, multilobed nucleus; monocyte, kidney-shaped nucleus; basophil, bilobed nucleus; lymphocyte, spherical nucleus; eosinophil, bilobed nucleus. The second micrograph shows a pink-colored stained mast cell attached to the tissu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237738" y="1360726"/>
            <a:ext cx="5716524" cy="452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42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23.3 Surface Barriers (1 of 2)</a:t>
            </a:r>
          </a:p>
        </p:txBody>
      </p:sp>
      <p:sp>
        <p:nvSpPr>
          <p:cNvPr id="2" name="Text Placeholder 1"/>
          <p:cNvSpPr>
            <a:spLocks noGrp="1"/>
          </p:cNvSpPr>
          <p:nvPr>
            <p:ph type="body" sz="quarter" idx="15"/>
          </p:nvPr>
        </p:nvSpPr>
        <p:spPr/>
        <p:txBody>
          <a:bodyPr/>
          <a:lstStyle/>
          <a:p>
            <a:r>
              <a:rPr lang="en-US" altLang="en-US" dirty="0">
                <a:solidFill>
                  <a:srgbClr val="040404"/>
                </a:solidFill>
              </a:rPr>
              <a:t>Skin and linings of the body’s tubes and cavities are barriers to infection by microorganisms.</a:t>
            </a:r>
          </a:p>
          <a:p>
            <a:r>
              <a:rPr lang="en-US" altLang="en-US" dirty="0">
                <a:solidFill>
                  <a:srgbClr val="040404"/>
                </a:solidFill>
              </a:rPr>
              <a:t>Normal flora</a:t>
            </a:r>
          </a:p>
          <a:p>
            <a:pPr lvl="1"/>
            <a:r>
              <a:rPr lang="en-US" altLang="en-US" dirty="0">
                <a:solidFill>
                  <a:srgbClr val="040404"/>
                </a:solidFill>
              </a:rPr>
              <a:t>Microorganisms that typically colonize human surfaces including tubes and cavities of digestive tract</a:t>
            </a:r>
          </a:p>
          <a:p>
            <a:pPr lvl="1"/>
            <a:r>
              <a:rPr lang="en-US" altLang="en-US" dirty="0">
                <a:solidFill>
                  <a:srgbClr val="040404"/>
                </a:solidFill>
              </a:rPr>
              <a:t>Can be beneficial but only on body surfaces</a:t>
            </a:r>
          </a:p>
          <a:p>
            <a:pPr lvl="1"/>
            <a:r>
              <a:rPr lang="en-US" altLang="en-US" dirty="0">
                <a:solidFill>
                  <a:srgbClr val="040404"/>
                </a:solidFill>
              </a:rPr>
              <a:t>Can cause serious illnesses when they invade tissues, such as pneumonia, ulcers, colitis, whooping cough, meningitis, cancers, tetanus, diphtheria, and staph infections</a:t>
            </a:r>
          </a:p>
        </p:txBody>
      </p:sp>
    </p:spTree>
    <p:extLst>
      <p:ext uri="{BB962C8B-B14F-4D97-AF65-F5344CB8AC3E}">
        <p14:creationId xmlns:p14="http://schemas.microsoft.com/office/powerpoint/2010/main" val="3833575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23.3 Surface Barriers (2 of 2)</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Skin’s outer layer is a barrier that keeps normal flora out of blood and tissue fluids.</a:t>
            </a:r>
          </a:p>
          <a:p>
            <a:r>
              <a:rPr lang="en-US" altLang="en-US" dirty="0">
                <a:solidFill>
                  <a:srgbClr val="040404"/>
                </a:solidFill>
              </a:rPr>
              <a:t>Epithelial tissues lining body tubes and cavities also have surface barriers.</a:t>
            </a:r>
          </a:p>
          <a:p>
            <a:pPr lvl="1"/>
            <a:r>
              <a:rPr lang="en-US" altLang="en-US" dirty="0">
                <a:solidFill>
                  <a:srgbClr val="040404"/>
                </a:solidFill>
              </a:rPr>
              <a:t>Mucus and saliva contain antibacterial lysozyme (enzyme that kills bacteria).</a:t>
            </a:r>
          </a:p>
          <a:p>
            <a:pPr lvl="1"/>
            <a:r>
              <a:rPr lang="en-US" altLang="en-US" dirty="0">
                <a:solidFill>
                  <a:srgbClr val="040404"/>
                </a:solidFill>
              </a:rPr>
              <a:t>Gastric fluid kills microorganisms in stomach.</a:t>
            </a:r>
          </a:p>
          <a:p>
            <a:pPr lvl="1"/>
            <a:r>
              <a:rPr lang="en-US" altLang="en-US" dirty="0">
                <a:solidFill>
                  <a:srgbClr val="040404"/>
                </a:solidFill>
              </a:rPr>
              <a:t>Salts kills microorganisms in the small intestine.</a:t>
            </a:r>
          </a:p>
          <a:p>
            <a:pPr lvl="1"/>
            <a:r>
              <a:rPr lang="en-US" altLang="en-US" dirty="0">
                <a:solidFill>
                  <a:srgbClr val="040404"/>
                </a:solidFill>
              </a:rPr>
              <a:t>Resident bacteria kill invaders in large intestine.</a:t>
            </a:r>
          </a:p>
          <a:p>
            <a:pPr lvl="1"/>
            <a:r>
              <a:rPr lang="en-US" altLang="en-US" dirty="0">
                <a:solidFill>
                  <a:srgbClr val="040404"/>
                </a:solidFill>
              </a:rPr>
              <a:t>Lactic acid protects the vagina.</a:t>
            </a:r>
          </a:p>
          <a:p>
            <a:pPr lvl="1"/>
            <a:r>
              <a:rPr lang="en-US" altLang="en-US" dirty="0">
                <a:solidFill>
                  <a:srgbClr val="040404"/>
                </a:solidFill>
              </a:rPr>
              <a:t>Flushing protects the urinary tract.</a:t>
            </a:r>
          </a:p>
        </p:txBody>
      </p:sp>
    </p:spTree>
    <p:extLst>
      <p:ext uri="{BB962C8B-B14F-4D97-AF65-F5344CB8AC3E}">
        <p14:creationId xmlns:p14="http://schemas.microsoft.com/office/powerpoint/2010/main" val="361277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a:t>
            </a:r>
            <a:r>
              <a:rPr lang="en-US" dirty="0" err="1"/>
              <a:t>Microbiota</a:t>
            </a:r>
            <a:endParaRPr lang="ru-RU" dirty="0"/>
          </a:p>
        </p:txBody>
      </p:sp>
      <p:pic>
        <p:nvPicPr>
          <p:cNvPr id="4" name="Picture 2" descr="A micrograph shows several bacteria. Text reads, some normal microbiota: oral bacteria (blue and purple) attached to a cheek cell. Microorganisms that normally live on our surfaces produce helpful molecules and deter colonization by more dangerous types. Text accompanying another micrograph reads, toothbrush bristles and dental plaque on the surface of a tooth. Microbial constituents of plaque can cause cavities and inflammation of the surrounding gum tissu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5020968" y="1246904"/>
            <a:ext cx="2150065" cy="482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656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Barriers to Infection</a:t>
            </a:r>
            <a:endParaRPr lang="ru-RU" dirty="0"/>
          </a:p>
        </p:txBody>
      </p:sp>
      <p:pic>
        <p:nvPicPr>
          <p:cNvPr id="4" name="Picture 2" descr="A micrograph shows a skin surface, dead cells, and living cells. Text reads, microorganisms on the surface of skin rarely penetrate its thick, waterproof layer of dead cells. Another micrograph shows mucus, bacteria, and cilia. Text reads, mucus (blue) secreted by cells of nasal epithelia traps bacteria (yellow). Cilia (brown) on the cells sweep bacteria laden mucus to the throat for disposal."/>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794682" y="1262496"/>
            <a:ext cx="2602637" cy="500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83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23.4 Mechanisms of Innate Immunity</a:t>
            </a:r>
          </a:p>
        </p:txBody>
      </p:sp>
      <p:sp>
        <p:nvSpPr>
          <p:cNvPr id="2" name="Text Placeholder 1"/>
          <p:cNvSpPr>
            <a:spLocks noGrp="1"/>
          </p:cNvSpPr>
          <p:nvPr>
            <p:ph type="body" sz="quarter" idx="15"/>
          </p:nvPr>
        </p:nvSpPr>
        <p:spPr/>
        <p:txBody>
          <a:bodyPr/>
          <a:lstStyle/>
          <a:p>
            <a:r>
              <a:rPr lang="en-US" altLang="en-US" dirty="0">
                <a:solidFill>
                  <a:srgbClr val="040404"/>
                </a:solidFill>
              </a:rPr>
              <a:t>What happens when the surface defenses are down or not working properly?</a:t>
            </a:r>
          </a:p>
          <a:p>
            <a:r>
              <a:rPr lang="en-US" altLang="en-US" dirty="0">
                <a:solidFill>
                  <a:srgbClr val="040404"/>
                </a:solidFill>
              </a:rPr>
              <a:t>Innate immunity can stop or slow pathogens.</a:t>
            </a:r>
          </a:p>
        </p:txBody>
      </p:sp>
    </p:spTree>
    <p:extLst>
      <p:ext uri="{BB962C8B-B14F-4D97-AF65-F5344CB8AC3E}">
        <p14:creationId xmlns:p14="http://schemas.microsoft.com/office/powerpoint/2010/main" val="3462808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Complement</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Contact with antigen triggers complement activation.</a:t>
            </a:r>
          </a:p>
          <a:p>
            <a:pPr lvl="1"/>
            <a:r>
              <a:rPr lang="en-US" altLang="en-US" dirty="0">
                <a:solidFill>
                  <a:srgbClr val="040404"/>
                </a:solidFill>
              </a:rPr>
              <a:t>Set of 30 different kinds of proteins that circulate in inactive form throughout the body</a:t>
            </a:r>
          </a:p>
          <a:p>
            <a:r>
              <a:rPr lang="en-US" altLang="en-US" dirty="0">
                <a:solidFill>
                  <a:srgbClr val="040404"/>
                </a:solidFill>
              </a:rPr>
              <a:t>These proteins act in a variety of ways.</a:t>
            </a:r>
          </a:p>
          <a:p>
            <a:pPr lvl="1"/>
            <a:r>
              <a:rPr lang="en-US" altLang="en-US" dirty="0">
                <a:solidFill>
                  <a:srgbClr val="040404"/>
                </a:solidFill>
              </a:rPr>
              <a:t>Bind directly to microorganisms</a:t>
            </a:r>
          </a:p>
          <a:p>
            <a:pPr lvl="1"/>
            <a:r>
              <a:rPr lang="en-US" altLang="en-US" dirty="0">
                <a:solidFill>
                  <a:srgbClr val="040404"/>
                </a:solidFill>
              </a:rPr>
              <a:t>Bind to antibodies on the surface of cells</a:t>
            </a:r>
          </a:p>
          <a:p>
            <a:pPr lvl="1"/>
            <a:r>
              <a:rPr lang="en-US" altLang="en-US" dirty="0">
                <a:solidFill>
                  <a:srgbClr val="040404"/>
                </a:solidFill>
              </a:rPr>
              <a:t>Activate when encounter materials leaking out of damaged cells</a:t>
            </a:r>
          </a:p>
          <a:p>
            <a:pPr lvl="1"/>
            <a:r>
              <a:rPr lang="en-US" altLang="en-US" dirty="0">
                <a:solidFill>
                  <a:srgbClr val="040404"/>
                </a:solidFill>
              </a:rPr>
              <a:t>Trigger a cascading reaction that enhances uptake of materials by phagocytic WBCs</a:t>
            </a:r>
          </a:p>
        </p:txBody>
      </p:sp>
    </p:spTree>
    <p:extLst>
      <p:ext uri="{BB962C8B-B14F-4D97-AF65-F5344CB8AC3E}">
        <p14:creationId xmlns:p14="http://schemas.microsoft.com/office/powerpoint/2010/main" val="86261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23 Learning Objectives (1 of 2)</a:t>
            </a:r>
          </a:p>
        </p:txBody>
      </p:sp>
      <p:sp>
        <p:nvSpPr>
          <p:cNvPr id="2" name="Text Placeholder 1"/>
          <p:cNvSpPr>
            <a:spLocks noGrp="1"/>
          </p:cNvSpPr>
          <p:nvPr>
            <p:ph type="body" sz="quarter" idx="15"/>
          </p:nvPr>
        </p:nvSpPr>
        <p:spPr/>
        <p:txBody>
          <a:bodyPr/>
          <a:lstStyle/>
          <a:p>
            <a:pPr marL="461963" indent="-461963"/>
            <a:r>
              <a:rPr lang="en-US" sz="1800" dirty="0">
                <a:solidFill>
                  <a:srgbClr val="040404"/>
                </a:solidFill>
              </a:rPr>
              <a:t>23.1	Application</a:t>
            </a:r>
          </a:p>
          <a:p>
            <a:pPr marL="461963" indent="-461963"/>
            <a:r>
              <a:rPr lang="en-US" sz="1800" dirty="0">
                <a:solidFill>
                  <a:srgbClr val="040404"/>
                </a:solidFill>
              </a:rPr>
              <a:t>23.2.1 Explain immunity in terms of antigens and receptors.</a:t>
            </a:r>
          </a:p>
          <a:p>
            <a:pPr marL="461963" indent="-461963"/>
            <a:r>
              <a:rPr lang="en-US" sz="1800" dirty="0">
                <a:solidFill>
                  <a:srgbClr val="040404"/>
                </a:solidFill>
              </a:rPr>
              <a:t>23.2.2 Describe the three lines of defense in vertebrate immunity.</a:t>
            </a:r>
          </a:p>
          <a:p>
            <a:pPr marL="461963" indent="-461963"/>
            <a:r>
              <a:rPr lang="en-US" sz="1800" dirty="0">
                <a:solidFill>
                  <a:srgbClr val="040404"/>
                </a:solidFill>
              </a:rPr>
              <a:t>23.2.3 Use examples to describe some functions of white blood cells.</a:t>
            </a:r>
          </a:p>
          <a:p>
            <a:pPr marL="461963" indent="-461963"/>
            <a:r>
              <a:rPr lang="en-US" sz="1800" dirty="0">
                <a:solidFill>
                  <a:srgbClr val="040404"/>
                </a:solidFill>
              </a:rPr>
              <a:t>23.3.1 Use examples to explain some benefits and risks associated with normal </a:t>
            </a:r>
            <a:r>
              <a:rPr lang="en-US" sz="1800" dirty="0" err="1">
                <a:solidFill>
                  <a:srgbClr val="040404"/>
                </a:solidFill>
              </a:rPr>
              <a:t>microbiota</a:t>
            </a:r>
            <a:r>
              <a:rPr lang="en-US" sz="1800" dirty="0">
                <a:solidFill>
                  <a:srgbClr val="040404"/>
                </a:solidFill>
              </a:rPr>
              <a:t>.</a:t>
            </a:r>
          </a:p>
          <a:p>
            <a:pPr marL="461963" indent="-461963"/>
            <a:r>
              <a:rPr lang="en-US" sz="1800" dirty="0">
                <a:solidFill>
                  <a:srgbClr val="040404"/>
                </a:solidFill>
              </a:rPr>
              <a:t>23.3.2 Describe the body’s natural barriers and how they prevent microorganisms from entering the internal environment.</a:t>
            </a:r>
          </a:p>
          <a:p>
            <a:pPr marL="461963" indent="-461963"/>
            <a:r>
              <a:rPr lang="en-US" sz="1800" dirty="0">
                <a:solidFill>
                  <a:srgbClr val="040404"/>
                </a:solidFill>
              </a:rPr>
              <a:t>23.4.1 Describe the role of complement in innate immunity.</a:t>
            </a:r>
          </a:p>
          <a:p>
            <a:pPr marL="461963" indent="-461963"/>
            <a:r>
              <a:rPr lang="en-US" sz="1800" dirty="0">
                <a:solidFill>
                  <a:srgbClr val="040404"/>
                </a:solidFill>
              </a:rPr>
              <a:t>23.4.2 Describe the process of inflammation.</a:t>
            </a:r>
          </a:p>
          <a:p>
            <a:pPr marL="461963" indent="-461963"/>
            <a:r>
              <a:rPr lang="en-US" sz="1800" dirty="0">
                <a:solidFill>
                  <a:srgbClr val="040404"/>
                </a:solidFill>
              </a:rPr>
              <a:t>23.4.3 Explain how fever occurs and its advantages.</a:t>
            </a:r>
          </a:p>
          <a:p>
            <a:pPr marL="461963" indent="-461963"/>
            <a:r>
              <a:rPr lang="en-US" sz="1800" dirty="0">
                <a:solidFill>
                  <a:srgbClr val="040404"/>
                </a:solidFill>
              </a:rPr>
              <a:t>23.5.1 Describe antibodies and their function.</a:t>
            </a:r>
          </a:p>
          <a:p>
            <a:pPr marL="461963" indent="-461963"/>
            <a:r>
              <a:rPr lang="en-US" sz="1800" dirty="0">
                <a:solidFill>
                  <a:srgbClr val="040404"/>
                </a:solidFill>
              </a:rPr>
              <a:t>23.5.2 Explain how antigen receptor diversity arises.</a:t>
            </a:r>
          </a:p>
          <a:p>
            <a:pPr marL="461963" indent="-461963"/>
            <a:r>
              <a:rPr lang="en-US" sz="1800" dirty="0">
                <a:solidFill>
                  <a:srgbClr val="040404"/>
                </a:solidFill>
              </a:rPr>
              <a:t>23.5.3 Describe the way T cell receptors recognize antigen.</a:t>
            </a:r>
          </a:p>
        </p:txBody>
      </p:sp>
    </p:spTree>
    <p:extLst>
      <p:ext uri="{BB962C8B-B14F-4D97-AF65-F5344CB8AC3E}">
        <p14:creationId xmlns:p14="http://schemas.microsoft.com/office/powerpoint/2010/main" val="13063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Pathogen-Busting Mechanisms</a:t>
            </a:r>
            <a:endParaRPr lang="ru-RU" dirty="0"/>
          </a:p>
        </p:txBody>
      </p:sp>
      <p:pic>
        <p:nvPicPr>
          <p:cNvPr id="4" name="Picture 2" descr="Three micrographs are shown. Micrograph a, shows complement activation. Text reads, some activated complement proteins insert themselves into plasma membranes, then assemble into rings that form open pores. The pores cause the cell to die. The micrograph on the left shows the membrane of a red blood cell with these pore forming proteins in it. Micrograph b shows phagocytosis. Text reads, this dendritic cell is in the process of engulfing several fungal spores (purple). Micrograph c shows a neutrophil net. Text reads, two bacteria (purple) in lung tissue have been ensnared in a net of material released by an exploding neutrophil."/>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5209233" y="1161025"/>
            <a:ext cx="1773535" cy="499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64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Inflammation and Fever</a:t>
            </a:r>
          </a:p>
        </p:txBody>
      </p:sp>
      <p:sp>
        <p:nvSpPr>
          <p:cNvPr id="2" name="Text Placeholder 1"/>
          <p:cNvSpPr>
            <a:spLocks noGrp="1"/>
          </p:cNvSpPr>
          <p:nvPr>
            <p:ph type="body" sz="quarter" idx="15"/>
          </p:nvPr>
        </p:nvSpPr>
        <p:spPr/>
        <p:txBody>
          <a:bodyPr/>
          <a:lstStyle/>
          <a:p>
            <a:pPr lvl="0"/>
            <a:r>
              <a:rPr lang="en-US" dirty="0">
                <a:solidFill>
                  <a:srgbClr val="040404"/>
                </a:solidFill>
              </a:rPr>
              <a:t>Inflammation</a:t>
            </a:r>
          </a:p>
          <a:p>
            <a:pPr lvl="1"/>
            <a:r>
              <a:rPr lang="en-US" dirty="0">
                <a:solidFill>
                  <a:srgbClr val="040404"/>
                </a:solidFill>
              </a:rPr>
              <a:t>A fast, local response that simultaneously destroys affected tissue and jump-starts the healing process</a:t>
            </a:r>
          </a:p>
          <a:p>
            <a:pPr lvl="1"/>
            <a:r>
              <a:rPr lang="en-US" dirty="0">
                <a:solidFill>
                  <a:srgbClr val="040404"/>
                </a:solidFill>
              </a:rPr>
              <a:t>Symptoms include redness and warmth that indicate an area’s increased blood flow</a:t>
            </a:r>
          </a:p>
          <a:p>
            <a:pPr lvl="0"/>
            <a:r>
              <a:rPr lang="en-US" dirty="0">
                <a:solidFill>
                  <a:srgbClr val="040404"/>
                </a:solidFill>
              </a:rPr>
              <a:t>Fever</a:t>
            </a:r>
          </a:p>
          <a:p>
            <a:pPr lvl="1"/>
            <a:r>
              <a:rPr lang="en-US" dirty="0">
                <a:solidFill>
                  <a:srgbClr val="040404"/>
                </a:solidFill>
              </a:rPr>
              <a:t>A temporary rise in body temperature above the normal 37°C that often occurs in response to infection or serious injury</a:t>
            </a:r>
          </a:p>
          <a:p>
            <a:pPr lvl="1"/>
            <a:r>
              <a:rPr lang="en-US" dirty="0">
                <a:solidFill>
                  <a:srgbClr val="040404"/>
                </a:solidFill>
              </a:rPr>
              <a:t>Enhances immune defenses by increasing the rate of enzyme activity</a:t>
            </a:r>
          </a:p>
        </p:txBody>
      </p:sp>
    </p:spTree>
    <p:extLst>
      <p:ext uri="{BB962C8B-B14F-4D97-AF65-F5344CB8AC3E}">
        <p14:creationId xmlns:p14="http://schemas.microsoft.com/office/powerpoint/2010/main" val="395569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Inflammatory Response</a:t>
            </a:r>
            <a:endParaRPr lang="ru-RU" dirty="0"/>
          </a:p>
        </p:txBody>
      </p:sp>
      <p:pic>
        <p:nvPicPr>
          <p:cNvPr id="4" name="Picture 2" descr="An illustration shows the underlying mechanism of inflammation. A cutaway view of an arteriole and a capillary are shown. P A M P receptors on mast cells in a tissue bind to bacteria. P A M P receptor binding causes mast cells to release cytokines (blue dots), and prostaglandins and histamines (pink dots). Prostaglandins and histamines cause arterioles to widen, speeding blood flow to the affected area. Prostaglandins and histamines cause spaces to open up between cells of capillary walls. Phagocytes follow the cytokines, moving through the leaky capillary walls into the affected tissue. Bacterial antigens have triggered complement cascades. Invading bacteria are now coated with complement (purple dots). Phagocytes quickly engulf and destroy the complement coated bacteri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025063" y="1800435"/>
            <a:ext cx="6141875" cy="377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570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23.5 Antigen Receptors</a:t>
            </a:r>
          </a:p>
        </p:txBody>
      </p:sp>
      <p:sp>
        <p:nvSpPr>
          <p:cNvPr id="2" name="Text Placeholder 1"/>
          <p:cNvSpPr>
            <a:spLocks noGrp="1"/>
          </p:cNvSpPr>
          <p:nvPr>
            <p:ph type="body" sz="quarter" idx="15"/>
          </p:nvPr>
        </p:nvSpPr>
        <p:spPr/>
        <p:txBody>
          <a:bodyPr/>
          <a:lstStyle/>
          <a:p>
            <a:pPr lvl="0"/>
            <a:r>
              <a:rPr lang="en-US" dirty="0">
                <a:solidFill>
                  <a:srgbClr val="040404"/>
                </a:solidFill>
              </a:rPr>
              <a:t>Recognize specific antigens</a:t>
            </a:r>
          </a:p>
          <a:p>
            <a:pPr lvl="1"/>
            <a:r>
              <a:rPr lang="en-US" dirty="0">
                <a:solidFill>
                  <a:srgbClr val="040404"/>
                </a:solidFill>
              </a:rPr>
              <a:t>PAMPs</a:t>
            </a:r>
          </a:p>
          <a:p>
            <a:pPr lvl="1"/>
            <a:r>
              <a:rPr lang="en-US" dirty="0">
                <a:solidFill>
                  <a:srgbClr val="040404"/>
                </a:solidFill>
              </a:rPr>
              <a:t>Antibodies</a:t>
            </a:r>
          </a:p>
          <a:p>
            <a:pPr lvl="0"/>
            <a:r>
              <a:rPr lang="en-US" dirty="0">
                <a:solidFill>
                  <a:srgbClr val="040404"/>
                </a:solidFill>
              </a:rPr>
              <a:t>Antibody</a:t>
            </a:r>
          </a:p>
          <a:p>
            <a:pPr lvl="1"/>
            <a:r>
              <a:rPr lang="en-US" dirty="0">
                <a:solidFill>
                  <a:srgbClr val="040404"/>
                </a:solidFill>
              </a:rPr>
              <a:t>Y-shaped antigen receptor protein made only by B cells</a:t>
            </a:r>
          </a:p>
          <a:p>
            <a:pPr lvl="1"/>
            <a:r>
              <a:rPr lang="en-US" dirty="0">
                <a:solidFill>
                  <a:srgbClr val="040404"/>
                </a:solidFill>
              </a:rPr>
              <a:t>Binds only to antigen with complementary shape and charge</a:t>
            </a:r>
          </a:p>
          <a:p>
            <a:pPr lvl="1"/>
            <a:r>
              <a:rPr lang="en-US" dirty="0">
                <a:solidFill>
                  <a:srgbClr val="040404"/>
                </a:solidFill>
              </a:rPr>
              <a:t>Activates complement and facilitates phagocytosis</a:t>
            </a:r>
          </a:p>
        </p:txBody>
      </p:sp>
    </p:spTree>
    <p:extLst>
      <p:ext uri="{BB962C8B-B14F-4D97-AF65-F5344CB8AC3E}">
        <p14:creationId xmlns:p14="http://schemas.microsoft.com/office/powerpoint/2010/main" val="923623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Antibody Structure</a:t>
            </a:r>
            <a:endParaRPr lang="ru-RU" dirty="0"/>
          </a:p>
        </p:txBody>
      </p:sp>
      <p:pic>
        <p:nvPicPr>
          <p:cNvPr id="8194" name="Picture 2" descr="A three part illustration shows the structure of an antibody. Part a shows the ribbon model of an antibody and Y-shaped antibody with two binding sites for antigen. Text reads, an antibody molecule consists of four polypeptide chains joined in a Y-shaped configuration. The chains fold up so antigen binding sites form at the tips of the “Y.” Part b shows two Y-shaped antibodies with different antigen binding sites. Text reads, the antigen binding sites of each antibody bind only to an antigen that has a complementary distribution of bumps, grooves, and charge. Part c shows a B cell with receptors. Text reads, antibodies produced by a new B cell stay attached to its membrane as B cell receptor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416745" y="2860982"/>
            <a:ext cx="7358510" cy="193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35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Receptors and Self Markers</a:t>
            </a:r>
          </a:p>
        </p:txBody>
      </p:sp>
      <p:sp>
        <p:nvSpPr>
          <p:cNvPr id="2" name="Text Placeholder 1"/>
          <p:cNvSpPr>
            <a:spLocks noGrp="1"/>
          </p:cNvSpPr>
          <p:nvPr>
            <p:ph type="body" sz="quarter" idx="15"/>
          </p:nvPr>
        </p:nvSpPr>
        <p:spPr/>
        <p:txBody>
          <a:bodyPr/>
          <a:lstStyle/>
          <a:p>
            <a:pPr lvl="0"/>
            <a:r>
              <a:rPr lang="en-US" dirty="0">
                <a:solidFill>
                  <a:srgbClr val="040404"/>
                </a:solidFill>
              </a:rPr>
              <a:t>B cell receptors</a:t>
            </a:r>
          </a:p>
          <a:p>
            <a:pPr lvl="1"/>
            <a:r>
              <a:rPr lang="en-US" dirty="0">
                <a:solidFill>
                  <a:srgbClr val="040404"/>
                </a:solidFill>
              </a:rPr>
              <a:t>Antibodies that are not secreted</a:t>
            </a:r>
          </a:p>
          <a:p>
            <a:pPr lvl="1"/>
            <a:r>
              <a:rPr lang="en-US" dirty="0">
                <a:solidFill>
                  <a:srgbClr val="040404"/>
                </a:solidFill>
              </a:rPr>
              <a:t>Remain attached to the B cell’s plasma membrane</a:t>
            </a:r>
          </a:p>
          <a:p>
            <a:pPr lvl="0"/>
            <a:r>
              <a:rPr lang="en-US" dirty="0">
                <a:solidFill>
                  <a:srgbClr val="040404"/>
                </a:solidFill>
              </a:rPr>
              <a:t>T cell receptor (TCR)</a:t>
            </a:r>
          </a:p>
          <a:p>
            <a:pPr lvl="1"/>
            <a:r>
              <a:rPr lang="en-US" dirty="0">
                <a:solidFill>
                  <a:srgbClr val="040404"/>
                </a:solidFill>
              </a:rPr>
              <a:t>Antigen-binding receptor on surface of T cells</a:t>
            </a:r>
          </a:p>
          <a:p>
            <a:pPr lvl="1"/>
            <a:r>
              <a:rPr lang="en-US" dirty="0">
                <a:solidFill>
                  <a:srgbClr val="040404"/>
                </a:solidFill>
              </a:rPr>
              <a:t>Recognizes MHC markers</a:t>
            </a:r>
          </a:p>
          <a:p>
            <a:pPr lvl="0"/>
            <a:r>
              <a:rPr lang="en-US" dirty="0">
                <a:solidFill>
                  <a:srgbClr val="040404"/>
                </a:solidFill>
              </a:rPr>
              <a:t>MHC markers</a:t>
            </a:r>
          </a:p>
          <a:p>
            <a:pPr lvl="1"/>
            <a:r>
              <a:rPr lang="en-US" dirty="0">
                <a:solidFill>
                  <a:srgbClr val="040404"/>
                </a:solidFill>
              </a:rPr>
              <a:t>Self-recognition proteins on the surface of body cells</a:t>
            </a:r>
          </a:p>
          <a:p>
            <a:pPr lvl="1"/>
            <a:r>
              <a:rPr lang="en-US" dirty="0">
                <a:solidFill>
                  <a:srgbClr val="040404"/>
                </a:solidFill>
              </a:rPr>
              <a:t>Trigger an adaptive immune response when bound to antigen fragments</a:t>
            </a:r>
          </a:p>
        </p:txBody>
      </p:sp>
    </p:spTree>
    <p:extLst>
      <p:ext uri="{BB962C8B-B14F-4D97-AF65-F5344CB8AC3E}">
        <p14:creationId xmlns:p14="http://schemas.microsoft.com/office/powerpoint/2010/main" val="2356062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Antigen Receptor Diversity</a:t>
            </a:r>
          </a:p>
        </p:txBody>
      </p:sp>
      <p:sp>
        <p:nvSpPr>
          <p:cNvPr id="2" name="Text Placeholder 1"/>
          <p:cNvSpPr>
            <a:spLocks noGrp="1"/>
          </p:cNvSpPr>
          <p:nvPr>
            <p:ph type="body" sz="quarter" idx="15"/>
          </p:nvPr>
        </p:nvSpPr>
        <p:spPr/>
        <p:txBody>
          <a:bodyPr/>
          <a:lstStyle/>
          <a:p>
            <a:pPr lvl="0"/>
            <a:r>
              <a:rPr lang="en-US" dirty="0">
                <a:solidFill>
                  <a:srgbClr val="040404"/>
                </a:solidFill>
              </a:rPr>
              <a:t>Humans can make billions of unique B and T cell receptors.</a:t>
            </a:r>
          </a:p>
          <a:p>
            <a:pPr lvl="0"/>
            <a:r>
              <a:rPr lang="en-US" dirty="0">
                <a:solidFill>
                  <a:srgbClr val="040404"/>
                </a:solidFill>
              </a:rPr>
              <a:t>Genes that encode receptors occur in several segments that become spliced together during B and T cell differentiation.</a:t>
            </a:r>
          </a:p>
          <a:p>
            <a:pPr lvl="0"/>
            <a:r>
              <a:rPr lang="en-US" dirty="0">
                <a:solidFill>
                  <a:srgbClr val="040404"/>
                </a:solidFill>
              </a:rPr>
              <a:t>Like all blood cells, B and T lymphocytes form in bone marrow.</a:t>
            </a:r>
          </a:p>
        </p:txBody>
      </p:sp>
    </p:spTree>
    <p:extLst>
      <p:ext uri="{BB962C8B-B14F-4D97-AF65-F5344CB8AC3E}">
        <p14:creationId xmlns:p14="http://schemas.microsoft.com/office/powerpoint/2010/main" val="182920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a:t>Antigen Processing (1 of 2)</a:t>
            </a:r>
            <a:endParaRPr lang="en-US" dirty="0"/>
          </a:p>
        </p:txBody>
      </p:sp>
      <p:sp>
        <p:nvSpPr>
          <p:cNvPr id="2" name="Text Placeholder 1"/>
          <p:cNvSpPr>
            <a:spLocks noGrp="1"/>
          </p:cNvSpPr>
          <p:nvPr>
            <p:ph type="body" sz="quarter" idx="15"/>
          </p:nvPr>
        </p:nvSpPr>
        <p:spPr/>
        <p:txBody>
          <a:bodyPr/>
          <a:lstStyle/>
          <a:p>
            <a:pPr lvl="0"/>
            <a:r>
              <a:rPr lang="en-US" dirty="0">
                <a:solidFill>
                  <a:srgbClr val="040404"/>
                </a:solidFill>
              </a:rPr>
              <a:t>T cell receptors only recognize antigen presented by an antigen-presenting cell.</a:t>
            </a:r>
          </a:p>
          <a:p>
            <a:pPr lvl="1"/>
            <a:r>
              <a:rPr lang="en-US" dirty="0">
                <a:solidFill>
                  <a:srgbClr val="040404"/>
                </a:solidFill>
              </a:rPr>
              <a:t>Macrophage, B cells, or dendritic cells</a:t>
            </a:r>
          </a:p>
          <a:p>
            <a:pPr lvl="0"/>
            <a:r>
              <a:rPr lang="en-US" dirty="0">
                <a:solidFill>
                  <a:srgbClr val="040404"/>
                </a:solidFill>
              </a:rPr>
              <a:t>T cell with matching receptors binds antigen–MHC complex on antigen-presenting cell.</a:t>
            </a:r>
          </a:p>
          <a:p>
            <a:pPr lvl="1"/>
            <a:r>
              <a:rPr lang="en-US" dirty="0">
                <a:solidFill>
                  <a:srgbClr val="040404"/>
                </a:solidFill>
              </a:rPr>
              <a:t>Secretes cytokines that signal all B and T cells with matching receptors to divide, producing many effector cells and memory cells</a:t>
            </a:r>
          </a:p>
        </p:txBody>
      </p:sp>
    </p:spTree>
    <p:extLst>
      <p:ext uri="{BB962C8B-B14F-4D97-AF65-F5344CB8AC3E}">
        <p14:creationId xmlns:p14="http://schemas.microsoft.com/office/powerpoint/2010/main" val="1829208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Antigen Processing (2 of 2)</a:t>
            </a:r>
            <a:endParaRPr lang="ru-RU" dirty="0"/>
          </a:p>
        </p:txBody>
      </p:sp>
      <p:pic>
        <p:nvPicPr>
          <p:cNvPr id="9218" name="Picture 2" descr="An illustration shows the antigen processing mechanism. A bacterium enters a host cell. Text reads, 1. An endocytic vesicle forms around a bacterium as it is engulfed. 2. The vesicle fuses with a lysosome, which contains enzymes and M H C molecules. 3. Lysosomal enzymes break down the bacterium to molecules. Fragments of bacterial proteins and polysaccharides (antigens) bind to the M H C molecules. 4. The vesicle fuses with the cell’s plasma membrane by exocytosis. When it does, the antigen–M H C complexes become displayed on the cell’s surfac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635175" y="1941912"/>
            <a:ext cx="6921651" cy="340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427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Human Inflammatory Response</a:t>
            </a:r>
            <a:endParaRPr lang="ru-RU" dirty="0"/>
          </a:p>
        </p:txBody>
      </p:sp>
      <p:pic>
        <p:nvPicPr>
          <p:cNvPr id="10242" name="Picture 2" descr="A two part illustration shows the human lymphatic system. Part a shows a human body with the following parts labeled: the thymus (the site of T cell maturation); lymph vessels (carry fluid, lymph, from tissues to lymph nodes); the spleen (removes antigen bearing particles and damaged or defective blood cells from blood; also houses white blood cells that present antigen to T cells; lymph nodes (filter pathogens and cancer cells from lymph; also house white blood cells that present lymph vessels antigen to T cells). Part b shows a bean shaped lymph node and its micrograph. Text reads, lymph is filtered through at least one node before it merges with the bloodstream. The fluorescence micrograph shows naïve T cells (blue) that are passing through a lymph node and interacting with populations of B cells (green) and dendritic cells (red)."/>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025063" y="1477636"/>
            <a:ext cx="6141875" cy="406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37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23 Learning Objectives (2 of 2)</a:t>
            </a:r>
          </a:p>
        </p:txBody>
      </p:sp>
      <p:sp>
        <p:nvSpPr>
          <p:cNvPr id="2" name="Text Placeholder 1"/>
          <p:cNvSpPr>
            <a:spLocks noGrp="1"/>
          </p:cNvSpPr>
          <p:nvPr>
            <p:ph type="body" sz="quarter" idx="15"/>
          </p:nvPr>
        </p:nvSpPr>
        <p:spPr/>
        <p:txBody>
          <a:bodyPr/>
          <a:lstStyle/>
          <a:p>
            <a:pPr marL="461963" indent="-461963"/>
            <a:r>
              <a:rPr lang="en-US" sz="2000" dirty="0">
                <a:solidFill>
                  <a:srgbClr val="040404"/>
                </a:solidFill>
              </a:rPr>
              <a:t>23.6.1 Explain the advantages of having two types of adaptive immune responses.</a:t>
            </a:r>
          </a:p>
          <a:p>
            <a:pPr marL="461963" indent="-461963"/>
            <a:r>
              <a:rPr lang="en-US" sz="2000" dirty="0">
                <a:solidFill>
                  <a:srgbClr val="040404"/>
                </a:solidFill>
              </a:rPr>
              <a:t>23.6.2 Describe the four defining characteristics of adaptive immunity.</a:t>
            </a:r>
          </a:p>
          <a:p>
            <a:pPr marL="461963" indent="-461963"/>
            <a:r>
              <a:rPr lang="en-US" sz="2000" dirty="0">
                <a:solidFill>
                  <a:srgbClr val="040404"/>
                </a:solidFill>
              </a:rPr>
              <a:t>23.6.3 Explain the role of helper T cells in adaptive immune responses.</a:t>
            </a:r>
          </a:p>
          <a:p>
            <a:pPr marL="461963" indent="-461963"/>
            <a:r>
              <a:rPr lang="en-US" sz="2000" dirty="0">
                <a:solidFill>
                  <a:srgbClr val="040404"/>
                </a:solidFill>
              </a:rPr>
              <a:t>23.7.1 Describe the symptoms of allergies and how they arise.</a:t>
            </a:r>
          </a:p>
          <a:p>
            <a:pPr marL="461963" indent="-461963"/>
            <a:r>
              <a:rPr lang="en-US" sz="2000" dirty="0">
                <a:solidFill>
                  <a:srgbClr val="040404"/>
                </a:solidFill>
              </a:rPr>
              <a:t>23.7.2 Using an appropriate example, explain autoimmunity.</a:t>
            </a:r>
          </a:p>
          <a:p>
            <a:pPr marL="461963" indent="-461963"/>
            <a:r>
              <a:rPr lang="en-US" sz="2000" dirty="0">
                <a:solidFill>
                  <a:srgbClr val="040404"/>
                </a:solidFill>
              </a:rPr>
              <a:t>23.7.3 Describe immune deficiency in terms of AIDS.</a:t>
            </a:r>
          </a:p>
          <a:p>
            <a:pPr marL="461963" indent="-461963"/>
            <a:r>
              <a:rPr lang="en-US" sz="2000" dirty="0">
                <a:solidFill>
                  <a:srgbClr val="040404"/>
                </a:solidFill>
              </a:rPr>
              <a:t>23.8.1 Explain why a vaccine elicits immunity.</a:t>
            </a:r>
          </a:p>
        </p:txBody>
      </p:sp>
    </p:spTree>
    <p:extLst>
      <p:ext uri="{BB962C8B-B14F-4D97-AF65-F5344CB8AC3E}">
        <p14:creationId xmlns:p14="http://schemas.microsoft.com/office/powerpoint/2010/main" val="1267647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23.6 Adaptive Immune Responses</a:t>
            </a:r>
          </a:p>
        </p:txBody>
      </p:sp>
      <p:sp>
        <p:nvSpPr>
          <p:cNvPr id="2" name="Text Placeholder 1"/>
          <p:cNvSpPr>
            <a:spLocks noGrp="1"/>
          </p:cNvSpPr>
          <p:nvPr>
            <p:ph type="body" sz="quarter" idx="15"/>
          </p:nvPr>
        </p:nvSpPr>
        <p:spPr/>
        <p:txBody>
          <a:bodyPr/>
          <a:lstStyle/>
          <a:p>
            <a:pPr lvl="0"/>
            <a:r>
              <a:rPr lang="en-US" dirty="0">
                <a:solidFill>
                  <a:srgbClr val="040404"/>
                </a:solidFill>
              </a:rPr>
              <a:t>Two responses work together to eliminate diverse threats.</a:t>
            </a:r>
          </a:p>
          <a:p>
            <a:pPr lvl="0"/>
            <a:r>
              <a:rPr lang="en-US" dirty="0">
                <a:solidFill>
                  <a:srgbClr val="040404"/>
                </a:solidFill>
              </a:rPr>
              <a:t>Antibody-mediated immune response</a:t>
            </a:r>
          </a:p>
          <a:p>
            <a:pPr lvl="1"/>
            <a:r>
              <a:rPr lang="en-US" dirty="0">
                <a:solidFill>
                  <a:srgbClr val="040404"/>
                </a:solidFill>
              </a:rPr>
              <a:t>Immune response in which antibodies are produced in response to an antigen</a:t>
            </a:r>
          </a:p>
          <a:p>
            <a:pPr lvl="0"/>
            <a:r>
              <a:rPr lang="en-US" dirty="0">
                <a:solidFill>
                  <a:srgbClr val="040404"/>
                </a:solidFill>
              </a:rPr>
              <a:t>Cell-mediated immune response</a:t>
            </a:r>
          </a:p>
          <a:p>
            <a:pPr lvl="1"/>
            <a:r>
              <a:rPr lang="en-US" dirty="0">
                <a:solidFill>
                  <a:srgbClr val="040404"/>
                </a:solidFill>
              </a:rPr>
              <a:t>Immune response in which cytotoxic T cells and NK cells destroy infected or cancerous body cells</a:t>
            </a:r>
          </a:p>
        </p:txBody>
      </p:sp>
    </p:spTree>
    <p:extLst>
      <p:ext uri="{BB962C8B-B14F-4D97-AF65-F5344CB8AC3E}">
        <p14:creationId xmlns:p14="http://schemas.microsoft.com/office/powerpoint/2010/main" val="244503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Short- and Long-Term Responses</a:t>
            </a:r>
          </a:p>
        </p:txBody>
      </p:sp>
      <p:sp>
        <p:nvSpPr>
          <p:cNvPr id="2" name="Text Placeholder 1"/>
          <p:cNvSpPr>
            <a:spLocks noGrp="1"/>
          </p:cNvSpPr>
          <p:nvPr>
            <p:ph type="body" sz="quarter" idx="15"/>
          </p:nvPr>
        </p:nvSpPr>
        <p:spPr/>
        <p:txBody>
          <a:bodyPr/>
          <a:lstStyle/>
          <a:p>
            <a:pPr lvl="0"/>
            <a:r>
              <a:rPr lang="en-US" dirty="0">
                <a:solidFill>
                  <a:srgbClr val="040404"/>
                </a:solidFill>
              </a:rPr>
              <a:t>Effector cells</a:t>
            </a:r>
          </a:p>
          <a:p>
            <a:pPr lvl="1"/>
            <a:r>
              <a:rPr lang="en-US" dirty="0">
                <a:solidFill>
                  <a:srgbClr val="040404"/>
                </a:solidFill>
              </a:rPr>
              <a:t>Act at once in a primary immune response</a:t>
            </a:r>
          </a:p>
          <a:p>
            <a:pPr lvl="0"/>
            <a:r>
              <a:rPr lang="en-US" dirty="0">
                <a:solidFill>
                  <a:srgbClr val="040404"/>
                </a:solidFill>
              </a:rPr>
              <a:t>Memory cells</a:t>
            </a:r>
          </a:p>
          <a:p>
            <a:pPr lvl="1"/>
            <a:r>
              <a:rPr lang="en-US" dirty="0">
                <a:solidFill>
                  <a:srgbClr val="040404"/>
                </a:solidFill>
              </a:rPr>
              <a:t>Long-lived lymphocytes reserved for possible future encounters with the same threat</a:t>
            </a:r>
          </a:p>
          <a:p>
            <a:pPr lvl="1"/>
            <a:r>
              <a:rPr lang="en-US" dirty="0">
                <a:solidFill>
                  <a:srgbClr val="040404"/>
                </a:solidFill>
              </a:rPr>
              <a:t>Can persist for decades after a primary response</a:t>
            </a:r>
          </a:p>
        </p:txBody>
      </p:sp>
    </p:spTree>
    <p:extLst>
      <p:ext uri="{BB962C8B-B14F-4D97-AF65-F5344CB8AC3E}">
        <p14:creationId xmlns:p14="http://schemas.microsoft.com/office/powerpoint/2010/main" val="733765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Primary and Secondary Immune Response</a:t>
            </a:r>
          </a:p>
        </p:txBody>
      </p:sp>
      <p:pic>
        <p:nvPicPr>
          <p:cNvPr id="4" name="Picture 2" descr="An illustration shows the formation of effector and memory cells and a graph shows the primary and secondary response. Lymphocytes differentiate into effector cells (that engage in primary response) and memory cells. Memory cells differentiate into effector cells (that engage in secondary response) and more memory cells. The graph plots the amount of antibody versus exposure in weeks. First exposure occurs at week 0 and second exposure occurs at week 4."/>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459223" y="1316912"/>
            <a:ext cx="3273554" cy="461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599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Four Characteristics of Adaptive Immunity</a:t>
            </a:r>
          </a:p>
        </p:txBody>
      </p:sp>
      <p:sp>
        <p:nvSpPr>
          <p:cNvPr id="2" name="Text Placeholder 1"/>
          <p:cNvSpPr>
            <a:spLocks noGrp="1"/>
          </p:cNvSpPr>
          <p:nvPr>
            <p:ph type="body" sz="quarter" idx="15"/>
          </p:nvPr>
        </p:nvSpPr>
        <p:spPr/>
        <p:txBody>
          <a:bodyPr/>
          <a:lstStyle/>
          <a:p>
            <a:pPr lvl="0"/>
            <a:r>
              <a:rPr lang="en-US" dirty="0">
                <a:solidFill>
                  <a:srgbClr val="040404"/>
                </a:solidFill>
              </a:rPr>
              <a:t>Self/</a:t>
            </a:r>
            <a:r>
              <a:rPr lang="en-US" dirty="0" err="1">
                <a:solidFill>
                  <a:srgbClr val="040404"/>
                </a:solidFill>
              </a:rPr>
              <a:t>Nonself</a:t>
            </a:r>
            <a:r>
              <a:rPr lang="en-US" dirty="0">
                <a:solidFill>
                  <a:srgbClr val="040404"/>
                </a:solidFill>
              </a:rPr>
              <a:t> recognition</a:t>
            </a:r>
          </a:p>
          <a:p>
            <a:pPr lvl="1"/>
            <a:r>
              <a:rPr lang="en-US" dirty="0">
                <a:solidFill>
                  <a:srgbClr val="040404"/>
                </a:solidFill>
              </a:rPr>
              <a:t>T cell receptors recognize MHC molecules and antigens.</a:t>
            </a:r>
          </a:p>
          <a:p>
            <a:pPr lvl="0"/>
            <a:r>
              <a:rPr lang="en-US" dirty="0">
                <a:solidFill>
                  <a:srgbClr val="040404"/>
                </a:solidFill>
              </a:rPr>
              <a:t>Specificity</a:t>
            </a:r>
          </a:p>
          <a:p>
            <a:pPr lvl="1"/>
            <a:r>
              <a:rPr lang="en-US" dirty="0">
                <a:solidFill>
                  <a:srgbClr val="040404"/>
                </a:solidFill>
              </a:rPr>
              <a:t>Adaptive immune responses combat specific antigens.</a:t>
            </a:r>
          </a:p>
          <a:p>
            <a:pPr lvl="0"/>
            <a:r>
              <a:rPr lang="en-US" dirty="0">
                <a:solidFill>
                  <a:srgbClr val="040404"/>
                </a:solidFill>
              </a:rPr>
              <a:t>Diversity</a:t>
            </a:r>
          </a:p>
          <a:p>
            <a:pPr lvl="1"/>
            <a:r>
              <a:rPr lang="en-US" dirty="0">
                <a:solidFill>
                  <a:srgbClr val="040404"/>
                </a:solidFill>
              </a:rPr>
              <a:t>Lymphocytes have many kinds of antigen receptors.</a:t>
            </a:r>
          </a:p>
          <a:p>
            <a:pPr lvl="0"/>
            <a:r>
              <a:rPr lang="en-US" dirty="0">
                <a:solidFill>
                  <a:srgbClr val="040404"/>
                </a:solidFill>
              </a:rPr>
              <a:t>Memory</a:t>
            </a:r>
          </a:p>
          <a:p>
            <a:pPr lvl="1"/>
            <a:r>
              <a:rPr lang="en-US" dirty="0">
                <a:solidFill>
                  <a:srgbClr val="040404"/>
                </a:solidFill>
              </a:rPr>
              <a:t>It is the capacity to “remember” an antigen (via memory cells)</a:t>
            </a:r>
          </a:p>
        </p:txBody>
      </p:sp>
    </p:spTree>
    <p:extLst>
      <p:ext uri="{BB962C8B-B14F-4D97-AF65-F5344CB8AC3E}">
        <p14:creationId xmlns:p14="http://schemas.microsoft.com/office/powerpoint/2010/main" val="143338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Antibody Immune Response</a:t>
            </a:r>
          </a:p>
        </p:txBody>
      </p:sp>
      <p:pic>
        <p:nvPicPr>
          <p:cNvPr id="12290" name="Picture 2" descr="An illustration shows the antibody mediated immune response process. Bacteria invade a tissue and trigger a complement cascade. Text reads, tissue fluid carries some bacteria to the spleen, where they encounter naive B cells. Receptors on one of the B cells bind to an antigen on a bacterium. The bacterium’s complement coating encourages the B cell to engulf it. The B cell is now activated. A dendritic cell engulfs a bacterium. It processes antigen while migrating to a lymph node. In the lymph node, the dendritic cell displays antigen: bacterial fragments bound to M H C molecules. The receptors of a naïve helper T cell bind to antigen displayed by the antigen presenting cell. The interaction activates the T cell. The activated helper T cell returns to the circulatory system and divides repeatedly. Its many descendants differentiate into effector and memory cells. The memory cells will be reserved for a future encounter with the same antigen. The effector T cells circulate through the body. Some enter the spleen. The activated B cell processes antigen, and begins to display molecular fragments of the bacterium bound to M H C molecules. The receptors of an effector helper T cell recognize and bind to antigen displayed by the B cell. Binding causes the T cell to secrete cytokines. Cytokines released by the helper T cell induce the B cell to divide repeatedly. Its many descendants differentiate into effector and memory cells. The memory cells will be reserved for a future encounter with the same antigen. The effector cells begin making and secreting huge numbers of antibodies, all of which recognize the same antigen as the original B cell receptor. The new antibodies circulate throughout the body and bind to any remaining bacteria. Antibody binding facilitates phagocytosis and can prevent the bacteria from attaching to body cell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546233" y="1327187"/>
            <a:ext cx="5099534" cy="478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307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Cell-Mediated Immune Response</a:t>
            </a:r>
          </a:p>
        </p:txBody>
      </p:sp>
      <p:pic>
        <p:nvPicPr>
          <p:cNvPr id="13314" name="Picture 2" descr="An illustration shows a cell mediated immune response process. Viruses infect body cells. Infected cells display fragments of the virus on their surface. Text reads, dendritic cells engulf virus infected cells, then process antigen while migrating to a lymph node. In the lymph nodes, the dendritic cells display antigen: fragments of the virus bound to M H C molecules. The receptors of a naïve helper T cell bind to antigen displayed by the antigen presenting cell. The interaction activates the T cell. The receptors of a naive cytotoxic T cell bind to antigen displayed by the antigen presenting cell. The interaction activates the T cell, and it returns to the circulatory system. The activated helper T cell returns to the circulatory system and divides repeatedly. Its many descendants differentiate into effector and memory cells. The memory cells will be reserved for a future encounter with the same antigen. The effector helper T cells secrete cytokines. Cytokines released by helper T cells induce the activated cytotoxic T cell to divide repeatedly. Its many descendants differentiate into effector and memory cells. All have receptors that recognize the same viral antigen. The memory cells will be reserved for a future encounter with the same antigen. The effector cells circulate throughout the body, killing any body cell that displays the viral antigen. The effector T cell releases perforins and enzymes and the infected cell die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297814" y="1284298"/>
            <a:ext cx="5596372" cy="487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26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23.7 Immune Malfunction</a:t>
            </a:r>
          </a:p>
        </p:txBody>
      </p:sp>
      <p:sp>
        <p:nvSpPr>
          <p:cNvPr id="2" name="Text Placeholder 1"/>
          <p:cNvSpPr>
            <a:spLocks noGrp="1"/>
          </p:cNvSpPr>
          <p:nvPr>
            <p:ph type="body" sz="quarter" idx="15"/>
          </p:nvPr>
        </p:nvSpPr>
        <p:spPr/>
        <p:txBody>
          <a:bodyPr/>
          <a:lstStyle/>
          <a:p>
            <a:r>
              <a:rPr lang="en-US" altLang="en-US" dirty="0">
                <a:solidFill>
                  <a:srgbClr val="040404"/>
                </a:solidFill>
              </a:rPr>
              <a:t>Even a small failure in immune function can have a major effect on health.</a:t>
            </a:r>
          </a:p>
          <a:p>
            <a:pPr lvl="1"/>
            <a:r>
              <a:rPr lang="en-US" altLang="en-US" dirty="0">
                <a:solidFill>
                  <a:srgbClr val="040404"/>
                </a:solidFill>
              </a:rPr>
              <a:t>Allergies</a:t>
            </a:r>
          </a:p>
          <a:p>
            <a:pPr lvl="1"/>
            <a:r>
              <a:rPr lang="en-US" altLang="en-US" dirty="0">
                <a:solidFill>
                  <a:srgbClr val="040404"/>
                </a:solidFill>
              </a:rPr>
              <a:t>Overly vigorous responses</a:t>
            </a:r>
          </a:p>
          <a:p>
            <a:pPr lvl="1"/>
            <a:r>
              <a:rPr lang="en-US" altLang="en-US" dirty="0">
                <a:solidFill>
                  <a:srgbClr val="040404"/>
                </a:solidFill>
              </a:rPr>
              <a:t>Autoimmune disorders</a:t>
            </a:r>
          </a:p>
          <a:p>
            <a:pPr lvl="1"/>
            <a:r>
              <a:rPr lang="en-US" altLang="en-US" dirty="0">
                <a:solidFill>
                  <a:srgbClr val="040404"/>
                </a:solidFill>
              </a:rPr>
              <a:t>Immunodeficiency and AIDS</a:t>
            </a:r>
          </a:p>
        </p:txBody>
      </p:sp>
    </p:spTree>
    <p:extLst>
      <p:ext uri="{BB962C8B-B14F-4D97-AF65-F5344CB8AC3E}">
        <p14:creationId xmlns:p14="http://schemas.microsoft.com/office/powerpoint/2010/main" val="2403705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Overly Vigorous Responses (1 of 2)</a:t>
            </a:r>
          </a:p>
        </p:txBody>
      </p:sp>
      <p:sp>
        <p:nvSpPr>
          <p:cNvPr id="2" name="Text Placeholder 1"/>
          <p:cNvSpPr>
            <a:spLocks noGrp="1"/>
          </p:cNvSpPr>
          <p:nvPr>
            <p:ph type="body" sz="quarter" idx="15"/>
          </p:nvPr>
        </p:nvSpPr>
        <p:spPr/>
        <p:txBody>
          <a:bodyPr/>
          <a:lstStyle/>
          <a:p>
            <a:r>
              <a:rPr lang="en-US" altLang="en-US" dirty="0">
                <a:solidFill>
                  <a:srgbClr val="040404"/>
                </a:solidFill>
              </a:rPr>
              <a:t>Allergen</a:t>
            </a:r>
          </a:p>
          <a:p>
            <a:pPr lvl="1"/>
            <a:r>
              <a:rPr lang="en-US" altLang="en-US" dirty="0">
                <a:solidFill>
                  <a:srgbClr val="040404"/>
                </a:solidFill>
              </a:rPr>
              <a:t>A normally harmless substance that causes an immune response</a:t>
            </a:r>
          </a:p>
          <a:p>
            <a:r>
              <a:rPr lang="en-US" altLang="en-US" dirty="0">
                <a:solidFill>
                  <a:srgbClr val="040404"/>
                </a:solidFill>
              </a:rPr>
              <a:t>Allergy</a:t>
            </a:r>
          </a:p>
          <a:p>
            <a:pPr lvl="1"/>
            <a:r>
              <a:rPr lang="en-US" altLang="en-US" dirty="0">
                <a:solidFill>
                  <a:srgbClr val="040404"/>
                </a:solidFill>
              </a:rPr>
              <a:t>Respiratory allergies: antibody-mediated response</a:t>
            </a:r>
          </a:p>
          <a:p>
            <a:pPr lvl="1"/>
            <a:r>
              <a:rPr lang="en-US" altLang="en-US" dirty="0">
                <a:solidFill>
                  <a:srgbClr val="040404"/>
                </a:solidFill>
              </a:rPr>
              <a:t>Contact allergies: cell-mediated response</a:t>
            </a:r>
          </a:p>
          <a:p>
            <a:r>
              <a:rPr lang="en-US" altLang="en-US" dirty="0">
                <a:solidFill>
                  <a:srgbClr val="040404"/>
                </a:solidFill>
              </a:rPr>
              <a:t>Anaphylactic shock</a:t>
            </a:r>
          </a:p>
          <a:p>
            <a:pPr lvl="1"/>
            <a:r>
              <a:rPr lang="en-US" altLang="en-US" dirty="0">
                <a:solidFill>
                  <a:srgbClr val="040404"/>
                </a:solidFill>
              </a:rPr>
              <a:t>Life-threatening, whole-body reaction to allergens</a:t>
            </a:r>
          </a:p>
          <a:p>
            <a:pPr lvl="1"/>
            <a:r>
              <a:rPr lang="en-US" altLang="en-US" dirty="0">
                <a:solidFill>
                  <a:srgbClr val="040404"/>
                </a:solidFill>
              </a:rPr>
              <a:t>Too much fluid leaks from into tissues, blood pressure drops and tissues swell</a:t>
            </a:r>
          </a:p>
        </p:txBody>
      </p:sp>
    </p:spTree>
    <p:extLst>
      <p:ext uri="{BB962C8B-B14F-4D97-AF65-F5344CB8AC3E}">
        <p14:creationId xmlns:p14="http://schemas.microsoft.com/office/powerpoint/2010/main" val="2973184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Overly Vigorous Responses (2 of 2)</a:t>
            </a:r>
          </a:p>
        </p:txBody>
      </p:sp>
      <p:sp>
        <p:nvSpPr>
          <p:cNvPr id="2" name="Text Placeholder 1"/>
          <p:cNvSpPr>
            <a:spLocks noGrp="1"/>
          </p:cNvSpPr>
          <p:nvPr>
            <p:ph type="body" sz="quarter" idx="15"/>
          </p:nvPr>
        </p:nvSpPr>
        <p:spPr/>
        <p:txBody>
          <a:bodyPr/>
          <a:lstStyle/>
          <a:p>
            <a:r>
              <a:rPr lang="en-US" altLang="en-US" dirty="0">
                <a:solidFill>
                  <a:srgbClr val="040404"/>
                </a:solidFill>
              </a:rPr>
              <a:t>Asthma or septic shock</a:t>
            </a:r>
          </a:p>
          <a:p>
            <a:pPr lvl="1"/>
            <a:r>
              <a:rPr lang="en-US" altLang="en-US" dirty="0">
                <a:solidFill>
                  <a:srgbClr val="040404"/>
                </a:solidFill>
              </a:rPr>
              <a:t>Too many neutrophils </a:t>
            </a:r>
            <a:r>
              <a:rPr lang="en-US" altLang="en-US" dirty="0" err="1">
                <a:solidFill>
                  <a:srgbClr val="040404"/>
                </a:solidFill>
              </a:rPr>
              <a:t>degranulate</a:t>
            </a:r>
            <a:r>
              <a:rPr lang="en-US" altLang="en-US" dirty="0">
                <a:solidFill>
                  <a:srgbClr val="040404"/>
                </a:solidFill>
              </a:rPr>
              <a:t> at once</a:t>
            </a:r>
          </a:p>
          <a:p>
            <a:pPr lvl="1"/>
            <a:r>
              <a:rPr lang="en-US" altLang="en-US" dirty="0">
                <a:solidFill>
                  <a:srgbClr val="040404"/>
                </a:solidFill>
              </a:rPr>
              <a:t>Cytokine overdose triggers widespread inflammation that can cause organ failure.</a:t>
            </a:r>
          </a:p>
          <a:p>
            <a:r>
              <a:rPr lang="en-US" altLang="en-US" dirty="0">
                <a:solidFill>
                  <a:srgbClr val="040404"/>
                </a:solidFill>
              </a:rPr>
              <a:t>Autoimmune response</a:t>
            </a:r>
          </a:p>
          <a:p>
            <a:pPr lvl="1"/>
            <a:r>
              <a:rPr lang="en-US" altLang="en-US" dirty="0">
                <a:solidFill>
                  <a:srgbClr val="040404"/>
                </a:solidFill>
              </a:rPr>
              <a:t>Immune response that targets one’s own tissues</a:t>
            </a:r>
          </a:p>
          <a:p>
            <a:pPr lvl="1"/>
            <a:r>
              <a:rPr lang="en-US" altLang="en-US" dirty="0">
                <a:solidFill>
                  <a:srgbClr val="040404"/>
                </a:solidFill>
              </a:rPr>
              <a:t>Example: In multiple sclerosis, T cells attack nerves.</a:t>
            </a:r>
          </a:p>
        </p:txBody>
      </p:sp>
    </p:spTree>
    <p:extLst>
      <p:ext uri="{BB962C8B-B14F-4D97-AF65-F5344CB8AC3E}">
        <p14:creationId xmlns:p14="http://schemas.microsoft.com/office/powerpoint/2010/main" val="1995342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Response to Allergies</a:t>
            </a:r>
          </a:p>
        </p:txBody>
      </p:sp>
      <p:pic>
        <p:nvPicPr>
          <p:cNvPr id="4" name="Picture 2" descr="Three photos show different allergies. The first photo shows a sneezing woman. Text reads, hay fever is caused by allergy to grass pollen. Symptoms such as sneezing and a runny nose are the outcome of inflammation of the mucous membranes in respiratory airways. The second photo shows rashes in a finger. Text reads, direct contact with an allergen can cause a rash—an itchy, irritated patch of skin. In this case, the offending allergen was nickel (a metal) in a ring. The third photo shows the swollen face of a woman. Text reads, anaphylaxis, a potentially lethal systemic response to an allergen."/>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5231696" y="1258935"/>
            <a:ext cx="1728609" cy="487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78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23.1 Frankie’s Last Wish</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Healthy cervical cells can be transformed into cancerous ones by human papillomavirus (HPV).</a:t>
            </a:r>
          </a:p>
          <a:p>
            <a:pPr lvl="1"/>
            <a:r>
              <a:rPr lang="en-US" altLang="en-US" dirty="0">
                <a:solidFill>
                  <a:srgbClr val="040404"/>
                </a:solidFill>
              </a:rPr>
              <a:t>Gardasil vaccine protects against infection by types of genital HPV commonly associated with cervical cancer.</a:t>
            </a:r>
          </a:p>
          <a:p>
            <a:r>
              <a:rPr lang="en-US" altLang="en-US" dirty="0">
                <a:solidFill>
                  <a:srgbClr val="040404"/>
                </a:solidFill>
              </a:rPr>
              <a:t>Frankie McCullough was 31 when she died of cervical cancer.</a:t>
            </a:r>
          </a:p>
          <a:p>
            <a:pPr lvl="1"/>
            <a:r>
              <a:rPr lang="en-US" altLang="en-US" dirty="0">
                <a:solidFill>
                  <a:srgbClr val="040404"/>
                </a:solidFill>
              </a:rPr>
              <a:t>Her last wish was that young women should get annual exams and Pap smears to detect cervical cancer early.</a:t>
            </a:r>
          </a:p>
        </p:txBody>
      </p:sp>
    </p:spTree>
    <p:extLst>
      <p:ext uri="{BB962C8B-B14F-4D97-AF65-F5344CB8AC3E}">
        <p14:creationId xmlns:p14="http://schemas.microsoft.com/office/powerpoint/2010/main" val="2509513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Immune Deficiency and AIDS</a:t>
            </a:r>
          </a:p>
        </p:txBody>
      </p:sp>
      <p:sp>
        <p:nvSpPr>
          <p:cNvPr id="2" name="Text Placeholder 1"/>
          <p:cNvSpPr>
            <a:spLocks noGrp="1"/>
          </p:cNvSpPr>
          <p:nvPr>
            <p:ph type="body" sz="quarter" idx="15"/>
          </p:nvPr>
        </p:nvSpPr>
        <p:spPr/>
        <p:txBody>
          <a:bodyPr/>
          <a:lstStyle/>
          <a:p>
            <a:r>
              <a:rPr lang="en-US" altLang="en-US" dirty="0">
                <a:solidFill>
                  <a:srgbClr val="040404"/>
                </a:solidFill>
              </a:rPr>
              <a:t>Immunodeficiency</a:t>
            </a:r>
          </a:p>
          <a:p>
            <a:pPr lvl="1"/>
            <a:r>
              <a:rPr lang="en-US" altLang="en-US" dirty="0">
                <a:solidFill>
                  <a:srgbClr val="040404"/>
                </a:solidFill>
              </a:rPr>
              <a:t>Insufficient immune function</a:t>
            </a:r>
          </a:p>
          <a:p>
            <a:pPr lvl="1"/>
            <a:r>
              <a:rPr lang="en-US" altLang="en-US" dirty="0">
                <a:solidFill>
                  <a:srgbClr val="040404"/>
                </a:solidFill>
              </a:rPr>
              <a:t>Makes people vulnerable to infections by opportunistic agents that are typically harmless to healthy people</a:t>
            </a:r>
          </a:p>
          <a:p>
            <a:r>
              <a:rPr lang="en-US" altLang="en-US" dirty="0">
                <a:solidFill>
                  <a:srgbClr val="040404"/>
                </a:solidFill>
              </a:rPr>
              <a:t>Primary immune deficiencies such as SCIDs are present at birth.</a:t>
            </a:r>
          </a:p>
          <a:p>
            <a:r>
              <a:rPr lang="en-US" altLang="en-US" dirty="0">
                <a:solidFill>
                  <a:srgbClr val="040404"/>
                </a:solidFill>
              </a:rPr>
              <a:t>Secondary immune deficiency results from exposure to agents such as the HIV virus.</a:t>
            </a:r>
          </a:p>
        </p:txBody>
      </p:sp>
    </p:spTree>
    <p:extLst>
      <p:ext uri="{BB962C8B-B14F-4D97-AF65-F5344CB8AC3E}">
        <p14:creationId xmlns:p14="http://schemas.microsoft.com/office/powerpoint/2010/main" val="3099702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AIDS</a:t>
            </a:r>
          </a:p>
        </p:txBody>
      </p:sp>
      <p:sp>
        <p:nvSpPr>
          <p:cNvPr id="2" name="Text Placeholder 1"/>
          <p:cNvSpPr>
            <a:spLocks noGrp="1"/>
          </p:cNvSpPr>
          <p:nvPr>
            <p:ph type="body" sz="quarter" idx="15"/>
          </p:nvPr>
        </p:nvSpPr>
        <p:spPr/>
        <p:txBody>
          <a:bodyPr/>
          <a:lstStyle/>
          <a:p>
            <a:r>
              <a:rPr lang="en-US" altLang="en-US" dirty="0">
                <a:solidFill>
                  <a:srgbClr val="040404"/>
                </a:solidFill>
              </a:rPr>
              <a:t>The HIV virus destroys the immune system by infecting macrophages, dendritic cells, and helper T cells.</a:t>
            </a:r>
          </a:p>
          <a:p>
            <a:r>
              <a:rPr lang="en-US" altLang="en-US" dirty="0">
                <a:solidFill>
                  <a:srgbClr val="040404"/>
                </a:solidFill>
              </a:rPr>
              <a:t>AIDS (acquired immune deficiency syndrome)</a:t>
            </a:r>
          </a:p>
          <a:p>
            <a:pPr lvl="1"/>
            <a:r>
              <a:rPr lang="en-US" altLang="en-US" dirty="0">
                <a:solidFill>
                  <a:srgbClr val="040404"/>
                </a:solidFill>
              </a:rPr>
              <a:t>A collection of diseases that develops after the HIV virus weakens the immune system.</a:t>
            </a:r>
          </a:p>
          <a:p>
            <a:r>
              <a:rPr lang="en-US" altLang="en-US" dirty="0">
                <a:solidFill>
                  <a:srgbClr val="040404"/>
                </a:solidFill>
              </a:rPr>
              <a:t>Drugs that slow the disease’s progress target processes unique to viral replication.</a:t>
            </a:r>
          </a:p>
        </p:txBody>
      </p:sp>
    </p:spTree>
    <p:extLst>
      <p:ext uri="{BB962C8B-B14F-4D97-AF65-F5344CB8AC3E}">
        <p14:creationId xmlns:p14="http://schemas.microsoft.com/office/powerpoint/2010/main" val="644043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Global HIV and AIDS Cases</a:t>
            </a:r>
          </a:p>
        </p:txBody>
      </p:sp>
      <p:graphicFrame>
        <p:nvGraphicFramePr>
          <p:cNvPr id="8" name="Table Placeholder 7"/>
          <p:cNvGraphicFramePr>
            <a:graphicFrameLocks noGrp="1"/>
          </p:cNvGraphicFramePr>
          <p:nvPr>
            <p:ph type="tbl" sz="quarter" idx="12"/>
            <p:extLst>
              <p:ext uri="{D42A27DB-BD31-4B8C-83A1-F6EECF244321}">
                <p14:modId xmlns:p14="http://schemas.microsoft.com/office/powerpoint/2010/main" val="2176199118"/>
              </p:ext>
            </p:extLst>
          </p:nvPr>
        </p:nvGraphicFramePr>
        <p:xfrm>
          <a:off x="3946442" y="1130291"/>
          <a:ext cx="4299117" cy="4754880"/>
        </p:xfrm>
        <a:graphic>
          <a:graphicData uri="http://schemas.openxmlformats.org/drawingml/2006/table">
            <a:tbl>
              <a:tblPr firstRow="1" bandRow="1"/>
              <a:tblGrid>
                <a:gridCol w="1725668">
                  <a:extLst>
                    <a:ext uri="{9D8B030D-6E8A-4147-A177-3AD203B41FA5}">
                      <a16:colId xmlns:a16="http://schemas.microsoft.com/office/drawing/2014/main" val="20000"/>
                    </a:ext>
                  </a:extLst>
                </a:gridCol>
                <a:gridCol w="1300218">
                  <a:extLst>
                    <a:ext uri="{9D8B030D-6E8A-4147-A177-3AD203B41FA5}">
                      <a16:colId xmlns:a16="http://schemas.microsoft.com/office/drawing/2014/main" val="20001"/>
                    </a:ext>
                  </a:extLst>
                </a:gridCol>
                <a:gridCol w="1273231">
                  <a:extLst>
                    <a:ext uri="{9D8B030D-6E8A-4147-A177-3AD203B41FA5}">
                      <a16:colId xmlns:a16="http://schemas.microsoft.com/office/drawing/2014/main" val="20002"/>
                    </a:ext>
                  </a:extLst>
                </a:gridCol>
              </a:tblGrid>
              <a:tr h="370840">
                <a:tc>
                  <a:txBody>
                    <a:bodyPr/>
                    <a:lstStyle/>
                    <a:p>
                      <a:pPr algn="ctr"/>
                      <a:r>
                        <a:rPr lang="en-US" sz="1400" b="1" u="none" strike="noStrike" kern="1200" baseline="0" dirty="0">
                          <a:solidFill>
                            <a:srgbClr val="000000"/>
                          </a:solidFill>
                          <a:latin typeface="Arial" pitchFamily="34" charset="0"/>
                          <a:cs typeface="Arial" pitchFamily="34" charset="0"/>
                        </a:rPr>
                        <a:t>Region</a:t>
                      </a:r>
                      <a:endParaRPr lang="ru-RU" sz="1400" b="1" dirty="0">
                        <a:solidFill>
                          <a:srgbClr val="000000"/>
                        </a:solidFill>
                        <a:latin typeface="Arial" pitchFamily="34" charset="0"/>
                        <a:cs typeface="Arial" pitchFamily="34" charset="0"/>
                      </a:endParaRPr>
                    </a:p>
                  </a:txBody>
                  <a:tcPr marL="50034" marR="50034" anchor="ctr"/>
                </a:tc>
                <a:tc>
                  <a:txBody>
                    <a:bodyPr/>
                    <a:lstStyle/>
                    <a:p>
                      <a:pPr algn="ctr"/>
                      <a:r>
                        <a:rPr lang="en-US" sz="1400" b="1" u="none" strike="noStrike" kern="1200" baseline="0" dirty="0">
                          <a:solidFill>
                            <a:srgbClr val="000000"/>
                          </a:solidFill>
                          <a:latin typeface="Arial" pitchFamily="34" charset="0"/>
                          <a:cs typeface="Arial" pitchFamily="34" charset="0"/>
                        </a:rPr>
                        <a:t>People Living</a:t>
                      </a:r>
                    </a:p>
                    <a:p>
                      <a:pPr algn="ctr"/>
                      <a:r>
                        <a:rPr lang="en-US" sz="1400" b="1" u="none" strike="noStrike" kern="1200" baseline="0" dirty="0">
                          <a:solidFill>
                            <a:srgbClr val="000000"/>
                          </a:solidFill>
                          <a:latin typeface="Arial" pitchFamily="34" charset="0"/>
                          <a:cs typeface="Arial" pitchFamily="34" charset="0"/>
                        </a:rPr>
                        <a:t>with HIV</a:t>
                      </a:r>
                      <a:endParaRPr lang="ru-RU" sz="1400" b="1" dirty="0">
                        <a:solidFill>
                          <a:srgbClr val="000000"/>
                        </a:solidFill>
                        <a:latin typeface="Arial" pitchFamily="34" charset="0"/>
                        <a:cs typeface="Arial" pitchFamily="34" charset="0"/>
                      </a:endParaRPr>
                    </a:p>
                  </a:txBody>
                  <a:tcPr marL="50034" marR="50034" anchor="ctr"/>
                </a:tc>
                <a:tc>
                  <a:txBody>
                    <a:bodyPr/>
                    <a:lstStyle/>
                    <a:p>
                      <a:pPr algn="ctr"/>
                      <a:r>
                        <a:rPr lang="en-US" sz="1400" b="1" u="none" strike="noStrike" kern="1200" baseline="0" dirty="0">
                          <a:solidFill>
                            <a:srgbClr val="000000"/>
                          </a:solidFill>
                          <a:latin typeface="Arial" pitchFamily="34" charset="0"/>
                          <a:cs typeface="Arial" pitchFamily="34" charset="0"/>
                        </a:rPr>
                        <a:t>AIDS-Related</a:t>
                      </a:r>
                    </a:p>
                    <a:p>
                      <a:pPr algn="ctr"/>
                      <a:r>
                        <a:rPr lang="en-US" sz="1400" b="1" u="none" strike="noStrike" kern="1200" baseline="0" dirty="0">
                          <a:solidFill>
                            <a:srgbClr val="000000"/>
                          </a:solidFill>
                          <a:latin typeface="Arial" pitchFamily="34" charset="0"/>
                          <a:cs typeface="Arial" pitchFamily="34" charset="0"/>
                        </a:rPr>
                        <a:t>Deaths</a:t>
                      </a:r>
                      <a:endParaRPr lang="ru-RU" sz="1400" b="1" dirty="0">
                        <a:solidFill>
                          <a:srgbClr val="000000"/>
                        </a:solidFill>
                        <a:latin typeface="Arial" pitchFamily="34" charset="0"/>
                        <a:cs typeface="Arial" pitchFamily="34" charset="0"/>
                      </a:endParaRPr>
                    </a:p>
                  </a:txBody>
                  <a:tcPr marL="50034" marR="50034" anchor="ctr"/>
                </a:tc>
                <a:extLst>
                  <a:ext uri="{0D108BD9-81ED-4DB2-BD59-A6C34878D82A}">
                    <a16:rowId xmlns:a16="http://schemas.microsoft.com/office/drawing/2014/main" val="10000"/>
                  </a:ext>
                </a:extLst>
              </a:tr>
              <a:tr h="370840">
                <a:tc>
                  <a:txBody>
                    <a:bodyPr/>
                    <a:lstStyle/>
                    <a:p>
                      <a:r>
                        <a:rPr lang="en-US" sz="1400" u="none" strike="noStrike" kern="1200" baseline="0" dirty="0">
                          <a:solidFill>
                            <a:srgbClr val="000000"/>
                          </a:solidFill>
                          <a:latin typeface="Arial" pitchFamily="34" charset="0"/>
                          <a:cs typeface="Arial" pitchFamily="34" charset="0"/>
                        </a:rPr>
                        <a:t>Eastern and</a:t>
                      </a:r>
                    </a:p>
                    <a:p>
                      <a:r>
                        <a:rPr lang="en-US" sz="1400" u="none" strike="noStrike" kern="1200" baseline="0" dirty="0">
                          <a:solidFill>
                            <a:srgbClr val="000000"/>
                          </a:solidFill>
                          <a:latin typeface="Arial" pitchFamily="34" charset="0"/>
                          <a:cs typeface="Arial" pitchFamily="34" charset="0"/>
                        </a:rPr>
                        <a:t>Southern Africa</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19,600,000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380,000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1"/>
                  </a:ext>
                </a:extLst>
              </a:tr>
              <a:tr h="0">
                <a:tc>
                  <a:txBody>
                    <a:bodyPr/>
                    <a:lstStyle/>
                    <a:p>
                      <a:r>
                        <a:rPr lang="en-US" sz="1400" u="none" strike="noStrike" kern="1200" baseline="0" dirty="0">
                          <a:solidFill>
                            <a:srgbClr val="000000"/>
                          </a:solidFill>
                          <a:latin typeface="Arial" pitchFamily="34" charset="0"/>
                          <a:cs typeface="Arial" pitchFamily="34" charset="0"/>
                        </a:rPr>
                        <a:t>Asia and the Pacific</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5,200,000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170,000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2"/>
                  </a:ext>
                </a:extLst>
              </a:tr>
              <a:tr h="370840">
                <a:tc>
                  <a:txBody>
                    <a:bodyPr/>
                    <a:lstStyle/>
                    <a:p>
                      <a:r>
                        <a:rPr lang="en-US" sz="1400" u="none" strike="noStrike" kern="1200" baseline="0" dirty="0">
                          <a:solidFill>
                            <a:srgbClr val="000000"/>
                          </a:solidFill>
                          <a:latin typeface="Arial" pitchFamily="34" charset="0"/>
                          <a:cs typeface="Arial" pitchFamily="34" charset="0"/>
                        </a:rPr>
                        <a:t>Western/Central</a:t>
                      </a:r>
                    </a:p>
                    <a:p>
                      <a:r>
                        <a:rPr lang="en-US" sz="1400" u="none" strike="noStrike" kern="1200" baseline="0" dirty="0">
                          <a:solidFill>
                            <a:srgbClr val="000000"/>
                          </a:solidFill>
                          <a:latin typeface="Arial" pitchFamily="34" charset="0"/>
                          <a:cs typeface="Arial" pitchFamily="34" charset="0"/>
                        </a:rPr>
                        <a:t>Africa</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6,100,000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280,000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3"/>
                  </a:ext>
                </a:extLst>
              </a:tr>
              <a:tr h="370840">
                <a:tc>
                  <a:txBody>
                    <a:bodyPr/>
                    <a:lstStyle/>
                    <a:p>
                      <a:r>
                        <a:rPr lang="en-US" sz="1400" u="none" strike="noStrike" kern="1200" baseline="0" dirty="0">
                          <a:solidFill>
                            <a:srgbClr val="000000"/>
                          </a:solidFill>
                          <a:latin typeface="Arial" pitchFamily="34" charset="0"/>
                          <a:cs typeface="Arial" pitchFamily="34" charset="0"/>
                        </a:rPr>
                        <a:t>Western/Central</a:t>
                      </a:r>
                    </a:p>
                    <a:p>
                      <a:r>
                        <a:rPr lang="en-US" sz="1400" u="none" strike="noStrike" kern="1200" baseline="0" dirty="0">
                          <a:solidFill>
                            <a:srgbClr val="000000"/>
                          </a:solidFill>
                          <a:latin typeface="Arial" pitchFamily="34" charset="0"/>
                          <a:cs typeface="Arial" pitchFamily="34" charset="0"/>
                        </a:rPr>
                        <a:t>Europe and North</a:t>
                      </a:r>
                    </a:p>
                    <a:p>
                      <a:r>
                        <a:rPr lang="en-US" sz="1400" u="none" strike="noStrike" kern="1200" baseline="0" dirty="0">
                          <a:solidFill>
                            <a:srgbClr val="000000"/>
                          </a:solidFill>
                          <a:latin typeface="Arial" pitchFamily="34" charset="0"/>
                          <a:cs typeface="Arial" pitchFamily="34" charset="0"/>
                        </a:rPr>
                        <a:t>America</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2,200,000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13,000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4"/>
                  </a:ext>
                </a:extLst>
              </a:tr>
              <a:tr h="0">
                <a:tc>
                  <a:txBody>
                    <a:bodyPr/>
                    <a:lstStyle/>
                    <a:p>
                      <a:r>
                        <a:rPr lang="en-US" sz="1400" u="none" strike="noStrike" kern="1200" baseline="0" dirty="0">
                          <a:solidFill>
                            <a:srgbClr val="000000"/>
                          </a:solidFill>
                          <a:latin typeface="Arial" pitchFamily="34" charset="0"/>
                          <a:cs typeface="Arial" pitchFamily="34" charset="0"/>
                        </a:rPr>
                        <a:t>Latin America</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1,800,000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37,000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5"/>
                  </a:ext>
                </a:extLst>
              </a:tr>
              <a:tr h="370840">
                <a:tc>
                  <a:txBody>
                    <a:bodyPr/>
                    <a:lstStyle/>
                    <a:p>
                      <a:r>
                        <a:rPr lang="en-US" sz="1400" u="none" strike="noStrike" kern="1200" baseline="0" dirty="0">
                          <a:solidFill>
                            <a:srgbClr val="000000"/>
                          </a:solidFill>
                          <a:latin typeface="Arial" pitchFamily="34" charset="0"/>
                          <a:cs typeface="Arial" pitchFamily="34" charset="0"/>
                        </a:rPr>
                        <a:t>Eastern Europe and</a:t>
                      </a:r>
                    </a:p>
                    <a:p>
                      <a:r>
                        <a:rPr lang="en-US" sz="1400" u="none" strike="noStrike" kern="1200" baseline="0" dirty="0">
                          <a:solidFill>
                            <a:srgbClr val="000000"/>
                          </a:solidFill>
                          <a:latin typeface="Arial" pitchFamily="34" charset="0"/>
                          <a:cs typeface="Arial" pitchFamily="34" charset="0"/>
                        </a:rPr>
                        <a:t>Central Asia</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1,400,000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34,000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6"/>
                  </a:ext>
                </a:extLst>
              </a:tr>
              <a:tr h="0">
                <a:tc>
                  <a:txBody>
                    <a:bodyPr/>
                    <a:lstStyle/>
                    <a:p>
                      <a:r>
                        <a:rPr lang="en-US" sz="1400" u="none" strike="noStrike" kern="1200" baseline="0" dirty="0">
                          <a:solidFill>
                            <a:srgbClr val="000000"/>
                          </a:solidFill>
                          <a:latin typeface="Arial" pitchFamily="34" charset="0"/>
                          <a:cs typeface="Arial" pitchFamily="34" charset="0"/>
                        </a:rPr>
                        <a:t>Caribbean</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310,000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10,000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7"/>
                  </a:ext>
                </a:extLst>
              </a:tr>
              <a:tr h="370840">
                <a:tc>
                  <a:txBody>
                    <a:bodyPr/>
                    <a:lstStyle/>
                    <a:p>
                      <a:r>
                        <a:rPr lang="en-US" sz="1400" u="none" strike="noStrike" kern="1200" baseline="0" dirty="0">
                          <a:solidFill>
                            <a:srgbClr val="000000"/>
                          </a:solidFill>
                          <a:latin typeface="Arial" pitchFamily="34" charset="0"/>
                          <a:cs typeface="Arial" pitchFamily="34" charset="0"/>
                        </a:rPr>
                        <a:t>Middle East and</a:t>
                      </a:r>
                    </a:p>
                    <a:p>
                      <a:r>
                        <a:rPr lang="en-US" sz="1400" u="none" strike="noStrike" kern="1200" baseline="0" dirty="0">
                          <a:solidFill>
                            <a:srgbClr val="000000"/>
                          </a:solidFill>
                          <a:latin typeface="Arial" pitchFamily="34" charset="0"/>
                          <a:cs typeface="Arial" pitchFamily="34" charset="0"/>
                        </a:rPr>
                        <a:t>North Africa</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220,000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9,800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8"/>
                  </a:ext>
                </a:extLst>
              </a:tr>
              <a:tr h="370840">
                <a:tc>
                  <a:txBody>
                    <a:bodyPr/>
                    <a:lstStyle/>
                    <a:p>
                      <a:r>
                        <a:rPr lang="en-US" sz="1400" u="none" strike="noStrike" kern="1200" baseline="0" dirty="0">
                          <a:solidFill>
                            <a:srgbClr val="000000"/>
                          </a:solidFill>
                          <a:latin typeface="Arial" pitchFamily="34" charset="0"/>
                          <a:cs typeface="Arial" pitchFamily="34" charset="0"/>
                        </a:rPr>
                        <a:t>Worldwide total</a:t>
                      </a:r>
                    </a:p>
                    <a:p>
                      <a:r>
                        <a:rPr lang="en-US" sz="1400" u="none" strike="noStrike" kern="1200" baseline="0" dirty="0">
                          <a:solidFill>
                            <a:srgbClr val="000000"/>
                          </a:solidFill>
                          <a:latin typeface="Arial" pitchFamily="34" charset="0"/>
                          <a:cs typeface="Arial" pitchFamily="34" charset="0"/>
                        </a:rPr>
                        <a:t>(approximate)</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36,900,000</a:t>
                      </a:r>
                      <a:endParaRPr lang="ru-RU" sz="1400" dirty="0">
                        <a:solidFill>
                          <a:srgbClr val="000000"/>
                        </a:solidFill>
                        <a:latin typeface="Arial" pitchFamily="34" charset="0"/>
                        <a:cs typeface="Arial" pitchFamily="34" charset="0"/>
                      </a:endParaRPr>
                    </a:p>
                  </a:txBody>
                  <a:tcPr marL="50034" marR="50034"/>
                </a:tc>
                <a:tc>
                  <a:txBody>
                    <a:bodyPr/>
                    <a:lstStyle/>
                    <a:p>
                      <a:pPr algn="ctr"/>
                      <a:r>
                        <a:rPr lang="ru-RU" sz="1400" u="none" strike="noStrike" kern="1200" baseline="0" dirty="0">
                          <a:solidFill>
                            <a:srgbClr val="000000"/>
                          </a:solidFill>
                          <a:latin typeface="Arial" pitchFamily="34" charset="0"/>
                          <a:cs typeface="Arial" pitchFamily="34" charset="0"/>
                        </a:rPr>
                        <a:t>940,000</a:t>
                      </a:r>
                      <a:endParaRPr lang="ru-RU" sz="1400" dirty="0">
                        <a:solidFill>
                          <a:srgbClr val="000000"/>
                        </a:solidFill>
                        <a:latin typeface="Arial" pitchFamily="34" charset="0"/>
                        <a:cs typeface="Arial" pitchFamily="34" charset="0"/>
                      </a:endParaRPr>
                    </a:p>
                  </a:txBody>
                  <a:tcPr marL="50034" marR="50034"/>
                </a:tc>
                <a:extLst>
                  <a:ext uri="{0D108BD9-81ED-4DB2-BD59-A6C34878D82A}">
                    <a16:rowId xmlns:a16="http://schemas.microsoft.com/office/drawing/2014/main" val="10009"/>
                  </a:ext>
                </a:extLst>
              </a:tr>
            </a:tbl>
          </a:graphicData>
        </a:graphic>
      </p:graphicFrame>
      <p:sp>
        <p:nvSpPr>
          <p:cNvPr id="3" name="Text Placeholder 2">
            <a:extLst>
              <a:ext uri="{FF2B5EF4-FFF2-40B4-BE49-F238E27FC236}">
                <a16:creationId xmlns:a16="http://schemas.microsoft.com/office/drawing/2014/main" id="{8642E528-4F37-4686-861F-AF593165A872}"/>
              </a:ext>
            </a:extLst>
          </p:cNvPr>
          <p:cNvSpPr>
            <a:spLocks noGrp="1"/>
          </p:cNvSpPr>
          <p:nvPr>
            <p:ph type="body" sz="quarter" idx="11"/>
          </p:nvPr>
        </p:nvSpPr>
        <p:spPr>
          <a:xfrm>
            <a:off x="2870199" y="5950258"/>
            <a:ext cx="6781801" cy="296556"/>
          </a:xfrm>
        </p:spPr>
        <p:txBody>
          <a:bodyPr/>
          <a:lstStyle/>
          <a:p>
            <a:pPr indent="0">
              <a:buNone/>
            </a:pPr>
            <a:r>
              <a:rPr lang="en-US" dirty="0">
                <a:solidFill>
                  <a:srgbClr val="000000"/>
                </a:solidFill>
              </a:rPr>
              <a:t>Source: Joint United Nations </a:t>
            </a:r>
            <a:r>
              <a:rPr lang="en-US" dirty="0" err="1">
                <a:solidFill>
                  <a:srgbClr val="000000"/>
                </a:solidFill>
              </a:rPr>
              <a:t>Programme</a:t>
            </a:r>
            <a:r>
              <a:rPr lang="en-US" dirty="0">
                <a:solidFill>
                  <a:srgbClr val="000000"/>
                </a:solidFill>
              </a:rPr>
              <a:t> HIV/AIDS, 2017 report</a:t>
            </a:r>
          </a:p>
        </p:txBody>
      </p:sp>
    </p:spTree>
    <p:extLst>
      <p:ext uri="{BB962C8B-B14F-4D97-AF65-F5344CB8AC3E}">
        <p14:creationId xmlns:p14="http://schemas.microsoft.com/office/powerpoint/2010/main" val="753173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Transmission of HIV</a:t>
            </a:r>
          </a:p>
        </p:txBody>
      </p:sp>
      <p:pic>
        <p:nvPicPr>
          <p:cNvPr id="15362" name="Picture 2" descr="A micrograph shows an infected T cell and brain cell. Small H I V particles pass from the T cell to the brain cell."/>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09802" y="1698932"/>
            <a:ext cx="4572396" cy="398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508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23.8 Vaccines</a:t>
            </a:r>
          </a:p>
        </p:txBody>
      </p:sp>
      <p:sp>
        <p:nvSpPr>
          <p:cNvPr id="2" name="Text Placeholder 1"/>
          <p:cNvSpPr>
            <a:spLocks noGrp="1"/>
          </p:cNvSpPr>
          <p:nvPr>
            <p:ph type="body" sz="quarter" idx="15"/>
          </p:nvPr>
        </p:nvSpPr>
        <p:spPr/>
        <p:txBody>
          <a:bodyPr/>
          <a:lstStyle/>
          <a:p>
            <a:r>
              <a:rPr lang="en-US" altLang="en-US" dirty="0">
                <a:solidFill>
                  <a:srgbClr val="040404"/>
                </a:solidFill>
              </a:rPr>
              <a:t>Immunization</a:t>
            </a:r>
          </a:p>
          <a:p>
            <a:pPr lvl="1"/>
            <a:r>
              <a:rPr lang="en-US" altLang="en-US" dirty="0">
                <a:solidFill>
                  <a:srgbClr val="040404"/>
                </a:solidFill>
              </a:rPr>
              <a:t>Procedure used to induce immunity</a:t>
            </a:r>
          </a:p>
          <a:p>
            <a:r>
              <a:rPr lang="en-US" altLang="en-US" dirty="0">
                <a:solidFill>
                  <a:srgbClr val="040404"/>
                </a:solidFill>
              </a:rPr>
              <a:t>Active immunization</a:t>
            </a:r>
          </a:p>
          <a:p>
            <a:pPr lvl="1"/>
            <a:r>
              <a:rPr lang="en-US" altLang="en-US" dirty="0">
                <a:solidFill>
                  <a:srgbClr val="040404"/>
                </a:solidFill>
              </a:rPr>
              <a:t>A vaccine containing antigens elicits a primary immune response and provides lasting protection.</a:t>
            </a:r>
          </a:p>
          <a:p>
            <a:r>
              <a:rPr lang="en-US" altLang="en-US" dirty="0">
                <a:solidFill>
                  <a:srgbClr val="040404"/>
                </a:solidFill>
              </a:rPr>
              <a:t>Passive immunization</a:t>
            </a:r>
          </a:p>
          <a:p>
            <a:pPr lvl="1"/>
            <a:r>
              <a:rPr lang="en-US" altLang="en-US" dirty="0">
                <a:solidFill>
                  <a:srgbClr val="040404"/>
                </a:solidFill>
              </a:rPr>
              <a:t>Antibodies purified from blood of other individuals provides immediate but temporary protection.</a:t>
            </a:r>
          </a:p>
        </p:txBody>
      </p:sp>
    </p:spTree>
    <p:extLst>
      <p:ext uri="{BB962C8B-B14F-4D97-AF65-F5344CB8AC3E}">
        <p14:creationId xmlns:p14="http://schemas.microsoft.com/office/powerpoint/2010/main" val="1458288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Vaccination: Cause and Effect</a:t>
            </a:r>
          </a:p>
        </p:txBody>
      </p:sp>
      <p:pic>
        <p:nvPicPr>
          <p:cNvPr id="16386" name="Picture 2" descr="A micrograph shows an oval virus with a dumbbell shaped core. A photo shows a child with blisters in the body."/>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329700" y="1882394"/>
            <a:ext cx="5532600" cy="343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021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Recommended Immunizations</a:t>
            </a:r>
          </a:p>
        </p:txBody>
      </p:sp>
      <p:graphicFrame>
        <p:nvGraphicFramePr>
          <p:cNvPr id="8" name="Table Placeholder 7"/>
          <p:cNvGraphicFramePr>
            <a:graphicFrameLocks noGrp="1"/>
          </p:cNvGraphicFramePr>
          <p:nvPr>
            <p:ph type="tbl" sz="quarter" idx="12"/>
            <p:extLst>
              <p:ext uri="{D42A27DB-BD31-4B8C-83A1-F6EECF244321}">
                <p14:modId xmlns:p14="http://schemas.microsoft.com/office/powerpoint/2010/main" val="2443029530"/>
              </p:ext>
            </p:extLst>
          </p:nvPr>
        </p:nvGraphicFramePr>
        <p:xfrm>
          <a:off x="3571876" y="1137118"/>
          <a:ext cx="5048249" cy="4846320"/>
        </p:xfrm>
        <a:graphic>
          <a:graphicData uri="http://schemas.openxmlformats.org/drawingml/2006/table">
            <a:tbl>
              <a:tblPr firstRow="1" bandRow="1"/>
              <a:tblGrid>
                <a:gridCol w="2209799">
                  <a:extLst>
                    <a:ext uri="{9D8B030D-6E8A-4147-A177-3AD203B41FA5}">
                      <a16:colId xmlns:a16="http://schemas.microsoft.com/office/drawing/2014/main" val="20000"/>
                    </a:ext>
                  </a:extLst>
                </a:gridCol>
                <a:gridCol w="2838450">
                  <a:extLst>
                    <a:ext uri="{9D8B030D-6E8A-4147-A177-3AD203B41FA5}">
                      <a16:colId xmlns:a16="http://schemas.microsoft.com/office/drawing/2014/main" val="20001"/>
                    </a:ext>
                  </a:extLst>
                </a:gridCol>
              </a:tblGrid>
              <a:tr h="0">
                <a:tc>
                  <a:txBody>
                    <a:bodyPr/>
                    <a:lstStyle/>
                    <a:p>
                      <a:pPr algn="ctr"/>
                      <a:r>
                        <a:rPr lang="en-US" sz="1200" b="1" u="none" strike="noStrike" kern="1200" baseline="0" dirty="0">
                          <a:solidFill>
                            <a:srgbClr val="000000"/>
                          </a:solidFill>
                          <a:latin typeface="Arial" pitchFamily="34" charset="0"/>
                          <a:cs typeface="Arial" pitchFamily="34" charset="0"/>
                        </a:rPr>
                        <a:t>Vaccine</a:t>
                      </a:r>
                      <a:endParaRPr lang="ru-RU" sz="1200" b="1" dirty="0">
                        <a:solidFill>
                          <a:srgbClr val="000000"/>
                        </a:solidFill>
                        <a:latin typeface="Arial" pitchFamily="34" charset="0"/>
                        <a:cs typeface="Arial" pitchFamily="34" charset="0"/>
                      </a:endParaRPr>
                    </a:p>
                  </a:txBody>
                  <a:tcPr anchor="ctr"/>
                </a:tc>
                <a:tc>
                  <a:txBody>
                    <a:bodyPr/>
                    <a:lstStyle/>
                    <a:p>
                      <a:pPr algn="ctr"/>
                      <a:r>
                        <a:rPr lang="en-US" sz="1200" b="1" u="none" strike="noStrike" kern="1200" baseline="0" dirty="0">
                          <a:solidFill>
                            <a:srgbClr val="000000"/>
                          </a:solidFill>
                          <a:latin typeface="Arial" pitchFamily="34" charset="0"/>
                          <a:cs typeface="Arial" pitchFamily="34" charset="0"/>
                        </a:rPr>
                        <a:t>Age of Vaccination</a:t>
                      </a:r>
                      <a:endParaRPr lang="ru-RU" sz="1200" b="1" dirty="0">
                        <a:solidFill>
                          <a:srgbClr val="000000"/>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0">
                <a:tc>
                  <a:txBody>
                    <a:bodyPr/>
                    <a:lstStyle/>
                    <a:p>
                      <a:r>
                        <a:rPr lang="en-US" sz="1200" u="none" strike="noStrike" kern="1200" baseline="0" dirty="0">
                          <a:solidFill>
                            <a:srgbClr val="000000"/>
                          </a:solidFill>
                          <a:latin typeface="Arial" pitchFamily="34" charset="0"/>
                          <a:cs typeface="Arial" pitchFamily="34" charset="0"/>
                        </a:rPr>
                        <a:t>Hepatitis B (</a:t>
                      </a:r>
                      <a:r>
                        <a:rPr lang="en-US" sz="1200" u="none" strike="noStrike" kern="1200" baseline="0" dirty="0" err="1">
                          <a:solidFill>
                            <a:srgbClr val="000000"/>
                          </a:solidFill>
                          <a:latin typeface="Arial" pitchFamily="34" charset="0"/>
                          <a:cs typeface="Arial" pitchFamily="34" charset="0"/>
                        </a:rPr>
                        <a:t>HepB</a:t>
                      </a:r>
                      <a:r>
                        <a:rPr lang="en-US" sz="1200" u="none" strike="noStrike" kern="1200" baseline="0" dirty="0">
                          <a:solidFill>
                            <a:srgbClr val="000000"/>
                          </a:solidFill>
                          <a:latin typeface="Arial" pitchFamily="34" charset="0"/>
                          <a:cs typeface="Arial" pitchFamily="34" charset="0"/>
                        </a:rPr>
                        <a:t>)</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Birth, 1–2 months, and 6–18 months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1"/>
                  </a:ext>
                </a:extLst>
              </a:tr>
              <a:tr h="197167">
                <a:tc>
                  <a:txBody>
                    <a:bodyPr/>
                    <a:lstStyle/>
                    <a:p>
                      <a:r>
                        <a:rPr lang="en-US" sz="1200" u="none" strike="noStrike" kern="1200" baseline="0" dirty="0">
                          <a:solidFill>
                            <a:srgbClr val="000000"/>
                          </a:solidFill>
                          <a:latin typeface="Arial" pitchFamily="34" charset="0"/>
                          <a:cs typeface="Arial" pitchFamily="34" charset="0"/>
                        </a:rPr>
                        <a:t>Rotavirus (RV)</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2, 4, and 6 months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2"/>
                  </a:ext>
                </a:extLst>
              </a:tr>
              <a:tr h="370840">
                <a:tc>
                  <a:txBody>
                    <a:bodyPr/>
                    <a:lstStyle/>
                    <a:p>
                      <a:r>
                        <a:rPr lang="en-US" sz="1200" u="none" strike="noStrike" kern="1200" baseline="0" dirty="0">
                          <a:solidFill>
                            <a:srgbClr val="000000"/>
                          </a:solidFill>
                          <a:latin typeface="Arial" pitchFamily="34" charset="0"/>
                          <a:cs typeface="Arial" pitchFamily="34" charset="0"/>
                        </a:rPr>
                        <a:t>Diphtheria, tetanus,</a:t>
                      </a:r>
                    </a:p>
                    <a:p>
                      <a:r>
                        <a:rPr lang="en-US" sz="1200" u="none" strike="noStrike" kern="1200" baseline="0" dirty="0">
                          <a:solidFill>
                            <a:srgbClr val="000000"/>
                          </a:solidFill>
                          <a:latin typeface="Arial" pitchFamily="34" charset="0"/>
                          <a:cs typeface="Arial" pitchFamily="34" charset="0"/>
                        </a:rPr>
                        <a:t>pertussis (</a:t>
                      </a:r>
                      <a:r>
                        <a:rPr lang="en-US" sz="1200" u="none" strike="noStrike" kern="1200" baseline="0" dirty="0" err="1">
                          <a:solidFill>
                            <a:srgbClr val="000000"/>
                          </a:solidFill>
                          <a:latin typeface="Arial" pitchFamily="34" charset="0"/>
                          <a:cs typeface="Arial" pitchFamily="34" charset="0"/>
                        </a:rPr>
                        <a:t>DTaP</a:t>
                      </a:r>
                      <a:r>
                        <a:rPr lang="en-US" sz="1200" u="none" strike="noStrike" kern="1200" baseline="0" dirty="0">
                          <a:solidFill>
                            <a:srgbClr val="000000"/>
                          </a:solidFill>
                          <a:latin typeface="Arial" pitchFamily="34" charset="0"/>
                          <a:cs typeface="Arial" pitchFamily="34" charset="0"/>
                        </a:rPr>
                        <a:t>)</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2, 4, 6, and 15 months, and 4–6 years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3"/>
                  </a:ext>
                </a:extLst>
              </a:tr>
              <a:tr h="370840">
                <a:tc>
                  <a:txBody>
                    <a:bodyPr/>
                    <a:lstStyle/>
                    <a:p>
                      <a:r>
                        <a:rPr lang="en-US" sz="1200" i="1" u="none" strike="noStrike" kern="1200" baseline="0" dirty="0" err="1">
                          <a:solidFill>
                            <a:srgbClr val="000000"/>
                          </a:solidFill>
                          <a:latin typeface="Arial" pitchFamily="34" charset="0"/>
                          <a:cs typeface="Arial" pitchFamily="34" charset="0"/>
                        </a:rPr>
                        <a:t>Haemophilus</a:t>
                      </a:r>
                      <a:r>
                        <a:rPr lang="en-US" sz="1200" i="1" u="none" strike="noStrike" kern="1200" baseline="0" dirty="0">
                          <a:solidFill>
                            <a:srgbClr val="000000"/>
                          </a:solidFill>
                          <a:latin typeface="Arial" pitchFamily="34" charset="0"/>
                          <a:cs typeface="Arial" pitchFamily="34" charset="0"/>
                        </a:rPr>
                        <a:t> </a:t>
                      </a:r>
                      <a:r>
                        <a:rPr lang="en-US" sz="1200" i="1" u="none" strike="noStrike" kern="1200" baseline="0" dirty="0" err="1">
                          <a:solidFill>
                            <a:srgbClr val="000000"/>
                          </a:solidFill>
                          <a:latin typeface="Arial" pitchFamily="34" charset="0"/>
                          <a:cs typeface="Arial" pitchFamily="34" charset="0"/>
                        </a:rPr>
                        <a:t>influenzae</a:t>
                      </a:r>
                      <a:endParaRPr lang="en-US" sz="1200" i="1" u="none" strike="noStrike" kern="1200" baseline="0" dirty="0">
                        <a:solidFill>
                          <a:srgbClr val="000000"/>
                        </a:solidFill>
                        <a:latin typeface="Arial" pitchFamily="34" charset="0"/>
                        <a:cs typeface="Arial" pitchFamily="34" charset="0"/>
                      </a:endParaRPr>
                    </a:p>
                    <a:p>
                      <a:r>
                        <a:rPr lang="en-US" sz="1200" u="none" strike="noStrike" kern="1200" baseline="0" dirty="0">
                          <a:solidFill>
                            <a:srgbClr val="000000"/>
                          </a:solidFill>
                          <a:latin typeface="Arial" pitchFamily="34" charset="0"/>
                          <a:cs typeface="Arial" pitchFamily="34" charset="0"/>
                        </a:rPr>
                        <a:t>type b (</a:t>
                      </a:r>
                      <a:r>
                        <a:rPr lang="en-US" sz="1200" u="none" strike="noStrike" kern="1200" baseline="0" dirty="0" err="1">
                          <a:solidFill>
                            <a:srgbClr val="000000"/>
                          </a:solidFill>
                          <a:latin typeface="Arial" pitchFamily="34" charset="0"/>
                          <a:cs typeface="Arial" pitchFamily="34" charset="0"/>
                        </a:rPr>
                        <a:t>HiB</a:t>
                      </a:r>
                      <a:r>
                        <a:rPr lang="en-US" sz="1200" u="none" strike="noStrike" kern="1200" baseline="0" dirty="0">
                          <a:solidFill>
                            <a:srgbClr val="000000"/>
                          </a:solidFill>
                          <a:latin typeface="Arial" pitchFamily="34" charset="0"/>
                          <a:cs typeface="Arial" pitchFamily="34" charset="0"/>
                        </a:rPr>
                        <a:t>)</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2, 4, 6, and 12–15 months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4"/>
                  </a:ext>
                </a:extLst>
              </a:tr>
              <a:tr h="370840">
                <a:tc>
                  <a:txBody>
                    <a:bodyPr/>
                    <a:lstStyle/>
                    <a:p>
                      <a:r>
                        <a:rPr lang="en-US" sz="1200" u="none" strike="noStrike" kern="1200" baseline="0" dirty="0">
                          <a:solidFill>
                            <a:srgbClr val="000000"/>
                          </a:solidFill>
                          <a:latin typeface="Arial" pitchFamily="34" charset="0"/>
                          <a:cs typeface="Arial" pitchFamily="34" charset="0"/>
                        </a:rPr>
                        <a:t>Pneumococcal conjugate</a:t>
                      </a:r>
                    </a:p>
                    <a:p>
                      <a:r>
                        <a:rPr lang="en-US" sz="1200" u="none" strike="noStrike" kern="1200" baseline="0" dirty="0">
                          <a:solidFill>
                            <a:srgbClr val="000000"/>
                          </a:solidFill>
                          <a:latin typeface="Arial" pitchFamily="34" charset="0"/>
                          <a:cs typeface="Arial" pitchFamily="34" charset="0"/>
                        </a:rPr>
                        <a:t>(PCV13)</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2, 4, 6, and 12–15 months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5"/>
                  </a:ext>
                </a:extLst>
              </a:tr>
              <a:tr h="370840">
                <a:tc>
                  <a:txBody>
                    <a:bodyPr/>
                    <a:lstStyle/>
                    <a:p>
                      <a:r>
                        <a:rPr lang="en-US" sz="1200" u="none" strike="noStrike" kern="1200" baseline="0" dirty="0">
                          <a:solidFill>
                            <a:srgbClr val="000000"/>
                          </a:solidFill>
                          <a:latin typeface="Arial" pitchFamily="34" charset="0"/>
                          <a:cs typeface="Arial" pitchFamily="34" charset="0"/>
                        </a:rPr>
                        <a:t>Inactivated poliovirus</a:t>
                      </a:r>
                    </a:p>
                    <a:p>
                      <a:r>
                        <a:rPr lang="en-US" sz="1200" u="none" strike="noStrike" kern="1200" baseline="0" dirty="0">
                          <a:solidFill>
                            <a:srgbClr val="000000"/>
                          </a:solidFill>
                          <a:latin typeface="Arial" pitchFamily="34" charset="0"/>
                          <a:cs typeface="Arial" pitchFamily="34" charset="0"/>
                        </a:rPr>
                        <a:t>(IPV)</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2, 4, and 6–18 months, and 4–6 years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6"/>
                  </a:ext>
                </a:extLst>
              </a:tr>
              <a:tr h="0">
                <a:tc>
                  <a:txBody>
                    <a:bodyPr/>
                    <a:lstStyle/>
                    <a:p>
                      <a:r>
                        <a:rPr lang="en-US" sz="1200" u="none" strike="noStrike" kern="1200" baseline="0" dirty="0">
                          <a:solidFill>
                            <a:srgbClr val="000000"/>
                          </a:solidFill>
                          <a:latin typeface="Arial" pitchFamily="34" charset="0"/>
                          <a:cs typeface="Arial" pitchFamily="34" charset="0"/>
                        </a:rPr>
                        <a:t>Influenza (IIV)</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Yearly, 6 months and older</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7"/>
                  </a:ext>
                </a:extLst>
              </a:tr>
              <a:tr h="147680">
                <a:tc>
                  <a:txBody>
                    <a:bodyPr/>
                    <a:lstStyle/>
                    <a:p>
                      <a:r>
                        <a:rPr lang="en-US" sz="1200" u="none" strike="noStrike" kern="1200" baseline="0" dirty="0">
                          <a:solidFill>
                            <a:srgbClr val="000000"/>
                          </a:solidFill>
                          <a:latin typeface="Arial" pitchFamily="34" charset="0"/>
                          <a:cs typeface="Arial" pitchFamily="34" charset="0"/>
                        </a:rPr>
                        <a:t>Measles, mumps, rubella</a:t>
                      </a:r>
                    </a:p>
                    <a:p>
                      <a:r>
                        <a:rPr lang="en-US" sz="1200" u="none" strike="noStrike" kern="1200" baseline="0" dirty="0">
                          <a:solidFill>
                            <a:srgbClr val="000000"/>
                          </a:solidFill>
                          <a:latin typeface="Arial" pitchFamily="34" charset="0"/>
                          <a:cs typeface="Arial" pitchFamily="34" charset="0"/>
                        </a:rPr>
                        <a:t>(MMR)</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12–15 months, and 4–6 years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8"/>
                  </a:ext>
                </a:extLst>
              </a:tr>
              <a:tr h="370840">
                <a:tc>
                  <a:txBody>
                    <a:bodyPr/>
                    <a:lstStyle/>
                    <a:p>
                      <a:r>
                        <a:rPr lang="en-US" sz="1200" u="none" strike="noStrike" kern="1200" baseline="0" dirty="0">
                          <a:solidFill>
                            <a:srgbClr val="000000"/>
                          </a:solidFill>
                          <a:latin typeface="Arial" pitchFamily="34" charset="0"/>
                          <a:cs typeface="Arial" pitchFamily="34" charset="0"/>
                        </a:rPr>
                        <a:t>Varicella (chicken pox,</a:t>
                      </a:r>
                    </a:p>
                    <a:p>
                      <a:r>
                        <a:rPr lang="en-US" sz="1200" u="none" strike="noStrike" kern="1200" baseline="0" dirty="0">
                          <a:solidFill>
                            <a:srgbClr val="000000"/>
                          </a:solidFill>
                          <a:latin typeface="Arial" pitchFamily="34" charset="0"/>
                          <a:cs typeface="Arial" pitchFamily="34" charset="0"/>
                        </a:rPr>
                        <a:t>VAR)</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12–15 months, and 4–6 years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9"/>
                  </a:ext>
                </a:extLst>
              </a:tr>
              <a:tr h="0">
                <a:tc>
                  <a:txBody>
                    <a:bodyPr/>
                    <a:lstStyle/>
                    <a:p>
                      <a:r>
                        <a:rPr lang="en-US" sz="1200" u="none" strike="noStrike" kern="1200" baseline="0" dirty="0">
                          <a:solidFill>
                            <a:srgbClr val="000000"/>
                          </a:solidFill>
                          <a:latin typeface="Arial" pitchFamily="34" charset="0"/>
                          <a:cs typeface="Arial" pitchFamily="34" charset="0"/>
                        </a:rPr>
                        <a:t>Hepatitis A (</a:t>
                      </a:r>
                      <a:r>
                        <a:rPr lang="en-US" sz="1200" u="none" strike="noStrike" kern="1200" baseline="0" dirty="0" err="1">
                          <a:solidFill>
                            <a:srgbClr val="000000"/>
                          </a:solidFill>
                          <a:latin typeface="Arial" pitchFamily="34" charset="0"/>
                          <a:cs typeface="Arial" pitchFamily="34" charset="0"/>
                        </a:rPr>
                        <a:t>HepA</a:t>
                      </a:r>
                      <a:r>
                        <a:rPr lang="en-US" sz="1200" u="none" strike="noStrike" kern="1200" baseline="0" dirty="0">
                          <a:solidFill>
                            <a:srgbClr val="000000"/>
                          </a:solidFill>
                          <a:latin typeface="Arial" pitchFamily="34" charset="0"/>
                          <a:cs typeface="Arial" pitchFamily="34" charset="0"/>
                        </a:rPr>
                        <a:t>)</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12 and 18 months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10"/>
                  </a:ext>
                </a:extLst>
              </a:tr>
              <a:tr h="0">
                <a:tc>
                  <a:txBody>
                    <a:bodyPr/>
                    <a:lstStyle/>
                    <a:p>
                      <a:r>
                        <a:rPr lang="en-US" sz="1200" u="none" strike="noStrike" kern="1200" baseline="0" dirty="0">
                          <a:solidFill>
                            <a:srgbClr val="000000"/>
                          </a:solidFill>
                          <a:latin typeface="Arial" pitchFamily="34" charset="0"/>
                          <a:cs typeface="Arial" pitchFamily="34" charset="0"/>
                        </a:rPr>
                        <a:t>Human papillomavirus</a:t>
                      </a:r>
                    </a:p>
                    <a:p>
                      <a:r>
                        <a:rPr lang="en-US" sz="1200" u="none" strike="noStrike" kern="1200" baseline="0" dirty="0">
                          <a:solidFill>
                            <a:srgbClr val="000000"/>
                          </a:solidFill>
                          <a:latin typeface="Arial" pitchFamily="34" charset="0"/>
                          <a:cs typeface="Arial" pitchFamily="34" charset="0"/>
                        </a:rPr>
                        <a:t>(HPV)</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11–12 years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11"/>
                  </a:ext>
                </a:extLst>
              </a:tr>
              <a:tr h="223011">
                <a:tc>
                  <a:txBody>
                    <a:bodyPr/>
                    <a:lstStyle/>
                    <a:p>
                      <a:r>
                        <a:rPr lang="en-US" sz="1200" u="none" strike="noStrike" kern="1200" baseline="0" dirty="0">
                          <a:solidFill>
                            <a:srgbClr val="000000"/>
                          </a:solidFill>
                          <a:latin typeface="Arial" pitchFamily="34" charset="0"/>
                          <a:cs typeface="Arial" pitchFamily="34" charset="0"/>
                        </a:rPr>
                        <a:t>Meningococcal B (</a:t>
                      </a:r>
                      <a:r>
                        <a:rPr lang="en-US" sz="1200" u="none" strike="noStrike" kern="1200" baseline="0" dirty="0" err="1">
                          <a:solidFill>
                            <a:srgbClr val="000000"/>
                          </a:solidFill>
                          <a:latin typeface="Arial" pitchFamily="34" charset="0"/>
                          <a:cs typeface="Arial" pitchFamily="34" charset="0"/>
                        </a:rPr>
                        <a:t>MenB</a:t>
                      </a:r>
                      <a:r>
                        <a:rPr lang="en-US" sz="1200" u="none" strike="noStrike" kern="1200" baseline="0" dirty="0">
                          <a:solidFill>
                            <a:srgbClr val="000000"/>
                          </a:solidFill>
                          <a:latin typeface="Arial" pitchFamily="34" charset="0"/>
                          <a:cs typeface="Arial" pitchFamily="34" charset="0"/>
                        </a:rPr>
                        <a:t>)</a:t>
                      </a:r>
                      <a:endParaRPr lang="ru-RU" sz="1200" dirty="0">
                        <a:solidFill>
                          <a:srgbClr val="000000"/>
                        </a:solidFill>
                        <a:latin typeface="Arial" pitchFamily="34" charset="0"/>
                        <a:cs typeface="Arial" pitchFamily="34" charset="0"/>
                      </a:endParaRPr>
                    </a:p>
                  </a:txBody>
                  <a:tcPr/>
                </a:tc>
                <a:tc>
                  <a:txBody>
                    <a:bodyPr/>
                    <a:lstStyle/>
                    <a:p>
                      <a:r>
                        <a:rPr lang="en-US" sz="1200" u="none" strike="noStrike" kern="1200" baseline="0" dirty="0">
                          <a:solidFill>
                            <a:srgbClr val="000000"/>
                          </a:solidFill>
                          <a:latin typeface="Arial" pitchFamily="34" charset="0"/>
                          <a:cs typeface="Arial" pitchFamily="34" charset="0"/>
                        </a:rPr>
                        <a:t>11–12 years, 16 years</a:t>
                      </a:r>
                      <a:endParaRPr lang="ru-RU" sz="12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678100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Points to Ponder</a:t>
            </a:r>
          </a:p>
        </p:txBody>
      </p:sp>
      <p:sp>
        <p:nvSpPr>
          <p:cNvPr id="2" name="Text Placeholder 1"/>
          <p:cNvSpPr>
            <a:spLocks noGrp="1"/>
          </p:cNvSpPr>
          <p:nvPr>
            <p:ph type="body" sz="quarter" idx="15"/>
          </p:nvPr>
        </p:nvSpPr>
        <p:spPr/>
        <p:txBody>
          <a:bodyPr/>
          <a:lstStyle/>
          <a:p>
            <a:r>
              <a:rPr lang="en-US" altLang="en-US" dirty="0">
                <a:solidFill>
                  <a:srgbClr val="040404"/>
                </a:solidFill>
              </a:rPr>
              <a:t>What is MRSA, how is it treated, and how can you protect against it?</a:t>
            </a:r>
          </a:p>
          <a:p>
            <a:r>
              <a:rPr lang="en-US" altLang="en-US" dirty="0">
                <a:solidFill>
                  <a:srgbClr val="040404"/>
                </a:solidFill>
              </a:rPr>
              <a:t>Consider the recent outbreak of communicable diseases that can be prevented by vaccinations. </a:t>
            </a:r>
          </a:p>
          <a:p>
            <a:pPr lvl="1"/>
            <a:r>
              <a:rPr lang="en-US" altLang="en-US" dirty="0">
                <a:solidFill>
                  <a:srgbClr val="040404"/>
                </a:solidFill>
              </a:rPr>
              <a:t>How are unvaccinated individuals impacting the occurrence of these outbreaks?</a:t>
            </a:r>
          </a:p>
        </p:txBody>
      </p:sp>
    </p:spTree>
    <p:extLst>
      <p:ext uri="{BB962C8B-B14F-4D97-AF65-F5344CB8AC3E}">
        <p14:creationId xmlns:p14="http://schemas.microsoft.com/office/powerpoint/2010/main" val="268767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HPV and Cervical Cancer</a:t>
            </a:r>
            <a:endParaRPr lang="ru-RU" dirty="0"/>
          </a:p>
        </p:txBody>
      </p:sp>
      <p:pic>
        <p:nvPicPr>
          <p:cNvPr id="5" name="Picture 2" descr="A micrograph shows abnormal cervical cells. Another micrograph shows normal cervical cells. A photo shows Frankie McCullough and another woman."/>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895323" y="2375207"/>
            <a:ext cx="6401355" cy="22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39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23.2 Integrated Responses to Threats</a:t>
            </a:r>
          </a:p>
        </p:txBody>
      </p:sp>
      <p:sp>
        <p:nvSpPr>
          <p:cNvPr id="2" name="Text Placeholder 1"/>
          <p:cNvSpPr>
            <a:spLocks noGrp="1"/>
          </p:cNvSpPr>
          <p:nvPr>
            <p:ph type="body" sz="quarter" idx="15"/>
          </p:nvPr>
        </p:nvSpPr>
        <p:spPr/>
        <p:txBody>
          <a:bodyPr/>
          <a:lstStyle/>
          <a:p>
            <a:r>
              <a:rPr lang="en-US" altLang="en-US" dirty="0">
                <a:solidFill>
                  <a:srgbClr val="040404"/>
                </a:solidFill>
              </a:rPr>
              <a:t>Humans have coevolved with many pathogens for which we have immunity.</a:t>
            </a:r>
          </a:p>
          <a:p>
            <a:pPr lvl="1"/>
            <a:r>
              <a:rPr lang="en-US" altLang="en-US" dirty="0">
                <a:solidFill>
                  <a:srgbClr val="040404"/>
                </a:solidFill>
              </a:rPr>
              <a:t>The capacity to resist and combat infection</a:t>
            </a:r>
          </a:p>
          <a:p>
            <a:r>
              <a:rPr lang="en-US" altLang="en-US" dirty="0">
                <a:solidFill>
                  <a:srgbClr val="040404"/>
                </a:solidFill>
              </a:rPr>
              <a:t>Unique patterns in membrane proteins help the body identify cells that belong (self) and cells that do not belong (</a:t>
            </a:r>
            <a:r>
              <a:rPr lang="en-US" altLang="en-US" dirty="0" err="1">
                <a:solidFill>
                  <a:srgbClr val="040404"/>
                </a:solidFill>
              </a:rPr>
              <a:t>nonself</a:t>
            </a:r>
            <a:r>
              <a:rPr lang="en-US" altLang="en-US" dirty="0">
                <a:solidFill>
                  <a:srgbClr val="040404"/>
                </a:solidFill>
              </a:rPr>
              <a:t>).</a:t>
            </a:r>
          </a:p>
          <a:p>
            <a:r>
              <a:rPr lang="en-US" altLang="en-US" dirty="0">
                <a:solidFill>
                  <a:srgbClr val="040404"/>
                </a:solidFill>
              </a:rPr>
              <a:t>Cells of modern </a:t>
            </a:r>
            <a:r>
              <a:rPr lang="en-US" altLang="en-US" dirty="0" err="1">
                <a:solidFill>
                  <a:srgbClr val="040404"/>
                </a:solidFill>
              </a:rPr>
              <a:t>multicelled</a:t>
            </a:r>
            <a:r>
              <a:rPr lang="en-US" altLang="en-US" dirty="0">
                <a:solidFill>
                  <a:srgbClr val="040404"/>
                </a:solidFill>
              </a:rPr>
              <a:t> eukaryotes have receptors that recognize pathogen-associated molecular patterns (PAMPs).</a:t>
            </a:r>
          </a:p>
        </p:txBody>
      </p:sp>
    </p:spTree>
    <p:extLst>
      <p:ext uri="{BB962C8B-B14F-4D97-AF65-F5344CB8AC3E}">
        <p14:creationId xmlns:p14="http://schemas.microsoft.com/office/powerpoint/2010/main" val="292283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Evolution of the Body’s Defenses</a:t>
            </a:r>
          </a:p>
        </p:txBody>
      </p:sp>
      <p:sp>
        <p:nvSpPr>
          <p:cNvPr id="2" name="Text Placeholder 1"/>
          <p:cNvSpPr>
            <a:spLocks noGrp="1"/>
          </p:cNvSpPr>
          <p:nvPr>
            <p:ph type="body" sz="quarter" idx="15"/>
          </p:nvPr>
        </p:nvSpPr>
        <p:spPr/>
        <p:txBody>
          <a:bodyPr/>
          <a:lstStyle/>
          <a:p>
            <a:r>
              <a:rPr lang="en-US" altLang="en-US" dirty="0">
                <a:solidFill>
                  <a:srgbClr val="040404"/>
                </a:solidFill>
              </a:rPr>
              <a:t>A PAMP is an antigen.</a:t>
            </a:r>
          </a:p>
          <a:p>
            <a:pPr lvl="1"/>
            <a:r>
              <a:rPr lang="en-US" altLang="en-US" dirty="0">
                <a:solidFill>
                  <a:srgbClr val="040404"/>
                </a:solidFill>
              </a:rPr>
              <a:t>A molecule or particle recognized by the body as </a:t>
            </a:r>
            <a:r>
              <a:rPr lang="en-US" altLang="en-US" dirty="0" err="1">
                <a:solidFill>
                  <a:srgbClr val="040404"/>
                </a:solidFill>
              </a:rPr>
              <a:t>nonself</a:t>
            </a:r>
            <a:endParaRPr lang="en-US" altLang="en-US" dirty="0">
              <a:solidFill>
                <a:srgbClr val="040404"/>
              </a:solidFill>
            </a:endParaRPr>
          </a:p>
          <a:p>
            <a:r>
              <a:rPr lang="en-US" altLang="en-US" dirty="0">
                <a:solidFill>
                  <a:srgbClr val="040404"/>
                </a:solidFill>
              </a:rPr>
              <a:t>PAMP receptors are parts of innate immunity.</a:t>
            </a:r>
          </a:p>
          <a:p>
            <a:pPr lvl="1"/>
            <a:r>
              <a:rPr lang="en-US" altLang="en-US" dirty="0">
                <a:solidFill>
                  <a:srgbClr val="040404"/>
                </a:solidFill>
              </a:rPr>
              <a:t>A set of immediate, general defenses that help protect </a:t>
            </a:r>
            <a:r>
              <a:rPr lang="en-US" altLang="en-US" dirty="0" err="1">
                <a:solidFill>
                  <a:srgbClr val="040404"/>
                </a:solidFill>
              </a:rPr>
              <a:t>multicelled</a:t>
            </a:r>
            <a:r>
              <a:rPr lang="en-US" altLang="en-US" dirty="0">
                <a:solidFill>
                  <a:srgbClr val="040404"/>
                </a:solidFill>
              </a:rPr>
              <a:t> organisms from infection</a:t>
            </a:r>
          </a:p>
          <a:p>
            <a:r>
              <a:rPr lang="en-US" altLang="en-US" dirty="0">
                <a:solidFill>
                  <a:srgbClr val="040404"/>
                </a:solidFill>
              </a:rPr>
              <a:t>Vertebrates also have adaptive immunity.</a:t>
            </a:r>
          </a:p>
          <a:p>
            <a:pPr lvl="1"/>
            <a:r>
              <a:rPr lang="en-US" altLang="en-US" dirty="0">
                <a:solidFill>
                  <a:srgbClr val="040404"/>
                </a:solidFill>
              </a:rPr>
              <a:t>A set of immune defenses that can be tailored to specific pathogens encountered by an organism during its lifetime</a:t>
            </a:r>
          </a:p>
        </p:txBody>
      </p:sp>
    </p:spTree>
    <p:extLst>
      <p:ext uri="{BB962C8B-B14F-4D97-AF65-F5344CB8AC3E}">
        <p14:creationId xmlns:p14="http://schemas.microsoft.com/office/powerpoint/2010/main" val="363564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 Found on a Mobile Phone</a:t>
            </a:r>
            <a:endParaRPr lang="ru-RU" dirty="0"/>
          </a:p>
        </p:txBody>
      </p:sp>
      <p:pic>
        <p:nvPicPr>
          <p:cNvPr id="4" name="Picture 2" descr="A micrograph shows clusters and chains of bacteri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267042" y="1813232"/>
            <a:ext cx="3657917" cy="380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86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Comparing Innate and Adaptive Immunity</a:t>
            </a:r>
          </a:p>
        </p:txBody>
      </p:sp>
      <p:graphicFrame>
        <p:nvGraphicFramePr>
          <p:cNvPr id="8" name="Table Placeholder 7"/>
          <p:cNvGraphicFramePr>
            <a:graphicFrameLocks noGrp="1"/>
          </p:cNvGraphicFramePr>
          <p:nvPr>
            <p:ph type="tbl" sz="quarter" idx="12"/>
            <p:extLst>
              <p:ext uri="{D42A27DB-BD31-4B8C-83A1-F6EECF244321}">
                <p14:modId xmlns:p14="http://schemas.microsoft.com/office/powerpoint/2010/main" val="534531427"/>
              </p:ext>
            </p:extLst>
          </p:nvPr>
        </p:nvGraphicFramePr>
        <p:xfrm>
          <a:off x="3098006" y="2900363"/>
          <a:ext cx="5995988" cy="1899920"/>
        </p:xfrm>
        <a:graphic>
          <a:graphicData uri="http://schemas.openxmlformats.org/drawingml/2006/table">
            <a:tbl>
              <a:tblPr firstRow="1" bandRow="1"/>
              <a:tblGrid>
                <a:gridCol w="1852612">
                  <a:extLst>
                    <a:ext uri="{9D8B030D-6E8A-4147-A177-3AD203B41FA5}">
                      <a16:colId xmlns:a16="http://schemas.microsoft.com/office/drawing/2014/main" val="20000"/>
                    </a:ext>
                  </a:extLst>
                </a:gridCol>
                <a:gridCol w="2087055">
                  <a:extLst>
                    <a:ext uri="{9D8B030D-6E8A-4147-A177-3AD203B41FA5}">
                      <a16:colId xmlns:a16="http://schemas.microsoft.com/office/drawing/2014/main" val="20001"/>
                    </a:ext>
                  </a:extLst>
                </a:gridCol>
                <a:gridCol w="2056321">
                  <a:extLst>
                    <a:ext uri="{9D8B030D-6E8A-4147-A177-3AD203B41FA5}">
                      <a16:colId xmlns:a16="http://schemas.microsoft.com/office/drawing/2014/main" val="20002"/>
                    </a:ext>
                  </a:extLst>
                </a:gridCol>
              </a:tblGrid>
              <a:tr h="370840">
                <a:tc>
                  <a:txBody>
                    <a:bodyPr/>
                    <a:lstStyle/>
                    <a:p>
                      <a:endParaRPr lang="ru-RU" sz="1600" dirty="0">
                        <a:solidFill>
                          <a:srgbClr val="000000"/>
                        </a:solidFill>
                        <a:latin typeface="Arial" pitchFamily="34" charset="0"/>
                        <a:cs typeface="Arial" pitchFamily="34" charset="0"/>
                      </a:endParaRPr>
                    </a:p>
                  </a:txBody>
                  <a:tcPr/>
                </a:tc>
                <a:tc>
                  <a:txBody>
                    <a:bodyPr/>
                    <a:lstStyle/>
                    <a:p>
                      <a:r>
                        <a:rPr lang="en-US" sz="1600" b="1" i="0" u="none" strike="noStrike" kern="1200" baseline="0" dirty="0">
                          <a:solidFill>
                            <a:srgbClr val="000000"/>
                          </a:solidFill>
                          <a:latin typeface="Arial" pitchFamily="34" charset="0"/>
                          <a:ea typeface="+mn-ea"/>
                          <a:cs typeface="Arial" pitchFamily="34" charset="0"/>
                        </a:rPr>
                        <a:t>Innate Immunity</a:t>
                      </a:r>
                      <a:endParaRPr lang="ru-RU" sz="1600" dirty="0">
                        <a:solidFill>
                          <a:srgbClr val="000000"/>
                        </a:solidFill>
                        <a:latin typeface="Arial" pitchFamily="34" charset="0"/>
                        <a:cs typeface="Arial" pitchFamily="34" charset="0"/>
                      </a:endParaRPr>
                    </a:p>
                  </a:txBody>
                  <a:tcPr/>
                </a:tc>
                <a:tc>
                  <a:txBody>
                    <a:bodyPr/>
                    <a:lstStyle/>
                    <a:p>
                      <a:r>
                        <a:rPr lang="en-US" sz="1600" b="1" i="0" u="none" strike="noStrike" kern="1200" baseline="0" dirty="0">
                          <a:solidFill>
                            <a:srgbClr val="000000"/>
                          </a:solidFill>
                          <a:latin typeface="Arial" pitchFamily="34" charset="0"/>
                          <a:ea typeface="+mn-ea"/>
                          <a:cs typeface="Arial" pitchFamily="34" charset="0"/>
                        </a:rPr>
                        <a:t>Adaptive Immunity</a:t>
                      </a:r>
                      <a:endParaRPr lang="ru-RU" sz="16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Arial" pitchFamily="34" charset="0"/>
                          <a:ea typeface="+mn-ea"/>
                          <a:cs typeface="Arial" pitchFamily="34" charset="0"/>
                        </a:rPr>
                        <a:t>Response time</a:t>
                      </a:r>
                      <a:endParaRPr lang="ru-RU" sz="1600" dirty="0">
                        <a:solidFill>
                          <a:srgbClr val="000000"/>
                        </a:solidFill>
                        <a:latin typeface="Arial" pitchFamily="34" charset="0"/>
                        <a:cs typeface="Arial" pitchFamily="34" charset="0"/>
                      </a:endParaRPr>
                    </a:p>
                  </a:txBody>
                  <a:tcPr/>
                </a:tc>
                <a:tc>
                  <a:txBody>
                    <a:bodyPr/>
                    <a:lstStyle/>
                    <a:p>
                      <a:r>
                        <a:rPr lang="en-US" sz="1600" b="0" i="0" u="none" strike="noStrike" kern="1200" baseline="0" dirty="0">
                          <a:solidFill>
                            <a:srgbClr val="000000"/>
                          </a:solidFill>
                          <a:latin typeface="Arial" pitchFamily="34" charset="0"/>
                          <a:ea typeface="+mn-ea"/>
                          <a:cs typeface="Arial" pitchFamily="34" charset="0"/>
                        </a:rPr>
                        <a:t>Immediate</a:t>
                      </a:r>
                      <a:endParaRPr lang="ru-RU" sz="1600" dirty="0">
                        <a:solidFill>
                          <a:srgbClr val="000000"/>
                        </a:solidFill>
                        <a:latin typeface="Arial" pitchFamily="34" charset="0"/>
                        <a:cs typeface="Arial" pitchFamily="34" charset="0"/>
                      </a:endParaRPr>
                    </a:p>
                  </a:txBody>
                  <a:tcPr/>
                </a:tc>
                <a:tc>
                  <a:txBody>
                    <a:bodyPr/>
                    <a:lstStyle/>
                    <a:p>
                      <a:r>
                        <a:rPr lang="en-US" sz="1600" b="0" i="0" u="none" strike="noStrike" kern="1200" baseline="0" dirty="0">
                          <a:solidFill>
                            <a:srgbClr val="000000"/>
                          </a:solidFill>
                          <a:latin typeface="Arial" pitchFamily="34" charset="0"/>
                          <a:ea typeface="+mn-ea"/>
                          <a:cs typeface="Arial" pitchFamily="34" charset="0"/>
                        </a:rPr>
                        <a:t>About a week</a:t>
                      </a:r>
                      <a:endParaRPr lang="ru-RU" sz="16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1"/>
                  </a:ext>
                </a:extLst>
              </a:tr>
              <a:tr h="370840">
                <a:tc>
                  <a:txBody>
                    <a:bodyPr/>
                    <a:lstStyle/>
                    <a:p>
                      <a:r>
                        <a:rPr lang="en-US" sz="1600" b="0" i="0" u="none" strike="noStrike" kern="1200" baseline="0" dirty="0">
                          <a:solidFill>
                            <a:srgbClr val="000000"/>
                          </a:solidFill>
                          <a:latin typeface="Arial" pitchFamily="34" charset="0"/>
                          <a:ea typeface="+mn-ea"/>
                          <a:cs typeface="Arial" pitchFamily="34" charset="0"/>
                        </a:rPr>
                        <a:t>Triggers</a:t>
                      </a:r>
                      <a:endParaRPr lang="ru-RU" sz="1600" dirty="0">
                        <a:solidFill>
                          <a:srgbClr val="000000"/>
                        </a:solidFill>
                        <a:latin typeface="Arial" pitchFamily="34" charset="0"/>
                        <a:cs typeface="Arial" pitchFamily="34" charset="0"/>
                      </a:endParaRPr>
                    </a:p>
                  </a:txBody>
                  <a:tcPr/>
                </a:tc>
                <a:tc>
                  <a:txBody>
                    <a:bodyPr/>
                    <a:lstStyle/>
                    <a:p>
                      <a:r>
                        <a:rPr lang="en-US" sz="1600" b="0" i="0" u="none" strike="noStrike" kern="1200" baseline="0" dirty="0">
                          <a:solidFill>
                            <a:srgbClr val="000000"/>
                          </a:solidFill>
                          <a:latin typeface="Arial" pitchFamily="34" charset="0"/>
                          <a:ea typeface="+mn-ea"/>
                          <a:cs typeface="Arial" pitchFamily="34" charset="0"/>
                        </a:rPr>
                        <a:t>Thousands of</a:t>
                      </a:r>
                    </a:p>
                    <a:p>
                      <a:r>
                        <a:rPr lang="en-US" sz="1600" b="0" i="0" u="none" strike="noStrike" kern="1200" baseline="0" dirty="0">
                          <a:solidFill>
                            <a:srgbClr val="000000"/>
                          </a:solidFill>
                          <a:latin typeface="Arial" pitchFamily="34" charset="0"/>
                          <a:ea typeface="+mn-ea"/>
                          <a:cs typeface="Arial" pitchFamily="34" charset="0"/>
                        </a:rPr>
                        <a:t>PAMPs; tissue injury</a:t>
                      </a:r>
                      <a:endParaRPr lang="ru-RU" sz="1600" dirty="0">
                        <a:solidFill>
                          <a:srgbClr val="000000"/>
                        </a:solidFill>
                        <a:latin typeface="Arial" pitchFamily="34" charset="0"/>
                        <a:cs typeface="Arial" pitchFamily="34" charset="0"/>
                      </a:endParaRPr>
                    </a:p>
                  </a:txBody>
                  <a:tcPr/>
                </a:tc>
                <a:tc>
                  <a:txBody>
                    <a:bodyPr/>
                    <a:lstStyle/>
                    <a:p>
                      <a:r>
                        <a:rPr lang="en-US" sz="1600" b="0" i="0" u="none" strike="noStrike" kern="1200" baseline="0" dirty="0">
                          <a:solidFill>
                            <a:srgbClr val="000000"/>
                          </a:solidFill>
                          <a:latin typeface="Arial" pitchFamily="34" charset="0"/>
                          <a:ea typeface="+mn-ea"/>
                          <a:cs typeface="Arial" pitchFamily="34" charset="0"/>
                        </a:rPr>
                        <a:t>Billions of antigens</a:t>
                      </a:r>
                      <a:endParaRPr lang="ru-RU" sz="16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2"/>
                  </a:ext>
                </a:extLst>
              </a:tr>
              <a:tr h="370840">
                <a:tc>
                  <a:txBody>
                    <a:bodyPr/>
                    <a:lstStyle/>
                    <a:p>
                      <a:r>
                        <a:rPr lang="en-US" sz="1600" b="0" i="0" u="none" strike="noStrike" kern="1200" baseline="0" dirty="0">
                          <a:solidFill>
                            <a:srgbClr val="000000"/>
                          </a:solidFill>
                          <a:latin typeface="Arial" pitchFamily="34" charset="0"/>
                          <a:ea typeface="+mn-ea"/>
                          <a:cs typeface="Arial" pitchFamily="34" charset="0"/>
                        </a:rPr>
                        <a:t>Specificity</a:t>
                      </a:r>
                      <a:endParaRPr lang="ru-RU" sz="1600" dirty="0">
                        <a:solidFill>
                          <a:srgbClr val="000000"/>
                        </a:solidFill>
                        <a:latin typeface="Arial" pitchFamily="34" charset="0"/>
                        <a:cs typeface="Arial" pitchFamily="34" charset="0"/>
                      </a:endParaRPr>
                    </a:p>
                  </a:txBody>
                  <a:tcPr/>
                </a:tc>
                <a:tc>
                  <a:txBody>
                    <a:bodyPr/>
                    <a:lstStyle/>
                    <a:p>
                      <a:r>
                        <a:rPr lang="en-US" sz="1600" b="0" i="0" u="none" strike="noStrike" kern="1200" baseline="0" dirty="0">
                          <a:solidFill>
                            <a:srgbClr val="000000"/>
                          </a:solidFill>
                          <a:latin typeface="Arial" pitchFamily="34" charset="0"/>
                          <a:ea typeface="+mn-ea"/>
                          <a:cs typeface="Arial" pitchFamily="34" charset="0"/>
                        </a:rPr>
                        <a:t>General</a:t>
                      </a:r>
                      <a:endParaRPr lang="ru-RU" sz="1600" dirty="0">
                        <a:solidFill>
                          <a:srgbClr val="000000"/>
                        </a:solidFill>
                        <a:latin typeface="Arial" pitchFamily="34" charset="0"/>
                        <a:cs typeface="Arial" pitchFamily="34" charset="0"/>
                      </a:endParaRPr>
                    </a:p>
                  </a:txBody>
                  <a:tcPr/>
                </a:tc>
                <a:tc>
                  <a:txBody>
                    <a:bodyPr/>
                    <a:lstStyle/>
                    <a:p>
                      <a:r>
                        <a:rPr lang="en-US" sz="1600" b="0" i="0" u="none" strike="noStrike" kern="1200" baseline="0" dirty="0">
                          <a:solidFill>
                            <a:srgbClr val="000000"/>
                          </a:solidFill>
                          <a:latin typeface="Arial" pitchFamily="34" charset="0"/>
                          <a:ea typeface="+mn-ea"/>
                          <a:cs typeface="Arial" pitchFamily="34" charset="0"/>
                        </a:rPr>
                        <a:t>Specific to</a:t>
                      </a:r>
                    </a:p>
                    <a:p>
                      <a:r>
                        <a:rPr lang="en-US" sz="1600" b="0" i="0" u="none" strike="noStrike" kern="1200" baseline="0" dirty="0">
                          <a:solidFill>
                            <a:srgbClr val="000000"/>
                          </a:solidFill>
                          <a:latin typeface="Arial" pitchFamily="34" charset="0"/>
                          <a:ea typeface="+mn-ea"/>
                          <a:cs typeface="Arial" pitchFamily="34" charset="0"/>
                        </a:rPr>
                        <a:t>triggering antigen</a:t>
                      </a:r>
                      <a:endParaRPr lang="ru-RU" sz="16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84017349"/>
      </p:ext>
    </p:extLst>
  </p:cSld>
  <p:clrMapOvr>
    <a:masterClrMapping/>
  </p:clrMapOvr>
</p:sld>
</file>

<file path=ppt/theme/theme1.xml><?xml version="1.0" encoding="utf-8"?>
<a:theme xmlns:a="http://schemas.openxmlformats.org/drawingml/2006/main" name="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6578FED7127B438BD4B919FEF8F8B5" ma:contentTypeVersion="10" ma:contentTypeDescription="Create a new document." ma:contentTypeScope="" ma:versionID="aba16c0a51a85cbd2f590c1b6e74ea17">
  <xsd:schema xmlns:xsd="http://www.w3.org/2001/XMLSchema" xmlns:xs="http://www.w3.org/2001/XMLSchema" xmlns:p="http://schemas.microsoft.com/office/2006/metadata/properties" xmlns:ns3="af916588-b3f5-484d-8e89-b8367ab7f639" targetNamespace="http://schemas.microsoft.com/office/2006/metadata/properties" ma:root="true" ma:fieldsID="22e5a5d1344cb54803b88e3e0e332071" ns3:_="">
    <xsd:import namespace="af916588-b3f5-484d-8e89-b8367ab7f63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16588-b3f5-484d-8e89-b8367ab7f63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2CFAA7-E308-4DCB-89CD-C84C20E90241}">
  <ds:schemaRefs>
    <ds:schemaRef ds:uri="http://schemas.microsoft.com/sharepoint/v3/contenttype/forms"/>
  </ds:schemaRefs>
</ds:datastoreItem>
</file>

<file path=customXml/itemProps2.xml><?xml version="1.0" encoding="utf-8"?>
<ds:datastoreItem xmlns:ds="http://schemas.openxmlformats.org/officeDocument/2006/customXml" ds:itemID="{A6CEF3D4-5566-4FD8-AE18-D59A3B64A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916588-b3f5-484d-8e89-b8367ab7f6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9BA192-EF86-48DF-982C-2C526A268392}">
  <ds:schemaRefs>
    <ds:schemaRef ds:uri="http://purl.org/dc/terms/"/>
    <ds:schemaRef ds:uri="http://schemas.microsoft.com/office/2006/documentManagement/types"/>
    <ds:schemaRef ds:uri="http://schemas.openxmlformats.org/package/2006/metadata/core-properties"/>
    <ds:schemaRef ds:uri="http://www.w3.org/XML/1998/namespace"/>
    <ds:schemaRef ds:uri="af916588-b3f5-484d-8e89-b8367ab7f639"/>
    <ds:schemaRef ds:uri="http://schemas.microsoft.com/office/2006/metadata/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Accessible_PPT_Template_Cengage (3)</Template>
  <TotalTime>878</TotalTime>
  <Words>3091</Words>
  <Application>Microsoft Office PowerPoint</Application>
  <PresentationFormat>Widescreen</PresentationFormat>
  <Paragraphs>396</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vt:lpstr>
      <vt:lpstr>Calibri</vt:lpstr>
      <vt:lpstr>Helvetica</vt:lpstr>
      <vt:lpstr>Open Sans</vt:lpstr>
      <vt:lpstr>Summer Font</vt:lpstr>
      <vt:lpstr>Office Theme</vt:lpstr>
      <vt:lpstr>Chapter 23</vt:lpstr>
      <vt:lpstr>Chapter 23 Learning Objectives (1 of 2)</vt:lpstr>
      <vt:lpstr>Chapter 23 Learning Objectives (2 of 2)</vt:lpstr>
      <vt:lpstr>23.1 Frankie’s Last Wish</vt:lpstr>
      <vt:lpstr>HPV and Cervical Cancer</vt:lpstr>
      <vt:lpstr>23.2 Integrated Responses to Threats</vt:lpstr>
      <vt:lpstr>Evolution of the Body’s Defenses</vt:lpstr>
      <vt:lpstr>Bacteria Found on a Mobile Phone</vt:lpstr>
      <vt:lpstr>Comparing Innate and Adaptive Immunity</vt:lpstr>
      <vt:lpstr>The Defenders</vt:lpstr>
      <vt:lpstr>White Blood Cells (1 of 3)</vt:lpstr>
      <vt:lpstr>White Blood Cells (2 of 3)</vt:lpstr>
      <vt:lpstr>White Blood Cells (3 of 3)</vt:lpstr>
      <vt:lpstr>23.3 Surface Barriers (1 of 2)</vt:lpstr>
      <vt:lpstr>23.3 Surface Barriers (2 of 2)</vt:lpstr>
      <vt:lpstr>Oral Microbiota</vt:lpstr>
      <vt:lpstr>Physical Barriers to Infection</vt:lpstr>
      <vt:lpstr>23.4 Mechanisms of Innate Immunity</vt:lpstr>
      <vt:lpstr>Complement</vt:lpstr>
      <vt:lpstr>Pathogen-Busting Mechanisms</vt:lpstr>
      <vt:lpstr>Inflammation and Fever</vt:lpstr>
      <vt:lpstr>The Inflammatory Response</vt:lpstr>
      <vt:lpstr>23.5 Antigen Receptors</vt:lpstr>
      <vt:lpstr>Antibody Structure</vt:lpstr>
      <vt:lpstr>Receptors and Self Markers</vt:lpstr>
      <vt:lpstr>Antigen Receptor Diversity</vt:lpstr>
      <vt:lpstr>Antigen Processing (1 of 2)</vt:lpstr>
      <vt:lpstr>Antigen Processing (2 of 2)</vt:lpstr>
      <vt:lpstr>Human Inflammatory Response</vt:lpstr>
      <vt:lpstr>23.6 Adaptive Immune Responses</vt:lpstr>
      <vt:lpstr>Short- and Long-Term Responses</vt:lpstr>
      <vt:lpstr>Primary and Secondary Immune Response</vt:lpstr>
      <vt:lpstr>Four Characteristics of Adaptive Immunity</vt:lpstr>
      <vt:lpstr>Antibody Immune Response</vt:lpstr>
      <vt:lpstr>Cell-Mediated Immune Response</vt:lpstr>
      <vt:lpstr>23.7 Immune Malfunction</vt:lpstr>
      <vt:lpstr>Overly Vigorous Responses (1 of 2)</vt:lpstr>
      <vt:lpstr>Overly Vigorous Responses (2 of 2)</vt:lpstr>
      <vt:lpstr>Response to Allergies</vt:lpstr>
      <vt:lpstr>Immune Deficiency and AIDS</vt:lpstr>
      <vt:lpstr>AIDS</vt:lpstr>
      <vt:lpstr>Global HIV and AIDS Cases</vt:lpstr>
      <vt:lpstr>Transmission of HIV</vt:lpstr>
      <vt:lpstr>23.8 Vaccines</vt:lpstr>
      <vt:lpstr>Vaccination: Cause and Effect</vt:lpstr>
      <vt:lpstr>Recommended Immunizations</vt:lpstr>
      <vt:lpstr>Points to Ponder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23 Immunity</dc:title>
  <dc:creator>starr</dc:creator>
  <cp:lastModifiedBy>Bill Mackay</cp:lastModifiedBy>
  <cp:revision>965</cp:revision>
  <cp:lastPrinted>2016-10-03T15:29:39Z</cp:lastPrinted>
  <dcterms:created xsi:type="dcterms:W3CDTF">2019-10-30T18:59:02Z</dcterms:created>
  <dcterms:modified xsi:type="dcterms:W3CDTF">2022-05-03T17:17:22Z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0x010100866578FED7127B438BD4B919FEF8F8B5</vt:lpwstr>
  </property>
  <property fmtid="{D5CDD505-2E9C-101B-9397-08002B2CF9AE}" pid="3" name="Order">
    <vt:r8>112600</vt:r8>
  </property>
  <property fmtid="{D5CDD505-2E9C-101B-9397-08002B2CF9AE}" pid="4" name="Category">
    <vt:lpwstr>Accessibility</vt:lpwstr>
  </property>
  <property fmtid="{D5CDD505-2E9C-101B-9397-08002B2CF9AE}" pid="5" name="xd_Signature">
    <vt:bool>false</vt:bool>
  </property>
  <property fmtid="{D5CDD505-2E9C-101B-9397-08002B2CF9AE}" pid="6" name="xd_ProgID">
    <vt:lpwstr/>
  </property>
  <property fmtid="{D5CDD505-2E9C-101B-9397-08002B2CF9AE}" pid="7" name="Document Type">
    <vt:lpwstr>Template</vt:lpwstr>
  </property>
  <property fmtid="{D5CDD505-2E9C-101B-9397-08002B2CF9AE}" pid="8" name="Audience">
    <vt:lpwstr>Content Developer</vt:lpwstr>
  </property>
  <property fmtid="{D5CDD505-2E9C-101B-9397-08002B2CF9AE}" pid="9" name="Department">
    <vt:lpwstr>GPM Training</vt:lpwstr>
  </property>
  <property fmtid="{D5CDD505-2E9C-101B-9397-08002B2CF9AE}" pid="10" name="ComplianceAssetId">
    <vt:lpwstr/>
  </property>
  <property fmtid="{D5CDD505-2E9C-101B-9397-08002B2CF9AE}" pid="11" name="TemplateUrl">
    <vt:lpwstr/>
  </property>
</Properties>
</file>