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1"/>
  </p:sldMasterIdLst>
  <p:notesMasterIdLst>
    <p:notesMasterId r:id="rId55"/>
  </p:notesMasterIdLst>
  <p:sldIdLst>
    <p:sldId id="504" r:id="rId2"/>
    <p:sldId id="536" r:id="rId3"/>
    <p:sldId id="550" r:id="rId4"/>
    <p:sldId id="506" r:id="rId5"/>
    <p:sldId id="507" r:id="rId6"/>
    <p:sldId id="508" r:id="rId7"/>
    <p:sldId id="509" r:id="rId8"/>
    <p:sldId id="510" r:id="rId9"/>
    <p:sldId id="511" r:id="rId10"/>
    <p:sldId id="399" r:id="rId11"/>
    <p:sldId id="512" r:id="rId12"/>
    <p:sldId id="513" r:id="rId13"/>
    <p:sldId id="514" r:id="rId14"/>
    <p:sldId id="400" r:id="rId15"/>
    <p:sldId id="537" r:id="rId16"/>
    <p:sldId id="538" r:id="rId17"/>
    <p:sldId id="539" r:id="rId18"/>
    <p:sldId id="540" r:id="rId19"/>
    <p:sldId id="515" r:id="rId20"/>
    <p:sldId id="401" r:id="rId21"/>
    <p:sldId id="541" r:id="rId22"/>
    <p:sldId id="542" r:id="rId23"/>
    <p:sldId id="516" r:id="rId24"/>
    <p:sldId id="517" r:id="rId25"/>
    <p:sldId id="518" r:id="rId26"/>
    <p:sldId id="519" r:id="rId27"/>
    <p:sldId id="520" r:id="rId28"/>
    <p:sldId id="521" r:id="rId29"/>
    <p:sldId id="402" r:id="rId30"/>
    <p:sldId id="543" r:id="rId31"/>
    <p:sldId id="544" r:id="rId32"/>
    <p:sldId id="545" r:id="rId33"/>
    <p:sldId id="546" r:id="rId34"/>
    <p:sldId id="547" r:id="rId35"/>
    <p:sldId id="548" r:id="rId36"/>
    <p:sldId id="549" r:id="rId37"/>
    <p:sldId id="403" r:id="rId38"/>
    <p:sldId id="522" r:id="rId39"/>
    <p:sldId id="523" r:id="rId40"/>
    <p:sldId id="404" r:id="rId41"/>
    <p:sldId id="524" r:id="rId42"/>
    <p:sldId id="525" r:id="rId43"/>
    <p:sldId id="526" r:id="rId44"/>
    <p:sldId id="527" r:id="rId45"/>
    <p:sldId id="551" r:id="rId46"/>
    <p:sldId id="528" r:id="rId47"/>
    <p:sldId id="529" r:id="rId48"/>
    <p:sldId id="530" r:id="rId49"/>
    <p:sldId id="531" r:id="rId50"/>
    <p:sldId id="532" r:id="rId51"/>
    <p:sldId id="533" r:id="rId52"/>
    <p:sldId id="534" r:id="rId53"/>
    <p:sldId id="535" r:id="rId54"/>
  </p:sldIdLst>
  <p:sldSz cx="9144000" cy="6858000" type="screen4x3"/>
  <p:notesSz cx="6858000" cy="9144000"/>
  <p:custDataLst>
    <p:tags r:id="rId5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67"/>
    <a:srgbClr val="0E7EC2"/>
    <a:srgbClr val="107FC4"/>
    <a:srgbClr val="0072BA"/>
    <a:srgbClr val="2092CB"/>
    <a:srgbClr val="002F4A"/>
    <a:srgbClr val="09131A"/>
    <a:srgbClr val="765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4774" autoAdjust="0"/>
  </p:normalViewPr>
  <p:slideViewPr>
    <p:cSldViewPr>
      <p:cViewPr varScale="1">
        <p:scale>
          <a:sx n="92" d="100"/>
          <a:sy n="92" d="100"/>
        </p:scale>
        <p:origin x="148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82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7422CA6C-A148-46C2-B245-9B1D45E0E3A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3075" name="Rectangle 3">
            <a:extLst>
              <a:ext uri="{FF2B5EF4-FFF2-40B4-BE49-F238E27FC236}">
                <a16:creationId xmlns:a16="http://schemas.microsoft.com/office/drawing/2014/main" xmlns="" id="{96BC47EB-1C07-4F3B-8F7C-DF2053D85E00}"/>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ltLang="en-US"/>
          </a:p>
        </p:txBody>
      </p:sp>
      <p:sp>
        <p:nvSpPr>
          <p:cNvPr id="3076" name="Rectangle 4">
            <a:extLst>
              <a:ext uri="{FF2B5EF4-FFF2-40B4-BE49-F238E27FC236}">
                <a16:creationId xmlns:a16="http://schemas.microsoft.com/office/drawing/2014/main" xmlns="" id="{1D7E7128-3447-4C62-8079-2F63CDCA930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xmlns="" id="{8F3DC5D9-EE51-446A-833F-0CBD013BFF84}"/>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a:extLst>
              <a:ext uri="{FF2B5EF4-FFF2-40B4-BE49-F238E27FC236}">
                <a16:creationId xmlns:a16="http://schemas.microsoft.com/office/drawing/2014/main" xmlns="" id="{32B0C46A-A2CD-4BF1-83C2-EE36EBBAD463}"/>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3079" name="Rectangle 7">
            <a:extLst>
              <a:ext uri="{FF2B5EF4-FFF2-40B4-BE49-F238E27FC236}">
                <a16:creationId xmlns:a16="http://schemas.microsoft.com/office/drawing/2014/main" xmlns="" id="{DB5F94E2-6981-4FC0-8E67-D2CC189F29F2}"/>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82B726F8-6FF7-4E08-8F21-DEDF3FEFD37E}" type="slidenum">
              <a:rPr lang="en-US" altLang="en-US"/>
              <a:pPr>
                <a:defRPr/>
              </a:pPr>
              <a:t>‹#›</a:t>
            </a:fld>
            <a:endParaRPr lang="en-US" altLang="en-US"/>
          </a:p>
        </p:txBody>
      </p:sp>
    </p:spTree>
    <p:extLst>
      <p:ext uri="{BB962C8B-B14F-4D97-AF65-F5344CB8AC3E}">
        <p14:creationId xmlns:p14="http://schemas.microsoft.com/office/powerpoint/2010/main" val="4184781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xmlns="" id="{7E913A1A-9251-407C-922B-DF4A9F6B0922}"/>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xmlns="" id="{12BE1786-9873-4D21-BD9E-B8762714CEF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a:extLst>
              <a:ext uri="{FF2B5EF4-FFF2-40B4-BE49-F238E27FC236}">
                <a16:creationId xmlns:a16="http://schemas.microsoft.com/office/drawing/2014/main" xmlns="" id="{D0FCC435-B7CF-492E-A119-85CF7C0D60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4CBD8F-938C-454B-9769-AC87405A279F}" type="slidenum">
              <a:rPr lang="en-US" altLang="en-US" smtClean="0"/>
              <a:pPr>
                <a:spcBef>
                  <a:spcPct val="0"/>
                </a:spcBef>
              </a:pPr>
              <a:t>1</a:t>
            </a:fld>
            <a:endParaRPr lang="en-US" altLang="en-US"/>
          </a:p>
        </p:txBody>
      </p:sp>
    </p:spTree>
    <p:extLst>
      <p:ext uri="{BB962C8B-B14F-4D97-AF65-F5344CB8AC3E}">
        <p14:creationId xmlns:p14="http://schemas.microsoft.com/office/powerpoint/2010/main" val="1961756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xmlns="" id="{416AD647-18C1-4487-B3E9-633FD69A9025}"/>
              </a:ext>
            </a:extLst>
          </p:cNvPr>
          <p:cNvSpPr txBox="1">
            <a:spLocks noChangeArrowheads="1"/>
          </p:cNvSpPr>
          <p:nvPr/>
        </p:nvSpPr>
        <p:spPr bwMode="auto">
          <a:xfrm>
            <a:off x="968375" y="5216525"/>
            <a:ext cx="1003300" cy="274638"/>
          </a:xfrm>
          <a:prstGeom prst="rect">
            <a:avLst/>
          </a:prstGeom>
          <a:noFill/>
          <a:ln>
            <a:noFill/>
          </a:ln>
          <a:effec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6pPr>
            <a:lvl7pPr marL="29718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7pPr>
            <a:lvl8pPr marL="34290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8pPr>
            <a:lvl9pPr marL="38862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9pPr>
          </a:lstStyle>
          <a:p>
            <a:pPr algn="r">
              <a:spcBef>
                <a:spcPct val="50000"/>
              </a:spcBef>
              <a:defRPr/>
            </a:pPr>
            <a:endParaRPr lang="en-US" sz="1200" dirty="0">
              <a:solidFill>
                <a:srgbClr val="000000"/>
              </a:solidFill>
              <a:ea typeface="ヒラギノ角ゴ Pro W3" charset="0"/>
            </a:endParaRPr>
          </a:p>
        </p:txBody>
      </p:sp>
      <p:pic>
        <p:nvPicPr>
          <p:cNvPr id="3" name="Picture 3">
            <a:extLst>
              <a:ext uri="{FF2B5EF4-FFF2-40B4-BE49-F238E27FC236}">
                <a16:creationId xmlns:a16="http://schemas.microsoft.com/office/drawing/2014/main" xmlns="" id="{3ACCAFDA-3C51-4E46-8E96-A3D95C8574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98425"/>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5">
            <a:extLst>
              <a:ext uri="{FF2B5EF4-FFF2-40B4-BE49-F238E27FC236}">
                <a16:creationId xmlns:a16="http://schemas.microsoft.com/office/drawing/2014/main" xmlns="" id="{4CA2FA2C-0783-43DD-B8A5-BE08381735FF}"/>
              </a:ext>
            </a:extLst>
          </p:cNvPr>
          <p:cNvSpPr txBox="1">
            <a:spLocks noChangeArrowheads="1"/>
          </p:cNvSpPr>
          <p:nvPr userDrawn="1"/>
        </p:nvSpPr>
        <p:spPr bwMode="auto">
          <a:xfrm>
            <a:off x="8426450" y="6629400"/>
            <a:ext cx="717550" cy="2286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defRPr/>
            </a:pPr>
            <a:fld id="{6438FF57-EA3E-4403-8EA7-FF4246C7E863}" type="slidenum">
              <a:rPr lang="en-US" altLang="en-US" sz="900" smtClean="0">
                <a:solidFill>
                  <a:srgbClr val="000000"/>
                </a:solidFill>
                <a:ea typeface="ヒラギノ角ゴ Pro W3"/>
                <a:cs typeface="ヒラギノ角ゴ Pro W3"/>
              </a:rPr>
              <a:pPr algn="r">
                <a:spcBef>
                  <a:spcPct val="50000"/>
                </a:spcBef>
                <a:defRPr/>
              </a:pPr>
              <a:t>‹#›</a:t>
            </a:fld>
            <a:endParaRPr lang="en-US" altLang="en-US" sz="900">
              <a:solidFill>
                <a:srgbClr val="000000"/>
              </a:solidFill>
              <a:ea typeface="ヒラギノ角ゴ Pro W3"/>
              <a:cs typeface="ヒラギノ角ゴ Pro W3"/>
            </a:endParaRPr>
          </a:p>
        </p:txBody>
      </p:sp>
    </p:spTree>
    <p:extLst>
      <p:ext uri="{BB962C8B-B14F-4D97-AF65-F5344CB8AC3E}">
        <p14:creationId xmlns:p14="http://schemas.microsoft.com/office/powerpoint/2010/main" val="3087507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5034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Text Box 37">
            <a:extLst>
              <a:ext uri="{FF2B5EF4-FFF2-40B4-BE49-F238E27FC236}">
                <a16:creationId xmlns:a16="http://schemas.microsoft.com/office/drawing/2014/main" xmlns="" id="{7B5228EE-14DF-40D9-8A20-661A85E99C10}"/>
              </a:ext>
            </a:extLst>
          </p:cNvPr>
          <p:cNvSpPr txBox="1">
            <a:spLocks noChangeArrowheads="1"/>
          </p:cNvSpPr>
          <p:nvPr/>
        </p:nvSpPr>
        <p:spPr bwMode="auto">
          <a:xfrm>
            <a:off x="968375" y="5216525"/>
            <a:ext cx="1003300" cy="274638"/>
          </a:xfrm>
          <a:prstGeom prst="rect">
            <a:avLst/>
          </a:prstGeom>
          <a:noFill/>
          <a:ln>
            <a:noFill/>
          </a:ln>
          <a:effec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6pPr>
            <a:lvl7pPr marL="29718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7pPr>
            <a:lvl8pPr marL="34290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8pPr>
            <a:lvl9pPr marL="3886200" indent="-228600" eaLnBrk="0" fontAlgn="base" hangingPunct="0">
              <a:spcBef>
                <a:spcPct val="34000"/>
              </a:spcBef>
              <a:spcAft>
                <a:spcPct val="0"/>
              </a:spcAft>
              <a:buClr>
                <a:schemeClr val="tx1"/>
              </a:buClr>
              <a:buSzPct val="100000"/>
              <a:buFont typeface="Symbol" pitchFamily="18" charset="2"/>
              <a:buChar char="·"/>
              <a:defRPr sz="1600">
                <a:solidFill>
                  <a:schemeClr val="tx1"/>
                </a:solidFill>
                <a:latin typeface="Arial" charset="0"/>
              </a:defRPr>
            </a:lvl9pPr>
          </a:lstStyle>
          <a:p>
            <a:pPr algn="r">
              <a:spcBef>
                <a:spcPct val="50000"/>
              </a:spcBef>
              <a:defRPr/>
            </a:pPr>
            <a:endParaRPr lang="en-US" sz="1200" dirty="0">
              <a:solidFill>
                <a:srgbClr val="000000"/>
              </a:solidFill>
              <a:ea typeface="ヒラギノ角ゴ Pro W3" charset="0"/>
            </a:endParaRPr>
          </a:p>
        </p:txBody>
      </p:sp>
      <p:sp>
        <p:nvSpPr>
          <p:cNvPr id="1027" name="Rectangle 2">
            <a:extLst>
              <a:ext uri="{FF2B5EF4-FFF2-40B4-BE49-F238E27FC236}">
                <a16:creationId xmlns:a16="http://schemas.microsoft.com/office/drawing/2014/main" xmlns="" id="{8F2E3EDF-EAE5-4AA1-BF05-3AA664BFCAF7}"/>
              </a:ext>
            </a:extLst>
          </p:cNvPr>
          <p:cNvSpPr>
            <a:spLocks noChangeArrowheads="1"/>
          </p:cNvSpPr>
          <p:nvPr userDrawn="1"/>
        </p:nvSpPr>
        <p:spPr bwMode="auto">
          <a:xfrm>
            <a:off x="0" y="0"/>
            <a:ext cx="9144000" cy="279400"/>
          </a:xfrm>
          <a:prstGeom prst="rect">
            <a:avLst/>
          </a:prstGeom>
          <a:solidFill>
            <a:srgbClr val="0072BA">
              <a:alpha val="20000"/>
            </a:srgbClr>
          </a:solidFill>
          <a:ln>
            <a:noFill/>
          </a:ln>
        </p:spPr>
        <p:txBody>
          <a:bodyPr lIns="90488" tIns="44450" rIns="90488" bIns="44450"/>
          <a:lstStyle>
            <a:lvl1pPr marL="169863" indent="-1698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4000"/>
              </a:spcBef>
              <a:buClr>
                <a:srgbClr val="000000"/>
              </a:buClr>
              <a:buSzPct val="100000"/>
              <a:buFont typeface="Symbol" panose="00000500000000000000" pitchFamily="18" charset="2"/>
              <a:buChar char="·"/>
              <a:defRPr/>
            </a:pPr>
            <a:endParaRPr lang="en-US" altLang="en-US" sz="1600">
              <a:solidFill>
                <a:srgbClr val="FFC221"/>
              </a:solidFill>
              <a:ea typeface="ヒラギノ角ゴ Pro W3"/>
              <a:cs typeface="ヒラギノ角ゴ Pro W3"/>
            </a:endParaRPr>
          </a:p>
        </p:txBody>
      </p:sp>
      <p:sp>
        <p:nvSpPr>
          <p:cNvPr id="1028" name="Rectangle 10">
            <a:extLst>
              <a:ext uri="{FF2B5EF4-FFF2-40B4-BE49-F238E27FC236}">
                <a16:creationId xmlns:a16="http://schemas.microsoft.com/office/drawing/2014/main" xmlns="" id="{2765DE3A-C1C0-4721-A3D3-BBA9FCC2ECB6}"/>
              </a:ext>
            </a:extLst>
          </p:cNvPr>
          <p:cNvSpPr>
            <a:spLocks noChangeArrowheads="1"/>
          </p:cNvSpPr>
          <p:nvPr userDrawn="1"/>
        </p:nvSpPr>
        <p:spPr bwMode="auto">
          <a:xfrm>
            <a:off x="0" y="6604000"/>
            <a:ext cx="9144000" cy="254000"/>
          </a:xfrm>
          <a:prstGeom prst="rect">
            <a:avLst/>
          </a:prstGeom>
          <a:solidFill>
            <a:srgbClr val="0072BA">
              <a:alpha val="20000"/>
            </a:srgbClr>
          </a:solidFill>
          <a:ln>
            <a:noFill/>
          </a:ln>
        </p:spPr>
        <p:txBody>
          <a:bodyPr lIns="90488" tIns="44450" rIns="90488" bIns="44450"/>
          <a:lstStyle>
            <a:lvl1pPr marL="169863" indent="-1698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4000"/>
              </a:spcBef>
              <a:buClr>
                <a:srgbClr val="000000"/>
              </a:buClr>
              <a:buSzPct val="100000"/>
              <a:buFont typeface="Symbol" panose="00000500000000000000" pitchFamily="18" charset="2"/>
              <a:buChar char="·"/>
              <a:defRPr/>
            </a:pPr>
            <a:endParaRPr lang="en-US" altLang="en-US" sz="1600">
              <a:solidFill>
                <a:srgbClr val="000000"/>
              </a:solidFill>
              <a:ea typeface="ヒラギノ角ゴ Pro W3"/>
              <a:cs typeface="ヒラギノ角ゴ Pro W3"/>
            </a:endParaRPr>
          </a:p>
        </p:txBody>
      </p:sp>
      <p:pic>
        <p:nvPicPr>
          <p:cNvPr id="1029" name="Picture 3">
            <a:extLst>
              <a:ext uri="{FF2B5EF4-FFF2-40B4-BE49-F238E27FC236}">
                <a16:creationId xmlns:a16="http://schemas.microsoft.com/office/drawing/2014/main" xmlns="" id="{FBDFE2C8-D46C-4AEE-B585-C42AAE56DFF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900" y="98425"/>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5">
            <a:extLst>
              <a:ext uri="{FF2B5EF4-FFF2-40B4-BE49-F238E27FC236}">
                <a16:creationId xmlns:a16="http://schemas.microsoft.com/office/drawing/2014/main" xmlns="" id="{F76620C5-8D1D-441F-894E-2A175B50CFB2}"/>
              </a:ext>
            </a:extLst>
          </p:cNvPr>
          <p:cNvSpPr txBox="1">
            <a:spLocks noChangeArrowheads="1"/>
          </p:cNvSpPr>
          <p:nvPr userDrawn="1"/>
        </p:nvSpPr>
        <p:spPr bwMode="auto">
          <a:xfrm>
            <a:off x="8426450" y="6629400"/>
            <a:ext cx="717550" cy="2286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defRPr/>
            </a:pPr>
            <a:fld id="{6193BC0B-1CE0-4EFD-A9AC-0C1C9AE1C3FD}" type="slidenum">
              <a:rPr lang="en-US" altLang="en-US" sz="900" smtClean="0">
                <a:solidFill>
                  <a:srgbClr val="000000"/>
                </a:solidFill>
                <a:ea typeface="ヒラギノ角ゴ Pro W3"/>
                <a:cs typeface="ヒラギノ角ゴ Pro W3"/>
              </a:rPr>
              <a:pPr algn="r">
                <a:spcBef>
                  <a:spcPct val="50000"/>
                </a:spcBef>
                <a:defRPr/>
              </a:pPr>
              <a:t>‹#›</a:t>
            </a:fld>
            <a:endParaRPr lang="en-US" altLang="en-US" sz="900">
              <a:solidFill>
                <a:srgbClr val="000000"/>
              </a:solidFill>
              <a:ea typeface="ヒラギノ角ゴ Pro W3"/>
              <a:cs typeface="ヒラギノ角ゴ Pro W3"/>
            </a:endParaRPr>
          </a:p>
        </p:txBody>
      </p:sp>
      <p:sp>
        <p:nvSpPr>
          <p:cNvPr id="7" name="Text Box 1060">
            <a:extLst>
              <a:ext uri="{FF2B5EF4-FFF2-40B4-BE49-F238E27FC236}">
                <a16:creationId xmlns:a16="http://schemas.microsoft.com/office/drawing/2014/main" xmlns="" id="{B3305303-E8C6-4CE4-B655-39AAAE295E59}"/>
              </a:ext>
            </a:extLst>
          </p:cNvPr>
          <p:cNvSpPr txBox="1">
            <a:spLocks noChangeArrowheads="1"/>
          </p:cNvSpPr>
          <p:nvPr userDrawn="1"/>
        </p:nvSpPr>
        <p:spPr bwMode="auto">
          <a:xfrm>
            <a:off x="0" y="6629400"/>
            <a:ext cx="9144000" cy="2159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800" dirty="0"/>
              <a:t>Copyright © McGraw Hill LLC. All rights reserved. No reproduction or distribution without the prior written consent of McGraw Hill LLC.</a:t>
            </a:r>
          </a:p>
        </p:txBody>
      </p:sp>
    </p:spTree>
  </p:cSld>
  <p:clrMap bg1="lt1" tx1="dk1" bg2="lt2" tx2="dk2" accent1="accent1" accent2="accent2" accent3="accent3" accent4="accent4" accent5="accent5" accent6="accent6" hlink="hlink" folHlink="folHlink"/>
  <p:sldLayoutIdLst>
    <p:sldLayoutId id="2147483887" r:id="rId1"/>
    <p:sldLayoutId id="2147483886" r:id="rId2"/>
  </p:sldLayoutIdLst>
  <p:transition/>
  <p:txStyles>
    <p:titleStyle>
      <a:lvl1pPr algn="l" rtl="0" eaLnBrk="0" fontAlgn="base" hangingPunct="0">
        <a:spcBef>
          <a:spcPct val="0"/>
        </a:spcBef>
        <a:spcAft>
          <a:spcPct val="0"/>
        </a:spcAft>
        <a:defRPr sz="2400" b="1">
          <a:solidFill>
            <a:srgbClr val="FF0000"/>
          </a:solidFill>
          <a:latin typeface="+mj-lt"/>
          <a:ea typeface="ヒラギノ角ゴ Pro W3" charset="0"/>
          <a:cs typeface="ヒラギノ角ゴ Pro W3" charset="0"/>
        </a:defRPr>
      </a:lvl1pPr>
      <a:lvl2pPr algn="l" rtl="0" eaLnBrk="0" fontAlgn="base" hangingPunct="0">
        <a:spcBef>
          <a:spcPct val="0"/>
        </a:spcBef>
        <a:spcAft>
          <a:spcPct val="0"/>
        </a:spcAft>
        <a:defRPr sz="2400" b="1">
          <a:solidFill>
            <a:srgbClr val="FF0000"/>
          </a:solidFill>
          <a:latin typeface="Arial" charset="0"/>
          <a:ea typeface="ヒラギノ角ゴ Pro W3" charset="0"/>
          <a:cs typeface="ヒラギノ角ゴ Pro W3" charset="0"/>
        </a:defRPr>
      </a:lvl2pPr>
      <a:lvl3pPr algn="l" rtl="0" eaLnBrk="0" fontAlgn="base" hangingPunct="0">
        <a:spcBef>
          <a:spcPct val="0"/>
        </a:spcBef>
        <a:spcAft>
          <a:spcPct val="0"/>
        </a:spcAft>
        <a:defRPr sz="2400" b="1">
          <a:solidFill>
            <a:srgbClr val="FF0000"/>
          </a:solidFill>
          <a:latin typeface="Arial" charset="0"/>
          <a:ea typeface="ヒラギノ角ゴ Pro W3" charset="0"/>
          <a:cs typeface="ヒラギノ角ゴ Pro W3" charset="0"/>
        </a:defRPr>
      </a:lvl3pPr>
      <a:lvl4pPr algn="l" rtl="0" eaLnBrk="0" fontAlgn="base" hangingPunct="0">
        <a:spcBef>
          <a:spcPct val="0"/>
        </a:spcBef>
        <a:spcAft>
          <a:spcPct val="0"/>
        </a:spcAft>
        <a:defRPr sz="2400" b="1">
          <a:solidFill>
            <a:srgbClr val="FF0000"/>
          </a:solidFill>
          <a:latin typeface="Arial" charset="0"/>
          <a:ea typeface="ヒラギノ角ゴ Pro W3" charset="0"/>
          <a:cs typeface="ヒラギノ角ゴ Pro W3" charset="0"/>
        </a:defRPr>
      </a:lvl4pPr>
      <a:lvl5pPr algn="l" rtl="0" eaLnBrk="0" fontAlgn="base" hangingPunct="0">
        <a:spcBef>
          <a:spcPct val="0"/>
        </a:spcBef>
        <a:spcAft>
          <a:spcPct val="0"/>
        </a:spcAft>
        <a:defRPr sz="2400" b="1">
          <a:solidFill>
            <a:srgbClr val="FF0000"/>
          </a:solidFill>
          <a:latin typeface="Arial" charset="0"/>
          <a:ea typeface="ヒラギノ角ゴ Pro W3" charset="0"/>
          <a:cs typeface="ヒラギノ角ゴ Pro W3" charset="0"/>
        </a:defRPr>
      </a:lvl5pPr>
      <a:lvl6pPr marL="457200" algn="l" rtl="0" eaLnBrk="0" fontAlgn="base" hangingPunct="0">
        <a:spcBef>
          <a:spcPct val="0"/>
        </a:spcBef>
        <a:spcAft>
          <a:spcPct val="0"/>
        </a:spcAft>
        <a:defRPr sz="2400">
          <a:solidFill>
            <a:srgbClr val="FFCD00"/>
          </a:solidFill>
          <a:latin typeface="Arial" charset="0"/>
        </a:defRPr>
      </a:lvl6pPr>
      <a:lvl7pPr marL="914400" algn="l" rtl="0" eaLnBrk="0" fontAlgn="base" hangingPunct="0">
        <a:spcBef>
          <a:spcPct val="0"/>
        </a:spcBef>
        <a:spcAft>
          <a:spcPct val="0"/>
        </a:spcAft>
        <a:defRPr sz="2400">
          <a:solidFill>
            <a:srgbClr val="FFCD00"/>
          </a:solidFill>
          <a:latin typeface="Arial" charset="0"/>
        </a:defRPr>
      </a:lvl7pPr>
      <a:lvl8pPr marL="1371600" algn="l" rtl="0" eaLnBrk="0" fontAlgn="base" hangingPunct="0">
        <a:spcBef>
          <a:spcPct val="0"/>
        </a:spcBef>
        <a:spcAft>
          <a:spcPct val="0"/>
        </a:spcAft>
        <a:defRPr sz="2400">
          <a:solidFill>
            <a:srgbClr val="FFCD00"/>
          </a:solidFill>
          <a:latin typeface="Arial" charset="0"/>
        </a:defRPr>
      </a:lvl8pPr>
      <a:lvl9pPr marL="1828800" algn="l" rtl="0" eaLnBrk="0" fontAlgn="base" hangingPunct="0">
        <a:spcBef>
          <a:spcPct val="0"/>
        </a:spcBef>
        <a:spcAft>
          <a:spcPct val="0"/>
        </a:spcAft>
        <a:defRPr sz="2400">
          <a:solidFill>
            <a:srgbClr val="FFCD00"/>
          </a:solidFill>
          <a:latin typeface="Arial" charset="0"/>
        </a:defRPr>
      </a:lvl9pPr>
    </p:titleStyle>
    <p:bodyStyle>
      <a:lvl1pPr marL="169863" indent="-169863" algn="l" rtl="0" eaLnBrk="0" fontAlgn="base" hangingPunct="0">
        <a:spcBef>
          <a:spcPct val="34000"/>
        </a:spcBef>
        <a:spcAft>
          <a:spcPct val="0"/>
        </a:spcAft>
        <a:buClr>
          <a:schemeClr val="tx1"/>
        </a:buClr>
        <a:buSzPct val="100000"/>
        <a:buFont typeface="Symbol" panose="05050102010706020507" pitchFamily="18" charset="2"/>
        <a:buChar char="·"/>
        <a:defRPr sz="1600">
          <a:solidFill>
            <a:schemeClr val="tx1"/>
          </a:solidFill>
          <a:latin typeface="+mn-lt"/>
          <a:ea typeface="ヒラギノ角ゴ Pro W3" charset="0"/>
          <a:cs typeface="ヒラギノ角ゴ Pro W3" charset="0"/>
        </a:defRPr>
      </a:lvl1pPr>
      <a:lvl2pPr marL="574675" indent="-290513" algn="l" rtl="0" eaLnBrk="0" fontAlgn="base" hangingPunct="0">
        <a:spcBef>
          <a:spcPct val="20000"/>
        </a:spcBef>
        <a:spcAft>
          <a:spcPct val="0"/>
        </a:spcAft>
        <a:buSzPct val="100000"/>
        <a:buFont typeface="Symbol" panose="05050102010706020507" pitchFamily="18" charset="2"/>
        <a:buChar char="·"/>
        <a:defRPr sz="1600">
          <a:solidFill>
            <a:schemeClr val="tx1"/>
          </a:solidFill>
          <a:latin typeface="+mn-lt"/>
          <a:ea typeface="ヒラギノ角ゴ Pro W3" charset="0"/>
          <a:cs typeface="ヒラギノ角ゴ Pro W3" charset="0"/>
        </a:defRPr>
      </a:lvl2pPr>
      <a:lvl3pPr marL="914400" indent="-222250" algn="l" rtl="0" eaLnBrk="0" fontAlgn="base" hangingPunct="0">
        <a:spcBef>
          <a:spcPct val="20000"/>
        </a:spcBef>
        <a:spcAft>
          <a:spcPct val="0"/>
        </a:spcAft>
        <a:buClr>
          <a:srgbClr val="669999"/>
        </a:buClr>
        <a:buSzPct val="100000"/>
        <a:buFont typeface="Symbol" panose="05050102010706020507" pitchFamily="18" charset="2"/>
        <a:buChar char="·"/>
        <a:defRPr sz="1600">
          <a:solidFill>
            <a:schemeClr val="tx1"/>
          </a:solidFill>
          <a:latin typeface="+mn-lt"/>
          <a:ea typeface="ヒラギノ角ゴ Pro W3" charset="0"/>
          <a:cs typeface="ヒラギノ角ゴ Pro W3" charset="0"/>
        </a:defRPr>
      </a:lvl3pPr>
      <a:lvl4pPr marL="1600200" indent="-228600" algn="l" rtl="0" eaLnBrk="0" fontAlgn="base" hangingPunct="0">
        <a:spcBef>
          <a:spcPct val="20000"/>
        </a:spcBef>
        <a:spcAft>
          <a:spcPct val="0"/>
        </a:spcAft>
        <a:buSzPct val="100000"/>
        <a:buChar char="–"/>
        <a:defRPr sz="1400">
          <a:solidFill>
            <a:schemeClr val="bg2"/>
          </a:solidFill>
          <a:latin typeface="Tahoma" charset="0"/>
          <a:ea typeface="ヒラギノ角ゴ Pro W3" charset="0"/>
          <a:cs typeface="ヒラギノ角ゴ Pro W3" charset="0"/>
        </a:defRPr>
      </a:lvl4pPr>
      <a:lvl5pPr marL="2057400" indent="-228600" algn="l" rtl="0" eaLnBrk="0" fontAlgn="base" hangingPunct="0">
        <a:spcBef>
          <a:spcPct val="20000"/>
        </a:spcBef>
        <a:spcAft>
          <a:spcPct val="0"/>
        </a:spcAft>
        <a:buSzPct val="100000"/>
        <a:buChar char="»"/>
        <a:defRPr sz="2000">
          <a:solidFill>
            <a:schemeClr val="tx1"/>
          </a:solidFill>
          <a:latin typeface="Tahoma" charset="0"/>
          <a:ea typeface="ヒラギノ角ゴ Pro W3" charset="0"/>
          <a:cs typeface="ヒラギノ角ゴ Pro W3" charset="0"/>
        </a:defRPr>
      </a:lvl5pPr>
      <a:lvl6pPr marL="2514600" indent="-228600" algn="l" rtl="0" eaLnBrk="0" fontAlgn="base" hangingPunct="0">
        <a:spcBef>
          <a:spcPct val="20000"/>
        </a:spcBef>
        <a:spcAft>
          <a:spcPct val="0"/>
        </a:spcAft>
        <a:buSzPct val="100000"/>
        <a:buChar char="»"/>
        <a:defRPr sz="2000">
          <a:solidFill>
            <a:schemeClr val="tx1"/>
          </a:solidFill>
          <a:latin typeface="Tahoma" charset="0"/>
        </a:defRPr>
      </a:lvl6pPr>
      <a:lvl7pPr marL="2971800" indent="-228600" algn="l" rtl="0" eaLnBrk="0" fontAlgn="base" hangingPunct="0">
        <a:spcBef>
          <a:spcPct val="20000"/>
        </a:spcBef>
        <a:spcAft>
          <a:spcPct val="0"/>
        </a:spcAft>
        <a:buSzPct val="100000"/>
        <a:buChar char="»"/>
        <a:defRPr sz="2000">
          <a:solidFill>
            <a:schemeClr val="tx1"/>
          </a:solidFill>
          <a:latin typeface="Tahoma" charset="0"/>
        </a:defRPr>
      </a:lvl7pPr>
      <a:lvl8pPr marL="3429000" indent="-228600" algn="l" rtl="0" eaLnBrk="0" fontAlgn="base" hangingPunct="0">
        <a:spcBef>
          <a:spcPct val="20000"/>
        </a:spcBef>
        <a:spcAft>
          <a:spcPct val="0"/>
        </a:spcAft>
        <a:buSzPct val="100000"/>
        <a:buChar char="»"/>
        <a:defRPr sz="2000">
          <a:solidFill>
            <a:schemeClr val="tx1"/>
          </a:solidFill>
          <a:latin typeface="Tahoma" charset="0"/>
        </a:defRPr>
      </a:lvl8pPr>
      <a:lvl9pPr marL="3886200" indent="-228600" algn="l" rtl="0" eaLnBrk="0" fontAlgn="base" hangingPunct="0">
        <a:spcBef>
          <a:spcPct val="20000"/>
        </a:spcBef>
        <a:spcAft>
          <a:spcPct val="0"/>
        </a:spcAft>
        <a:buSzPct val="100000"/>
        <a:buChar char="»"/>
        <a:defRPr sz="2000">
          <a:solidFill>
            <a:schemeClr val="tx1"/>
          </a:solidFill>
          <a:latin typeface="Tahom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59">
            <a:extLst>
              <a:ext uri="{FF2B5EF4-FFF2-40B4-BE49-F238E27FC236}">
                <a16:creationId xmlns:a16="http://schemas.microsoft.com/office/drawing/2014/main" xmlns="" id="{93B0AF5E-917C-463F-AE92-333A44438FDF}"/>
              </a:ext>
            </a:extLst>
          </p:cNvPr>
          <p:cNvSpPr txBox="1">
            <a:spLocks noChangeArrowheads="1"/>
          </p:cNvSpPr>
          <p:nvPr/>
        </p:nvSpPr>
        <p:spPr bwMode="auto">
          <a:xfrm>
            <a:off x="228600" y="2362200"/>
            <a:ext cx="3810000" cy="1669688"/>
          </a:xfrm>
          <a:prstGeom prst="rect">
            <a:avLst/>
          </a:prstGeom>
          <a:solidFill>
            <a:schemeClr val="bg1"/>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defRPr/>
            </a:pPr>
            <a:r>
              <a:rPr lang="en-US" altLang="en-US" sz="1500" b="1" dirty="0">
                <a:solidFill>
                  <a:srgbClr val="2B2B2C"/>
                </a:solidFill>
              </a:rPr>
              <a:t>Image PowerPoint slides to accompany</a:t>
            </a:r>
          </a:p>
          <a:p>
            <a:pPr algn="ctr" eaLnBrk="1" hangingPunct="1">
              <a:defRPr/>
            </a:pPr>
            <a:r>
              <a:rPr lang="en-US" sz="2400" b="1" dirty="0">
                <a:solidFill>
                  <a:srgbClr val="0E7EC2"/>
                </a:solidFill>
              </a:rPr>
              <a:t>The Chemical Basis</a:t>
            </a:r>
          </a:p>
          <a:p>
            <a:pPr algn="ctr" eaLnBrk="1" hangingPunct="1">
              <a:defRPr/>
            </a:pPr>
            <a:r>
              <a:rPr lang="en-US" sz="2400" b="1" dirty="0">
                <a:solidFill>
                  <a:srgbClr val="0E7EC2"/>
                </a:solidFill>
              </a:rPr>
              <a:t>of Life</a:t>
            </a:r>
          </a:p>
          <a:p>
            <a:pPr algn="ctr" eaLnBrk="1" hangingPunct="1">
              <a:defRPr/>
            </a:pPr>
            <a:r>
              <a:rPr lang="en-US" altLang="en-US" sz="3200" b="1" dirty="0">
                <a:solidFill>
                  <a:srgbClr val="223367"/>
                </a:solidFill>
                <a:effectLst>
                  <a:outerShdw blurRad="38100" dist="38100" dir="2700000" algn="tl">
                    <a:srgbClr val="000000">
                      <a:alpha val="43137"/>
                    </a:srgbClr>
                  </a:outerShdw>
                </a:effectLst>
                <a:latin typeface="Times New Roman" panose="02020603050405020304" pitchFamily="18" charset="0"/>
              </a:rPr>
              <a:t>Chapter 2</a:t>
            </a:r>
            <a:endParaRPr lang="en-US" altLang="en-US" sz="2400" b="1" dirty="0">
              <a:solidFill>
                <a:srgbClr val="223367"/>
              </a:solidFill>
              <a:effectLst>
                <a:outerShdw blurRad="38100" dist="38100" dir="2700000" algn="tl">
                  <a:srgbClr val="000000">
                    <a:alpha val="43137"/>
                  </a:srgbClr>
                </a:outerShdw>
              </a:effectLst>
              <a:latin typeface="Times New Roman" panose="02020603050405020304" pitchFamily="18" charset="0"/>
            </a:endParaRPr>
          </a:p>
        </p:txBody>
      </p:sp>
      <p:pic>
        <p:nvPicPr>
          <p:cNvPr id="3" name="Picture 2">
            <a:extLst>
              <a:ext uri="{FF2B5EF4-FFF2-40B4-BE49-F238E27FC236}">
                <a16:creationId xmlns:a16="http://schemas.microsoft.com/office/drawing/2014/main" xmlns="" id="{91789AAE-BDFD-4C67-99E1-13C6F5402423}"/>
              </a:ext>
            </a:extLst>
          </p:cNvPr>
          <p:cNvPicPr>
            <a:picLocks noChangeAspect="1"/>
          </p:cNvPicPr>
          <p:nvPr/>
        </p:nvPicPr>
        <p:blipFill rotWithShape="1">
          <a:blip r:embed="rId3"/>
          <a:srcRect t="1385"/>
          <a:stretch/>
        </p:blipFill>
        <p:spPr>
          <a:xfrm>
            <a:off x="4191000" y="337566"/>
            <a:ext cx="4876800" cy="618286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8AF9492-C42D-4CE2-86F1-2C576C3FF867}"/>
              </a:ext>
            </a:extLst>
          </p:cNvPr>
          <p:cNvGrpSpPr/>
          <p:nvPr/>
        </p:nvGrpSpPr>
        <p:grpSpPr>
          <a:xfrm>
            <a:off x="2511442" y="1251355"/>
            <a:ext cx="4121116" cy="4355291"/>
            <a:chOff x="2511546" y="1248002"/>
            <a:chExt cx="4121116" cy="4355291"/>
          </a:xfrm>
        </p:grpSpPr>
        <p:pic>
          <p:nvPicPr>
            <p:cNvPr id="3" name="Picture 2">
              <a:extLst>
                <a:ext uri="{FF2B5EF4-FFF2-40B4-BE49-F238E27FC236}">
                  <a16:creationId xmlns:a16="http://schemas.microsoft.com/office/drawing/2014/main" xmlns="" id="{35A5CC85-8E54-43DC-A916-C197A547149C}"/>
                </a:ext>
              </a:extLst>
            </p:cNvPr>
            <p:cNvPicPr>
              <a:picLocks noChangeAspect="1"/>
            </p:cNvPicPr>
            <p:nvPr/>
          </p:nvPicPr>
          <p:blipFill rotWithShape="1">
            <a:blip r:embed="rId2"/>
            <a:srcRect t="2348" b="2785"/>
            <a:stretch/>
          </p:blipFill>
          <p:spPr>
            <a:xfrm>
              <a:off x="2511546" y="1519643"/>
              <a:ext cx="4121116" cy="4083650"/>
            </a:xfrm>
            <a:prstGeom prst="rect">
              <a:avLst/>
            </a:prstGeom>
          </p:spPr>
        </p:pic>
        <p:sp>
          <p:nvSpPr>
            <p:cNvPr id="5" name="TextBox 4">
              <a:extLst>
                <a:ext uri="{FF2B5EF4-FFF2-40B4-BE49-F238E27FC236}">
                  <a16:creationId xmlns:a16="http://schemas.microsoft.com/office/drawing/2014/main" xmlns="" id="{7714FD9A-E9D4-4BCE-BBA7-3C786E3F7B9D}"/>
                </a:ext>
              </a:extLst>
            </p:cNvPr>
            <p:cNvSpPr txBox="1"/>
            <p:nvPr/>
          </p:nvSpPr>
          <p:spPr>
            <a:xfrm>
              <a:off x="2521482" y="1248002"/>
              <a:ext cx="961804" cy="257389"/>
            </a:xfrm>
            <a:prstGeom prst="rect">
              <a:avLst/>
            </a:prstGeom>
            <a:solidFill>
              <a:srgbClr val="169A5E"/>
            </a:solidFill>
            <a:ln>
              <a:solidFill>
                <a:srgbClr val="169A5E"/>
              </a:solidFill>
            </a:ln>
          </p:spPr>
          <p:txBody>
            <a:bodyPr wrap="square" rtlCol="0">
              <a:spAutoFit/>
            </a:bodyPr>
            <a:lstStyle/>
            <a:p>
              <a:endParaRPr lang="en-IN" dirty="0"/>
            </a:p>
          </p:txBody>
        </p:sp>
        <p:sp>
          <p:nvSpPr>
            <p:cNvPr id="6" name="TextBox 5">
              <a:extLst>
                <a:ext uri="{FF2B5EF4-FFF2-40B4-BE49-F238E27FC236}">
                  <a16:creationId xmlns:a16="http://schemas.microsoft.com/office/drawing/2014/main" xmlns="" id="{627073AA-87A7-46EF-9472-93E2453367A7}"/>
                </a:ext>
              </a:extLst>
            </p:cNvPr>
            <p:cNvSpPr txBox="1"/>
            <p:nvPr/>
          </p:nvSpPr>
          <p:spPr>
            <a:xfrm>
              <a:off x="3540622" y="1255622"/>
              <a:ext cx="3084044"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8" name="TextBox 7">
            <a:extLst>
              <a:ext uri="{FF2B5EF4-FFF2-40B4-BE49-F238E27FC236}">
                <a16:creationId xmlns:a16="http://schemas.microsoft.com/office/drawing/2014/main" xmlns="" id="{69F25265-54CA-46AB-95A0-60EAD8929DE1}"/>
              </a:ext>
            </a:extLst>
          </p:cNvPr>
          <p:cNvSpPr txBox="1"/>
          <p:nvPr/>
        </p:nvSpPr>
        <p:spPr>
          <a:xfrm>
            <a:off x="2547975" y="1247894"/>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2.2</a:t>
            </a:r>
            <a:endParaRPr lang="en-IN" sz="1200" b="0" i="0" u="none" strike="noStrike" baseline="0" dirty="0">
              <a:solidFill>
                <a:schemeClr val="bg1"/>
              </a:solidFill>
            </a:endParaRPr>
          </a:p>
        </p:txBody>
      </p:sp>
      <p:sp>
        <p:nvSpPr>
          <p:cNvPr id="10" name="TextBox 9">
            <a:extLst>
              <a:ext uri="{FF2B5EF4-FFF2-40B4-BE49-F238E27FC236}">
                <a16:creationId xmlns:a16="http://schemas.microsoft.com/office/drawing/2014/main" xmlns="" id="{3BCCC639-DB2C-4F24-9150-9E97D9B5DE44}"/>
              </a:ext>
            </a:extLst>
          </p:cNvPr>
          <p:cNvSpPr txBox="1"/>
          <p:nvPr/>
        </p:nvSpPr>
        <p:spPr>
          <a:xfrm>
            <a:off x="3610085" y="1252687"/>
            <a:ext cx="2701071" cy="276999"/>
          </a:xfrm>
          <a:prstGeom prst="rect">
            <a:avLst/>
          </a:prstGeom>
          <a:noFill/>
        </p:spPr>
        <p:txBody>
          <a:bodyPr wrap="square">
            <a:spAutoFit/>
          </a:bodyPr>
          <a:lstStyle/>
          <a:p>
            <a:r>
              <a:rPr lang="en-IN" sz="1200" b="1" i="0" u="none" strike="noStrike" baseline="0" dirty="0">
                <a:solidFill>
                  <a:schemeClr val="bg1"/>
                </a:solidFill>
              </a:rPr>
              <a:t>Important Ions in the Human Body</a:t>
            </a:r>
            <a:endParaRPr lang="en-IN" sz="1200" b="0" i="0" u="none" strike="noStrike" baseline="0" dirty="0">
              <a:solidFill>
                <a:schemeClr val="bg1"/>
              </a:solidFill>
            </a:endParaRPr>
          </a:p>
        </p:txBody>
      </p:sp>
      <p:sp>
        <p:nvSpPr>
          <p:cNvPr id="14" name="TextBox 13">
            <a:extLst>
              <a:ext uri="{FF2B5EF4-FFF2-40B4-BE49-F238E27FC236}">
                <a16:creationId xmlns:a16="http://schemas.microsoft.com/office/drawing/2014/main" xmlns="" id="{0E885BE7-A988-444B-AB1F-F767594DF78F}"/>
              </a:ext>
            </a:extLst>
          </p:cNvPr>
          <p:cNvSpPr txBox="1"/>
          <p:nvPr/>
        </p:nvSpPr>
        <p:spPr>
          <a:xfrm>
            <a:off x="2547452" y="1618893"/>
            <a:ext cx="421977" cy="246221"/>
          </a:xfrm>
          <a:prstGeom prst="rect">
            <a:avLst/>
          </a:prstGeom>
          <a:noFill/>
        </p:spPr>
        <p:txBody>
          <a:bodyPr wrap="square">
            <a:spAutoFit/>
          </a:bodyPr>
          <a:lstStyle/>
          <a:p>
            <a:r>
              <a:rPr lang="en-IN" sz="1000" b="1" i="0" u="none" strike="noStrike" baseline="0" dirty="0">
                <a:solidFill>
                  <a:schemeClr val="bg1"/>
                </a:solidFill>
              </a:rPr>
              <a:t>Ion</a:t>
            </a:r>
            <a:endParaRPr lang="en-IN" sz="1000" b="0" i="0" u="none" strike="noStrike" baseline="0" dirty="0">
              <a:solidFill>
                <a:schemeClr val="bg1"/>
              </a:solidFill>
            </a:endParaRPr>
          </a:p>
        </p:txBody>
      </p:sp>
      <p:sp>
        <p:nvSpPr>
          <p:cNvPr id="16" name="TextBox 15">
            <a:extLst>
              <a:ext uri="{FF2B5EF4-FFF2-40B4-BE49-F238E27FC236}">
                <a16:creationId xmlns:a16="http://schemas.microsoft.com/office/drawing/2014/main" xmlns="" id="{DAACF1CA-8CE0-4549-A9E0-9262D4DEC8B1}"/>
              </a:ext>
            </a:extLst>
          </p:cNvPr>
          <p:cNvSpPr txBox="1"/>
          <p:nvPr/>
        </p:nvSpPr>
        <p:spPr>
          <a:xfrm>
            <a:off x="3509553" y="1626513"/>
            <a:ext cx="646615" cy="246221"/>
          </a:xfrm>
          <a:prstGeom prst="rect">
            <a:avLst/>
          </a:prstGeom>
          <a:noFill/>
        </p:spPr>
        <p:txBody>
          <a:bodyPr wrap="square">
            <a:spAutoFit/>
          </a:bodyPr>
          <a:lstStyle/>
          <a:p>
            <a:r>
              <a:rPr lang="en-IN" sz="1000" b="1" i="0" u="none" strike="noStrike" baseline="0" dirty="0">
                <a:solidFill>
                  <a:schemeClr val="bg1"/>
                </a:solidFill>
              </a:rPr>
              <a:t>Symbol</a:t>
            </a:r>
            <a:endParaRPr lang="en-IN" sz="1000" b="0" i="0" u="none" strike="noStrike" baseline="0" dirty="0">
              <a:solidFill>
                <a:schemeClr val="bg1"/>
              </a:solidFill>
            </a:endParaRPr>
          </a:p>
        </p:txBody>
      </p:sp>
      <p:sp>
        <p:nvSpPr>
          <p:cNvPr id="18" name="TextBox 17">
            <a:extLst>
              <a:ext uri="{FF2B5EF4-FFF2-40B4-BE49-F238E27FC236}">
                <a16:creationId xmlns:a16="http://schemas.microsoft.com/office/drawing/2014/main" xmlns="" id="{96FD5475-BA4C-473C-B877-B250ECEFD8B0}"/>
              </a:ext>
            </a:extLst>
          </p:cNvPr>
          <p:cNvSpPr txBox="1"/>
          <p:nvPr/>
        </p:nvSpPr>
        <p:spPr>
          <a:xfrm>
            <a:off x="4303100" y="1618893"/>
            <a:ext cx="995001" cy="246221"/>
          </a:xfrm>
          <a:prstGeom prst="rect">
            <a:avLst/>
          </a:prstGeom>
          <a:noFill/>
        </p:spPr>
        <p:txBody>
          <a:bodyPr wrap="square">
            <a:spAutoFit/>
          </a:bodyPr>
          <a:lstStyle/>
          <a:p>
            <a:r>
              <a:rPr lang="en-IN" sz="1000" b="1" i="0" u="none" strike="noStrike" baseline="0" dirty="0">
                <a:solidFill>
                  <a:schemeClr val="bg1"/>
                </a:solidFill>
              </a:rPr>
              <a:t>Significance*</a:t>
            </a:r>
            <a:endParaRPr lang="en-IN" sz="1000" b="0" i="0" u="none" strike="noStrike" baseline="0" dirty="0">
              <a:solidFill>
                <a:schemeClr val="bg1"/>
              </a:solidFill>
            </a:endParaRPr>
          </a:p>
        </p:txBody>
      </p:sp>
      <p:sp>
        <p:nvSpPr>
          <p:cNvPr id="21" name="TextBox 20">
            <a:extLst>
              <a:ext uri="{FF2B5EF4-FFF2-40B4-BE49-F238E27FC236}">
                <a16:creationId xmlns:a16="http://schemas.microsoft.com/office/drawing/2014/main" xmlns="" id="{0027C288-4E69-4440-A2E8-D25EB8E1EE49}"/>
              </a:ext>
            </a:extLst>
          </p:cNvPr>
          <p:cNvSpPr txBox="1"/>
          <p:nvPr/>
        </p:nvSpPr>
        <p:spPr>
          <a:xfrm>
            <a:off x="2542436" y="1900535"/>
            <a:ext cx="599648" cy="230832"/>
          </a:xfrm>
          <a:prstGeom prst="rect">
            <a:avLst/>
          </a:prstGeom>
          <a:noFill/>
        </p:spPr>
        <p:txBody>
          <a:bodyPr wrap="square">
            <a:spAutoFit/>
          </a:bodyPr>
          <a:lstStyle/>
          <a:p>
            <a:r>
              <a:rPr lang="en-IN" sz="900" b="0" i="0" u="none" strike="noStrike" baseline="0" dirty="0">
                <a:solidFill>
                  <a:srgbClr val="000000"/>
                </a:solidFill>
              </a:rPr>
              <a:t>Calcium</a:t>
            </a:r>
          </a:p>
        </p:txBody>
      </p:sp>
      <p:sp>
        <p:nvSpPr>
          <p:cNvPr id="23" name="TextBox 22">
            <a:extLst>
              <a:ext uri="{FF2B5EF4-FFF2-40B4-BE49-F238E27FC236}">
                <a16:creationId xmlns:a16="http://schemas.microsoft.com/office/drawing/2014/main" xmlns="" id="{291130A9-DCE9-415A-8F82-9101F44D6985}"/>
              </a:ext>
            </a:extLst>
          </p:cNvPr>
          <p:cNvSpPr txBox="1"/>
          <p:nvPr/>
        </p:nvSpPr>
        <p:spPr>
          <a:xfrm>
            <a:off x="2538895" y="2456795"/>
            <a:ext cx="576250" cy="230832"/>
          </a:xfrm>
          <a:prstGeom prst="rect">
            <a:avLst/>
          </a:prstGeom>
          <a:noFill/>
        </p:spPr>
        <p:txBody>
          <a:bodyPr wrap="square">
            <a:spAutoFit/>
          </a:bodyPr>
          <a:lstStyle/>
          <a:p>
            <a:r>
              <a:rPr lang="en-IN" sz="900" b="0" i="0" u="none" strike="noStrike" baseline="0" dirty="0">
                <a:solidFill>
                  <a:srgbClr val="000000"/>
                </a:solidFill>
              </a:rPr>
              <a:t>Sodium</a:t>
            </a:r>
          </a:p>
        </p:txBody>
      </p:sp>
      <p:sp>
        <p:nvSpPr>
          <p:cNvPr id="25" name="TextBox 24">
            <a:extLst>
              <a:ext uri="{FF2B5EF4-FFF2-40B4-BE49-F238E27FC236}">
                <a16:creationId xmlns:a16="http://schemas.microsoft.com/office/drawing/2014/main" xmlns="" id="{6A28D95D-F5D1-44A3-9A01-C237D746BEE0}"/>
              </a:ext>
            </a:extLst>
          </p:cNvPr>
          <p:cNvSpPr txBox="1"/>
          <p:nvPr/>
        </p:nvSpPr>
        <p:spPr>
          <a:xfrm>
            <a:off x="2536406" y="2715875"/>
            <a:ext cx="718389" cy="230832"/>
          </a:xfrm>
          <a:prstGeom prst="rect">
            <a:avLst/>
          </a:prstGeom>
          <a:noFill/>
        </p:spPr>
        <p:txBody>
          <a:bodyPr wrap="square">
            <a:spAutoFit/>
          </a:bodyPr>
          <a:lstStyle/>
          <a:p>
            <a:r>
              <a:rPr lang="en-IN" sz="900" b="0" i="0" u="none" strike="noStrike" baseline="0" dirty="0">
                <a:solidFill>
                  <a:srgbClr val="000000"/>
                </a:solidFill>
              </a:rPr>
              <a:t>Potassium</a:t>
            </a:r>
          </a:p>
        </p:txBody>
      </p:sp>
      <p:sp>
        <p:nvSpPr>
          <p:cNvPr id="27" name="TextBox 26">
            <a:extLst>
              <a:ext uri="{FF2B5EF4-FFF2-40B4-BE49-F238E27FC236}">
                <a16:creationId xmlns:a16="http://schemas.microsoft.com/office/drawing/2014/main" xmlns="" id="{E6B1C5CB-AC45-408F-B8B2-44670EE124C0}"/>
              </a:ext>
            </a:extLst>
          </p:cNvPr>
          <p:cNvSpPr txBox="1"/>
          <p:nvPr/>
        </p:nvSpPr>
        <p:spPr>
          <a:xfrm>
            <a:off x="2540561" y="2967335"/>
            <a:ext cx="679599" cy="230832"/>
          </a:xfrm>
          <a:prstGeom prst="rect">
            <a:avLst/>
          </a:prstGeom>
          <a:noFill/>
        </p:spPr>
        <p:txBody>
          <a:bodyPr wrap="square">
            <a:spAutoFit/>
          </a:bodyPr>
          <a:lstStyle/>
          <a:p>
            <a:r>
              <a:rPr lang="en-IN" sz="900" b="0" i="0" u="none" strike="noStrike" baseline="0" dirty="0">
                <a:solidFill>
                  <a:srgbClr val="000000"/>
                </a:solidFill>
              </a:rPr>
              <a:t>Hydrogen</a:t>
            </a:r>
          </a:p>
        </p:txBody>
      </p:sp>
      <p:sp>
        <p:nvSpPr>
          <p:cNvPr id="29" name="TextBox 28">
            <a:extLst>
              <a:ext uri="{FF2B5EF4-FFF2-40B4-BE49-F238E27FC236}">
                <a16:creationId xmlns:a16="http://schemas.microsoft.com/office/drawing/2014/main" xmlns="" id="{588437E7-DF96-4BB0-A484-AF53DC121FAC}"/>
              </a:ext>
            </a:extLst>
          </p:cNvPr>
          <p:cNvSpPr txBox="1"/>
          <p:nvPr/>
        </p:nvSpPr>
        <p:spPr>
          <a:xfrm>
            <a:off x="2535863" y="3218795"/>
            <a:ext cx="704234" cy="230832"/>
          </a:xfrm>
          <a:prstGeom prst="rect">
            <a:avLst/>
          </a:prstGeom>
          <a:noFill/>
        </p:spPr>
        <p:txBody>
          <a:bodyPr wrap="square">
            <a:spAutoFit/>
          </a:bodyPr>
          <a:lstStyle/>
          <a:p>
            <a:r>
              <a:rPr lang="en-IN" sz="900" b="0" i="0" u="none" strike="noStrike" baseline="0" dirty="0">
                <a:solidFill>
                  <a:srgbClr val="000000"/>
                </a:solidFill>
              </a:rPr>
              <a:t>Hydroxide</a:t>
            </a:r>
          </a:p>
        </p:txBody>
      </p:sp>
      <p:sp>
        <p:nvSpPr>
          <p:cNvPr id="31" name="TextBox 30">
            <a:extLst>
              <a:ext uri="{FF2B5EF4-FFF2-40B4-BE49-F238E27FC236}">
                <a16:creationId xmlns:a16="http://schemas.microsoft.com/office/drawing/2014/main" xmlns="" id="{1B3E8F6A-ED3C-4A16-A2EA-1E19A985F5C1}"/>
              </a:ext>
            </a:extLst>
          </p:cNvPr>
          <p:cNvSpPr txBox="1"/>
          <p:nvPr/>
        </p:nvSpPr>
        <p:spPr>
          <a:xfrm>
            <a:off x="2536410" y="3477875"/>
            <a:ext cx="611700" cy="230832"/>
          </a:xfrm>
          <a:prstGeom prst="rect">
            <a:avLst/>
          </a:prstGeom>
          <a:noFill/>
        </p:spPr>
        <p:txBody>
          <a:bodyPr wrap="square">
            <a:spAutoFit/>
          </a:bodyPr>
          <a:lstStyle/>
          <a:p>
            <a:r>
              <a:rPr lang="en-IN" sz="900" b="0" i="0" u="none" strike="noStrike" baseline="0" dirty="0">
                <a:solidFill>
                  <a:srgbClr val="000000"/>
                </a:solidFill>
              </a:rPr>
              <a:t>Chloride</a:t>
            </a:r>
          </a:p>
        </p:txBody>
      </p:sp>
      <p:sp>
        <p:nvSpPr>
          <p:cNvPr id="33" name="TextBox 32">
            <a:extLst>
              <a:ext uri="{FF2B5EF4-FFF2-40B4-BE49-F238E27FC236}">
                <a16:creationId xmlns:a16="http://schemas.microsoft.com/office/drawing/2014/main" xmlns="" id="{224583EA-AFD6-4726-B09C-CE5F65D3E886}"/>
              </a:ext>
            </a:extLst>
          </p:cNvPr>
          <p:cNvSpPr txBox="1"/>
          <p:nvPr/>
        </p:nvSpPr>
        <p:spPr>
          <a:xfrm>
            <a:off x="2534234" y="3729335"/>
            <a:ext cx="814173" cy="230832"/>
          </a:xfrm>
          <a:prstGeom prst="rect">
            <a:avLst/>
          </a:prstGeom>
          <a:noFill/>
        </p:spPr>
        <p:txBody>
          <a:bodyPr wrap="square">
            <a:spAutoFit/>
          </a:bodyPr>
          <a:lstStyle/>
          <a:p>
            <a:r>
              <a:rPr lang="en-IN" sz="900" b="0" i="0" u="none" strike="noStrike" baseline="0" dirty="0">
                <a:solidFill>
                  <a:srgbClr val="000000"/>
                </a:solidFill>
              </a:rPr>
              <a:t>Bicarbonate</a:t>
            </a:r>
          </a:p>
        </p:txBody>
      </p:sp>
      <p:sp>
        <p:nvSpPr>
          <p:cNvPr id="35" name="TextBox 34">
            <a:extLst>
              <a:ext uri="{FF2B5EF4-FFF2-40B4-BE49-F238E27FC236}">
                <a16:creationId xmlns:a16="http://schemas.microsoft.com/office/drawing/2014/main" xmlns="" id="{4D3BF704-2ED0-42B6-A2EA-567BA8DC0DE0}"/>
              </a:ext>
            </a:extLst>
          </p:cNvPr>
          <p:cNvSpPr txBox="1"/>
          <p:nvPr/>
        </p:nvSpPr>
        <p:spPr>
          <a:xfrm>
            <a:off x="2550206" y="3988415"/>
            <a:ext cx="766988" cy="230832"/>
          </a:xfrm>
          <a:prstGeom prst="rect">
            <a:avLst/>
          </a:prstGeom>
          <a:noFill/>
        </p:spPr>
        <p:txBody>
          <a:bodyPr wrap="square">
            <a:spAutoFit/>
          </a:bodyPr>
          <a:lstStyle/>
          <a:p>
            <a:r>
              <a:rPr lang="en-IN" sz="900" b="0" i="0" u="none" strike="noStrike" baseline="0" dirty="0">
                <a:solidFill>
                  <a:srgbClr val="000000"/>
                </a:solidFill>
              </a:rPr>
              <a:t>Ammonium</a:t>
            </a:r>
          </a:p>
        </p:txBody>
      </p:sp>
      <p:sp>
        <p:nvSpPr>
          <p:cNvPr id="37" name="TextBox 36">
            <a:extLst>
              <a:ext uri="{FF2B5EF4-FFF2-40B4-BE49-F238E27FC236}">
                <a16:creationId xmlns:a16="http://schemas.microsoft.com/office/drawing/2014/main" xmlns="" id="{9D96DAAB-41EE-4C40-9EDD-E73CF021AD12}"/>
              </a:ext>
            </a:extLst>
          </p:cNvPr>
          <p:cNvSpPr txBox="1"/>
          <p:nvPr/>
        </p:nvSpPr>
        <p:spPr>
          <a:xfrm>
            <a:off x="2540762" y="4239875"/>
            <a:ext cx="740157" cy="230832"/>
          </a:xfrm>
          <a:prstGeom prst="rect">
            <a:avLst/>
          </a:prstGeom>
          <a:noFill/>
        </p:spPr>
        <p:txBody>
          <a:bodyPr wrap="square">
            <a:spAutoFit/>
          </a:bodyPr>
          <a:lstStyle/>
          <a:p>
            <a:r>
              <a:rPr lang="en-IN" sz="900" b="0" i="0" u="none" strike="noStrike" baseline="0">
                <a:solidFill>
                  <a:srgbClr val="000000"/>
                </a:solidFill>
              </a:rPr>
              <a:t>Phosphate</a:t>
            </a:r>
            <a:endParaRPr lang="en-IN" sz="900" b="0" i="0" u="none" strike="noStrike" baseline="0" dirty="0">
              <a:solidFill>
                <a:srgbClr val="000000"/>
              </a:solidFill>
            </a:endParaRPr>
          </a:p>
        </p:txBody>
      </p:sp>
      <p:sp>
        <p:nvSpPr>
          <p:cNvPr id="39" name="TextBox 38">
            <a:extLst>
              <a:ext uri="{FF2B5EF4-FFF2-40B4-BE49-F238E27FC236}">
                <a16:creationId xmlns:a16="http://schemas.microsoft.com/office/drawing/2014/main" xmlns="" id="{1223FCEB-C91D-45F5-A4A0-3236DCD95C3A}"/>
              </a:ext>
            </a:extLst>
          </p:cNvPr>
          <p:cNvSpPr txBox="1"/>
          <p:nvPr/>
        </p:nvSpPr>
        <p:spPr>
          <a:xfrm>
            <a:off x="2538052" y="4803755"/>
            <a:ext cx="379817" cy="230832"/>
          </a:xfrm>
          <a:prstGeom prst="rect">
            <a:avLst/>
          </a:prstGeom>
          <a:noFill/>
        </p:spPr>
        <p:txBody>
          <a:bodyPr wrap="square">
            <a:spAutoFit/>
          </a:bodyPr>
          <a:lstStyle/>
          <a:p>
            <a:r>
              <a:rPr lang="en-IN" sz="900" b="0" i="0" u="none" strike="noStrike" baseline="0" dirty="0">
                <a:solidFill>
                  <a:srgbClr val="000000"/>
                </a:solidFill>
              </a:rPr>
              <a:t>Iron</a:t>
            </a:r>
          </a:p>
        </p:txBody>
      </p:sp>
      <p:sp>
        <p:nvSpPr>
          <p:cNvPr id="41" name="TextBox 40">
            <a:extLst>
              <a:ext uri="{FF2B5EF4-FFF2-40B4-BE49-F238E27FC236}">
                <a16:creationId xmlns:a16="http://schemas.microsoft.com/office/drawing/2014/main" xmlns="" id="{A8AE7D35-DFD8-49BF-8CC7-3DFCD0BEC48F}"/>
              </a:ext>
            </a:extLst>
          </p:cNvPr>
          <p:cNvSpPr txBox="1"/>
          <p:nvPr/>
        </p:nvSpPr>
        <p:spPr>
          <a:xfrm>
            <a:off x="2534635" y="5062835"/>
            <a:ext cx="798131" cy="230832"/>
          </a:xfrm>
          <a:prstGeom prst="rect">
            <a:avLst/>
          </a:prstGeom>
          <a:noFill/>
        </p:spPr>
        <p:txBody>
          <a:bodyPr wrap="square">
            <a:spAutoFit/>
          </a:bodyPr>
          <a:lstStyle/>
          <a:p>
            <a:r>
              <a:rPr lang="en-IN" sz="900" b="0" i="0" u="none" strike="noStrike" baseline="0" dirty="0">
                <a:solidFill>
                  <a:srgbClr val="000000"/>
                </a:solidFill>
              </a:rPr>
              <a:t>Magnesium</a:t>
            </a:r>
          </a:p>
        </p:txBody>
      </p:sp>
      <p:sp>
        <p:nvSpPr>
          <p:cNvPr id="43" name="TextBox 42">
            <a:extLst>
              <a:ext uri="{FF2B5EF4-FFF2-40B4-BE49-F238E27FC236}">
                <a16:creationId xmlns:a16="http://schemas.microsoft.com/office/drawing/2014/main" xmlns="" id="{1CBE26CD-8BDD-40F0-8291-F04145CDF4DF}"/>
              </a:ext>
            </a:extLst>
          </p:cNvPr>
          <p:cNvSpPr txBox="1"/>
          <p:nvPr/>
        </p:nvSpPr>
        <p:spPr>
          <a:xfrm>
            <a:off x="2538654" y="5306675"/>
            <a:ext cx="500533" cy="230832"/>
          </a:xfrm>
          <a:prstGeom prst="rect">
            <a:avLst/>
          </a:prstGeom>
          <a:noFill/>
        </p:spPr>
        <p:txBody>
          <a:bodyPr wrap="square">
            <a:spAutoFit/>
          </a:bodyPr>
          <a:lstStyle/>
          <a:p>
            <a:r>
              <a:rPr lang="en-IN" sz="900" b="0" i="0" u="none" strike="noStrike" baseline="0" dirty="0">
                <a:solidFill>
                  <a:srgbClr val="000000"/>
                </a:solidFill>
              </a:rPr>
              <a:t>Iodide</a:t>
            </a:r>
          </a:p>
        </p:txBody>
      </p:sp>
      <p:sp>
        <p:nvSpPr>
          <p:cNvPr id="48" name="TextBox 47">
            <a:extLst>
              <a:ext uri="{FF2B5EF4-FFF2-40B4-BE49-F238E27FC236}">
                <a16:creationId xmlns:a16="http://schemas.microsoft.com/office/drawing/2014/main" xmlns="" id="{1941FDD5-BFFE-48A9-B483-D63D7A241769}"/>
              </a:ext>
            </a:extLst>
          </p:cNvPr>
          <p:cNvSpPr txBox="1"/>
          <p:nvPr/>
        </p:nvSpPr>
        <p:spPr>
          <a:xfrm>
            <a:off x="3639201" y="1900535"/>
            <a:ext cx="417799" cy="230832"/>
          </a:xfrm>
          <a:prstGeom prst="rect">
            <a:avLst/>
          </a:prstGeom>
          <a:noFill/>
        </p:spPr>
        <p:txBody>
          <a:bodyPr wrap="square">
            <a:spAutoFit/>
          </a:bodyPr>
          <a:lstStyle/>
          <a:p>
            <a:r>
              <a:rPr lang="en-IN" sz="900" b="0" i="0" u="none" strike="noStrike" baseline="0" dirty="0">
                <a:solidFill>
                  <a:srgbClr val="000000"/>
                </a:solidFill>
              </a:rPr>
              <a:t>Ca</a:t>
            </a:r>
            <a:r>
              <a:rPr lang="en-IN" sz="900" b="0" i="0" u="none" strike="noStrike" baseline="30000" dirty="0">
                <a:solidFill>
                  <a:srgbClr val="000000"/>
                </a:solidFill>
              </a:rPr>
              <a:t>2+</a:t>
            </a:r>
          </a:p>
        </p:txBody>
      </p:sp>
      <p:sp>
        <p:nvSpPr>
          <p:cNvPr id="50" name="TextBox 49">
            <a:extLst>
              <a:ext uri="{FF2B5EF4-FFF2-40B4-BE49-F238E27FC236}">
                <a16:creationId xmlns:a16="http://schemas.microsoft.com/office/drawing/2014/main" xmlns="" id="{229ABD8C-F4AC-4C99-9357-53D3CF1EE742}"/>
              </a:ext>
            </a:extLst>
          </p:cNvPr>
          <p:cNvSpPr txBox="1"/>
          <p:nvPr/>
        </p:nvSpPr>
        <p:spPr>
          <a:xfrm>
            <a:off x="4311702" y="1897856"/>
            <a:ext cx="2029356" cy="507831"/>
          </a:xfrm>
          <a:prstGeom prst="rect">
            <a:avLst/>
          </a:prstGeom>
          <a:noFill/>
        </p:spPr>
        <p:txBody>
          <a:bodyPr wrap="square">
            <a:spAutoFit/>
          </a:bodyPr>
          <a:lstStyle/>
          <a:p>
            <a:r>
              <a:rPr lang="en-IN" sz="900" b="0" i="0" u="none" strike="noStrike" baseline="0" dirty="0">
                <a:solidFill>
                  <a:srgbClr val="000000"/>
                </a:solidFill>
              </a:rPr>
              <a:t>Part of bones and teeth; functions in</a:t>
            </a:r>
          </a:p>
          <a:p>
            <a:r>
              <a:rPr lang="en-IN" sz="900" b="0" i="0" u="none" strike="noStrike" baseline="0" dirty="0">
                <a:solidFill>
                  <a:srgbClr val="000000"/>
                </a:solidFill>
              </a:rPr>
              <a:t>blood clotting, muscle contraction,</a:t>
            </a:r>
          </a:p>
          <a:p>
            <a:r>
              <a:rPr lang="en-IN" sz="900" b="0" i="0" u="none" strike="noStrike" baseline="0" dirty="0">
                <a:solidFill>
                  <a:srgbClr val="000000"/>
                </a:solidFill>
              </a:rPr>
              <a:t>release of neurotransmitters</a:t>
            </a:r>
          </a:p>
        </p:txBody>
      </p:sp>
      <p:sp>
        <p:nvSpPr>
          <p:cNvPr id="52" name="TextBox 51">
            <a:extLst>
              <a:ext uri="{FF2B5EF4-FFF2-40B4-BE49-F238E27FC236}">
                <a16:creationId xmlns:a16="http://schemas.microsoft.com/office/drawing/2014/main" xmlns="" id="{EF5B2556-044B-4210-B8A6-3918BFB52AEF}"/>
              </a:ext>
            </a:extLst>
          </p:cNvPr>
          <p:cNvSpPr txBox="1"/>
          <p:nvPr/>
        </p:nvSpPr>
        <p:spPr>
          <a:xfrm>
            <a:off x="3637212" y="2456795"/>
            <a:ext cx="376056" cy="230832"/>
          </a:xfrm>
          <a:prstGeom prst="rect">
            <a:avLst/>
          </a:prstGeom>
          <a:noFill/>
        </p:spPr>
        <p:txBody>
          <a:bodyPr wrap="square">
            <a:spAutoFit/>
          </a:bodyPr>
          <a:lstStyle/>
          <a:p>
            <a:r>
              <a:rPr lang="en-IN" sz="900" b="0" i="0" u="none" strike="noStrike" baseline="0" dirty="0">
                <a:solidFill>
                  <a:srgbClr val="000000"/>
                </a:solidFill>
              </a:rPr>
              <a:t>Na</a:t>
            </a:r>
            <a:r>
              <a:rPr lang="en-IN" sz="900" b="0" i="0" u="none" strike="noStrike" baseline="30000" dirty="0">
                <a:solidFill>
                  <a:srgbClr val="000000"/>
                </a:solidFill>
              </a:rPr>
              <a:t>+</a:t>
            </a:r>
          </a:p>
        </p:txBody>
      </p:sp>
      <p:sp>
        <p:nvSpPr>
          <p:cNvPr id="54" name="TextBox 53">
            <a:extLst>
              <a:ext uri="{FF2B5EF4-FFF2-40B4-BE49-F238E27FC236}">
                <a16:creationId xmlns:a16="http://schemas.microsoft.com/office/drawing/2014/main" xmlns="" id="{92B91C4E-525A-4B30-9F23-A20ECEBEEE8D}"/>
              </a:ext>
            </a:extLst>
          </p:cNvPr>
          <p:cNvSpPr txBox="1"/>
          <p:nvPr/>
        </p:nvSpPr>
        <p:spPr>
          <a:xfrm>
            <a:off x="4316796" y="2455456"/>
            <a:ext cx="2049649" cy="230832"/>
          </a:xfrm>
          <a:prstGeom prst="rect">
            <a:avLst/>
          </a:prstGeom>
          <a:noFill/>
        </p:spPr>
        <p:txBody>
          <a:bodyPr wrap="square">
            <a:spAutoFit/>
          </a:bodyPr>
          <a:lstStyle/>
          <a:p>
            <a:r>
              <a:rPr lang="en-IN" sz="900" b="0" i="0" u="none" strike="noStrike" baseline="0" dirty="0">
                <a:solidFill>
                  <a:srgbClr val="000000"/>
                </a:solidFill>
              </a:rPr>
              <a:t>Membrane potentials, water balance</a:t>
            </a:r>
          </a:p>
        </p:txBody>
      </p:sp>
      <p:sp>
        <p:nvSpPr>
          <p:cNvPr id="55" name="TextBox 54">
            <a:extLst>
              <a:ext uri="{FF2B5EF4-FFF2-40B4-BE49-F238E27FC236}">
                <a16:creationId xmlns:a16="http://schemas.microsoft.com/office/drawing/2014/main" xmlns="" id="{B26B631B-1FB4-448D-84C6-9502FE43469C}"/>
              </a:ext>
            </a:extLst>
          </p:cNvPr>
          <p:cNvSpPr txBox="1"/>
          <p:nvPr/>
        </p:nvSpPr>
        <p:spPr>
          <a:xfrm>
            <a:off x="3639365" y="2715875"/>
            <a:ext cx="310790" cy="230832"/>
          </a:xfrm>
          <a:prstGeom prst="rect">
            <a:avLst/>
          </a:prstGeom>
          <a:noFill/>
        </p:spPr>
        <p:txBody>
          <a:bodyPr wrap="square">
            <a:spAutoFit/>
          </a:bodyPr>
          <a:lstStyle/>
          <a:p>
            <a:r>
              <a:rPr lang="en-IN" sz="900" b="0" i="0" u="none" strike="noStrike" baseline="0" dirty="0">
                <a:solidFill>
                  <a:srgbClr val="000000"/>
                </a:solidFill>
              </a:rPr>
              <a:t>K</a:t>
            </a:r>
            <a:r>
              <a:rPr lang="en-IN" sz="900" b="0" i="0" u="none" strike="noStrike" baseline="30000" dirty="0">
                <a:solidFill>
                  <a:srgbClr val="000000"/>
                </a:solidFill>
              </a:rPr>
              <a:t>+</a:t>
            </a:r>
          </a:p>
        </p:txBody>
      </p:sp>
      <p:sp>
        <p:nvSpPr>
          <p:cNvPr id="57" name="TextBox 56">
            <a:extLst>
              <a:ext uri="{FF2B5EF4-FFF2-40B4-BE49-F238E27FC236}">
                <a16:creationId xmlns:a16="http://schemas.microsoft.com/office/drawing/2014/main" xmlns="" id="{01AD20A2-9250-49B6-BEF0-2AED75CBF943}"/>
              </a:ext>
            </a:extLst>
          </p:cNvPr>
          <p:cNvSpPr txBox="1"/>
          <p:nvPr/>
        </p:nvSpPr>
        <p:spPr>
          <a:xfrm>
            <a:off x="4315346" y="2715875"/>
            <a:ext cx="1260069" cy="230832"/>
          </a:xfrm>
          <a:prstGeom prst="rect">
            <a:avLst/>
          </a:prstGeom>
          <a:noFill/>
        </p:spPr>
        <p:txBody>
          <a:bodyPr wrap="square">
            <a:spAutoFit/>
          </a:bodyPr>
          <a:lstStyle/>
          <a:p>
            <a:r>
              <a:rPr lang="en-IN" sz="900" b="0" i="0" u="none" strike="noStrike" baseline="0" dirty="0">
                <a:solidFill>
                  <a:srgbClr val="000000"/>
                </a:solidFill>
              </a:rPr>
              <a:t>Membrane potentials</a:t>
            </a:r>
          </a:p>
        </p:txBody>
      </p:sp>
      <p:sp>
        <p:nvSpPr>
          <p:cNvPr id="58" name="TextBox 57">
            <a:extLst>
              <a:ext uri="{FF2B5EF4-FFF2-40B4-BE49-F238E27FC236}">
                <a16:creationId xmlns:a16="http://schemas.microsoft.com/office/drawing/2014/main" xmlns="" id="{725A1A52-287A-421B-881E-CABA5D28B4E6}"/>
              </a:ext>
            </a:extLst>
          </p:cNvPr>
          <p:cNvSpPr txBox="1"/>
          <p:nvPr/>
        </p:nvSpPr>
        <p:spPr>
          <a:xfrm>
            <a:off x="3631745" y="2967335"/>
            <a:ext cx="310790" cy="230832"/>
          </a:xfrm>
          <a:prstGeom prst="rect">
            <a:avLst/>
          </a:prstGeom>
          <a:noFill/>
        </p:spPr>
        <p:txBody>
          <a:bodyPr wrap="square">
            <a:spAutoFit/>
          </a:bodyPr>
          <a:lstStyle/>
          <a:p>
            <a:r>
              <a:rPr lang="en-IN" sz="900" b="0" i="0" u="none" strike="noStrike" baseline="0" dirty="0">
                <a:solidFill>
                  <a:srgbClr val="000000"/>
                </a:solidFill>
              </a:rPr>
              <a:t>H</a:t>
            </a:r>
            <a:r>
              <a:rPr lang="en-IN" sz="900" b="0" i="0" u="none" strike="noStrike" baseline="30000" dirty="0">
                <a:solidFill>
                  <a:srgbClr val="000000"/>
                </a:solidFill>
              </a:rPr>
              <a:t>+</a:t>
            </a:r>
          </a:p>
        </p:txBody>
      </p:sp>
      <p:sp>
        <p:nvSpPr>
          <p:cNvPr id="60" name="TextBox 59">
            <a:extLst>
              <a:ext uri="{FF2B5EF4-FFF2-40B4-BE49-F238E27FC236}">
                <a16:creationId xmlns:a16="http://schemas.microsoft.com/office/drawing/2014/main" xmlns="" id="{1F7E11BD-5A08-48DF-B08E-0090DB56CE04}"/>
              </a:ext>
            </a:extLst>
          </p:cNvPr>
          <p:cNvSpPr txBox="1"/>
          <p:nvPr/>
        </p:nvSpPr>
        <p:spPr>
          <a:xfrm>
            <a:off x="4319281" y="2974955"/>
            <a:ext cx="1145519" cy="230832"/>
          </a:xfrm>
          <a:prstGeom prst="rect">
            <a:avLst/>
          </a:prstGeom>
          <a:noFill/>
        </p:spPr>
        <p:txBody>
          <a:bodyPr wrap="square">
            <a:spAutoFit/>
          </a:bodyPr>
          <a:lstStyle/>
          <a:p>
            <a:r>
              <a:rPr lang="en-IN" sz="900" b="0" i="0" u="none" strike="noStrike" baseline="0" dirty="0">
                <a:solidFill>
                  <a:srgbClr val="000000"/>
                </a:solidFill>
              </a:rPr>
              <a:t>Acid-base balance</a:t>
            </a:r>
          </a:p>
        </p:txBody>
      </p:sp>
      <p:sp>
        <p:nvSpPr>
          <p:cNvPr id="62" name="TextBox 61">
            <a:extLst>
              <a:ext uri="{FF2B5EF4-FFF2-40B4-BE49-F238E27FC236}">
                <a16:creationId xmlns:a16="http://schemas.microsoft.com/office/drawing/2014/main" xmlns="" id="{51CB3221-DF61-4AF2-A7F9-67DC19114EAF}"/>
              </a:ext>
            </a:extLst>
          </p:cNvPr>
          <p:cNvSpPr txBox="1"/>
          <p:nvPr/>
        </p:nvSpPr>
        <p:spPr>
          <a:xfrm>
            <a:off x="3637112" y="3218795"/>
            <a:ext cx="421977" cy="230832"/>
          </a:xfrm>
          <a:prstGeom prst="rect">
            <a:avLst/>
          </a:prstGeom>
          <a:noFill/>
        </p:spPr>
        <p:txBody>
          <a:bodyPr wrap="square">
            <a:spAutoFit/>
          </a:bodyPr>
          <a:lstStyle/>
          <a:p>
            <a:r>
              <a:rPr lang="en-IN" sz="900" b="0" i="0" u="none" strike="noStrike" baseline="0" dirty="0">
                <a:solidFill>
                  <a:srgbClr val="000000"/>
                </a:solidFill>
              </a:rPr>
              <a:t>OH</a:t>
            </a:r>
            <a:r>
              <a:rPr lang="en-IN" sz="900" b="0" i="0" u="none" strike="noStrike" baseline="30000" dirty="0">
                <a:solidFill>
                  <a:srgbClr val="000000"/>
                </a:solidFill>
              </a:rPr>
              <a:t>−</a:t>
            </a:r>
            <a:r>
              <a:rPr lang="en-IN" sz="900" b="0" i="0" u="none" strike="noStrike" baseline="0" dirty="0">
                <a:solidFill>
                  <a:srgbClr val="000000"/>
                </a:solidFill>
              </a:rPr>
              <a:t> </a:t>
            </a:r>
          </a:p>
        </p:txBody>
      </p:sp>
      <p:sp>
        <p:nvSpPr>
          <p:cNvPr id="63" name="TextBox 62">
            <a:extLst>
              <a:ext uri="{FF2B5EF4-FFF2-40B4-BE49-F238E27FC236}">
                <a16:creationId xmlns:a16="http://schemas.microsoft.com/office/drawing/2014/main" xmlns="" id="{3E082567-2A54-4FB4-93AC-661A35B772BA}"/>
              </a:ext>
            </a:extLst>
          </p:cNvPr>
          <p:cNvSpPr txBox="1"/>
          <p:nvPr/>
        </p:nvSpPr>
        <p:spPr>
          <a:xfrm>
            <a:off x="4319281" y="3218795"/>
            <a:ext cx="1145519" cy="230832"/>
          </a:xfrm>
          <a:prstGeom prst="rect">
            <a:avLst/>
          </a:prstGeom>
          <a:noFill/>
        </p:spPr>
        <p:txBody>
          <a:bodyPr wrap="square">
            <a:spAutoFit/>
          </a:bodyPr>
          <a:lstStyle/>
          <a:p>
            <a:r>
              <a:rPr lang="en-IN" sz="900" b="0" i="0" u="none" strike="noStrike" baseline="0" dirty="0">
                <a:solidFill>
                  <a:srgbClr val="000000"/>
                </a:solidFill>
              </a:rPr>
              <a:t>Acid-base balance</a:t>
            </a:r>
          </a:p>
        </p:txBody>
      </p:sp>
      <p:sp>
        <p:nvSpPr>
          <p:cNvPr id="64" name="TextBox 63">
            <a:extLst>
              <a:ext uri="{FF2B5EF4-FFF2-40B4-BE49-F238E27FC236}">
                <a16:creationId xmlns:a16="http://schemas.microsoft.com/office/drawing/2014/main" xmlns="" id="{33194745-DD34-4AD9-968D-AEF3A45F3C15}"/>
              </a:ext>
            </a:extLst>
          </p:cNvPr>
          <p:cNvSpPr txBox="1"/>
          <p:nvPr/>
        </p:nvSpPr>
        <p:spPr>
          <a:xfrm>
            <a:off x="3637112" y="3477875"/>
            <a:ext cx="421977" cy="230832"/>
          </a:xfrm>
          <a:prstGeom prst="rect">
            <a:avLst/>
          </a:prstGeom>
          <a:noFill/>
        </p:spPr>
        <p:txBody>
          <a:bodyPr wrap="square">
            <a:spAutoFit/>
          </a:bodyPr>
          <a:lstStyle/>
          <a:p>
            <a:r>
              <a:rPr lang="en-IN" sz="900" b="0" i="0" u="none" strike="noStrike" baseline="0" dirty="0">
                <a:solidFill>
                  <a:srgbClr val="000000"/>
                </a:solidFill>
              </a:rPr>
              <a:t>Cl</a:t>
            </a:r>
            <a:r>
              <a:rPr lang="en-IN" sz="900" b="0" i="0" u="none" strike="noStrike" baseline="30000" dirty="0">
                <a:solidFill>
                  <a:srgbClr val="000000"/>
                </a:solidFill>
              </a:rPr>
              <a:t>−</a:t>
            </a:r>
            <a:r>
              <a:rPr lang="en-IN" sz="900" b="0" i="0" u="none" strike="noStrike" baseline="0" dirty="0">
                <a:solidFill>
                  <a:srgbClr val="000000"/>
                </a:solidFill>
              </a:rPr>
              <a:t> </a:t>
            </a:r>
          </a:p>
        </p:txBody>
      </p:sp>
      <p:sp>
        <p:nvSpPr>
          <p:cNvPr id="66" name="TextBox 65">
            <a:extLst>
              <a:ext uri="{FF2B5EF4-FFF2-40B4-BE49-F238E27FC236}">
                <a16:creationId xmlns:a16="http://schemas.microsoft.com/office/drawing/2014/main" xmlns="" id="{DE003A45-AA98-43CE-80F4-6E5F53833640}"/>
              </a:ext>
            </a:extLst>
          </p:cNvPr>
          <p:cNvSpPr txBox="1"/>
          <p:nvPr/>
        </p:nvSpPr>
        <p:spPr>
          <a:xfrm>
            <a:off x="4321332" y="3485495"/>
            <a:ext cx="928056" cy="230832"/>
          </a:xfrm>
          <a:prstGeom prst="rect">
            <a:avLst/>
          </a:prstGeom>
          <a:noFill/>
        </p:spPr>
        <p:txBody>
          <a:bodyPr wrap="square">
            <a:spAutoFit/>
          </a:bodyPr>
          <a:lstStyle/>
          <a:p>
            <a:r>
              <a:rPr lang="en-IN" sz="900" b="0" i="0" u="none" strike="noStrike" baseline="0" dirty="0">
                <a:solidFill>
                  <a:srgbClr val="000000"/>
                </a:solidFill>
              </a:rPr>
              <a:t>Water balance</a:t>
            </a:r>
          </a:p>
        </p:txBody>
      </p:sp>
      <p:sp>
        <p:nvSpPr>
          <p:cNvPr id="68" name="TextBox 67">
            <a:extLst>
              <a:ext uri="{FF2B5EF4-FFF2-40B4-BE49-F238E27FC236}">
                <a16:creationId xmlns:a16="http://schemas.microsoft.com/office/drawing/2014/main" xmlns="" id="{5460BF5D-5B9A-47AC-9A5D-76EBE416D1DF}"/>
              </a:ext>
            </a:extLst>
          </p:cNvPr>
          <p:cNvSpPr txBox="1"/>
          <p:nvPr/>
        </p:nvSpPr>
        <p:spPr>
          <a:xfrm>
            <a:off x="3637997" y="3729335"/>
            <a:ext cx="526887" cy="230832"/>
          </a:xfrm>
          <a:prstGeom prst="rect">
            <a:avLst/>
          </a:prstGeom>
          <a:noFill/>
        </p:spPr>
        <p:txBody>
          <a:bodyPr wrap="square">
            <a:spAutoFit/>
          </a:bodyPr>
          <a:lstStyle/>
          <a:p>
            <a:r>
              <a:rPr lang="en-IN" sz="900" b="0" i="0" u="none" strike="noStrike" baseline="0" dirty="0">
                <a:solidFill>
                  <a:srgbClr val="000000"/>
                </a:solidFill>
              </a:rPr>
              <a:t>HCO</a:t>
            </a:r>
            <a:r>
              <a:rPr lang="en-IN" sz="900" b="0" i="0" u="none" strike="noStrike" baseline="-25000" dirty="0">
                <a:solidFill>
                  <a:srgbClr val="000000"/>
                </a:solidFill>
              </a:rPr>
              <a:t>3</a:t>
            </a:r>
            <a:r>
              <a:rPr lang="en-IN" sz="900" b="0" i="0" u="none" strike="noStrike" baseline="30000" dirty="0">
                <a:solidFill>
                  <a:srgbClr val="000000"/>
                </a:solidFill>
              </a:rPr>
              <a:t>−</a:t>
            </a:r>
          </a:p>
        </p:txBody>
      </p:sp>
      <p:sp>
        <p:nvSpPr>
          <p:cNvPr id="69" name="TextBox 68">
            <a:extLst>
              <a:ext uri="{FF2B5EF4-FFF2-40B4-BE49-F238E27FC236}">
                <a16:creationId xmlns:a16="http://schemas.microsoft.com/office/drawing/2014/main" xmlns="" id="{B7125081-CEC6-411F-9B01-CE038FEE27BC}"/>
              </a:ext>
            </a:extLst>
          </p:cNvPr>
          <p:cNvSpPr txBox="1"/>
          <p:nvPr/>
        </p:nvSpPr>
        <p:spPr>
          <a:xfrm>
            <a:off x="4319281" y="3729335"/>
            <a:ext cx="1145519" cy="230832"/>
          </a:xfrm>
          <a:prstGeom prst="rect">
            <a:avLst/>
          </a:prstGeom>
          <a:noFill/>
        </p:spPr>
        <p:txBody>
          <a:bodyPr wrap="square">
            <a:spAutoFit/>
          </a:bodyPr>
          <a:lstStyle/>
          <a:p>
            <a:r>
              <a:rPr lang="en-IN" sz="900" b="0" i="0" u="none" strike="noStrike" baseline="0" dirty="0">
                <a:solidFill>
                  <a:srgbClr val="000000"/>
                </a:solidFill>
              </a:rPr>
              <a:t>Acid-base balance</a:t>
            </a:r>
          </a:p>
        </p:txBody>
      </p:sp>
      <p:sp>
        <p:nvSpPr>
          <p:cNvPr id="70" name="TextBox 69">
            <a:extLst>
              <a:ext uri="{FF2B5EF4-FFF2-40B4-BE49-F238E27FC236}">
                <a16:creationId xmlns:a16="http://schemas.microsoft.com/office/drawing/2014/main" xmlns="" id="{D5840F41-83B9-43E3-AB19-B4925752DB26}"/>
              </a:ext>
            </a:extLst>
          </p:cNvPr>
          <p:cNvSpPr txBox="1"/>
          <p:nvPr/>
        </p:nvSpPr>
        <p:spPr>
          <a:xfrm>
            <a:off x="3637997" y="3988415"/>
            <a:ext cx="526887" cy="230832"/>
          </a:xfrm>
          <a:prstGeom prst="rect">
            <a:avLst/>
          </a:prstGeom>
          <a:noFill/>
        </p:spPr>
        <p:txBody>
          <a:bodyPr wrap="square">
            <a:spAutoFit/>
          </a:bodyPr>
          <a:lstStyle/>
          <a:p>
            <a:r>
              <a:rPr lang="en-IN" sz="900" b="0" i="0" u="none" strike="noStrike" baseline="0" dirty="0">
                <a:solidFill>
                  <a:srgbClr val="000000"/>
                </a:solidFill>
              </a:rPr>
              <a:t>NH</a:t>
            </a:r>
            <a:r>
              <a:rPr lang="en-IN" sz="900" b="0" i="0" u="none" strike="noStrike" baseline="-25000" dirty="0">
                <a:solidFill>
                  <a:srgbClr val="000000"/>
                </a:solidFill>
              </a:rPr>
              <a:t>4</a:t>
            </a:r>
            <a:r>
              <a:rPr lang="en-IN" sz="900" b="0" i="0" u="none" strike="noStrike" baseline="30000" dirty="0">
                <a:solidFill>
                  <a:srgbClr val="000000"/>
                </a:solidFill>
              </a:rPr>
              <a:t>+</a:t>
            </a:r>
          </a:p>
        </p:txBody>
      </p:sp>
      <p:sp>
        <p:nvSpPr>
          <p:cNvPr id="71" name="TextBox 70">
            <a:extLst>
              <a:ext uri="{FF2B5EF4-FFF2-40B4-BE49-F238E27FC236}">
                <a16:creationId xmlns:a16="http://schemas.microsoft.com/office/drawing/2014/main" xmlns="" id="{C0048974-8C18-48A6-94CF-9F30ACCDE043}"/>
              </a:ext>
            </a:extLst>
          </p:cNvPr>
          <p:cNvSpPr txBox="1"/>
          <p:nvPr/>
        </p:nvSpPr>
        <p:spPr>
          <a:xfrm>
            <a:off x="4319281" y="3988415"/>
            <a:ext cx="1145519" cy="230832"/>
          </a:xfrm>
          <a:prstGeom prst="rect">
            <a:avLst/>
          </a:prstGeom>
          <a:noFill/>
        </p:spPr>
        <p:txBody>
          <a:bodyPr wrap="square">
            <a:spAutoFit/>
          </a:bodyPr>
          <a:lstStyle/>
          <a:p>
            <a:r>
              <a:rPr lang="en-IN" sz="900" b="0" i="0" u="none" strike="noStrike" baseline="0" dirty="0">
                <a:solidFill>
                  <a:srgbClr val="000000"/>
                </a:solidFill>
              </a:rPr>
              <a:t>Acid-base balance</a:t>
            </a:r>
          </a:p>
        </p:txBody>
      </p:sp>
      <p:sp>
        <p:nvSpPr>
          <p:cNvPr id="73" name="TextBox 72">
            <a:extLst>
              <a:ext uri="{FF2B5EF4-FFF2-40B4-BE49-F238E27FC236}">
                <a16:creationId xmlns:a16="http://schemas.microsoft.com/office/drawing/2014/main" xmlns="" id="{4AD70EFC-F8C5-45E2-8625-F3216017647D}"/>
              </a:ext>
            </a:extLst>
          </p:cNvPr>
          <p:cNvSpPr txBox="1"/>
          <p:nvPr/>
        </p:nvSpPr>
        <p:spPr>
          <a:xfrm>
            <a:off x="3639449" y="4239875"/>
            <a:ext cx="493503" cy="230832"/>
          </a:xfrm>
          <a:prstGeom prst="rect">
            <a:avLst/>
          </a:prstGeom>
          <a:noFill/>
        </p:spPr>
        <p:txBody>
          <a:bodyPr wrap="square">
            <a:spAutoFit/>
          </a:bodyPr>
          <a:lstStyle/>
          <a:p>
            <a:r>
              <a:rPr lang="en-IN" sz="900" b="0" i="0" u="none" strike="noStrike" baseline="0" dirty="0">
                <a:solidFill>
                  <a:srgbClr val="000000"/>
                </a:solidFill>
              </a:rPr>
              <a:t>PO</a:t>
            </a:r>
            <a:r>
              <a:rPr lang="en-IN" sz="900" b="0" i="0" u="none" strike="noStrike" baseline="-25000" dirty="0">
                <a:solidFill>
                  <a:srgbClr val="000000"/>
                </a:solidFill>
              </a:rPr>
              <a:t>4</a:t>
            </a:r>
            <a:r>
              <a:rPr lang="en-IN" sz="900" b="0" i="0" u="none" strike="noStrike" baseline="30000" dirty="0">
                <a:solidFill>
                  <a:srgbClr val="000000"/>
                </a:solidFill>
              </a:rPr>
              <a:t>3−</a:t>
            </a:r>
          </a:p>
        </p:txBody>
      </p:sp>
      <p:sp>
        <p:nvSpPr>
          <p:cNvPr id="75" name="TextBox 74">
            <a:extLst>
              <a:ext uri="{FF2B5EF4-FFF2-40B4-BE49-F238E27FC236}">
                <a16:creationId xmlns:a16="http://schemas.microsoft.com/office/drawing/2014/main" xmlns="" id="{56C2D05F-E63E-487C-BDEC-12BBB6F771BC}"/>
              </a:ext>
            </a:extLst>
          </p:cNvPr>
          <p:cNvSpPr txBox="1"/>
          <p:nvPr/>
        </p:nvSpPr>
        <p:spPr>
          <a:xfrm>
            <a:off x="4316456" y="4237196"/>
            <a:ext cx="1989369" cy="507831"/>
          </a:xfrm>
          <a:prstGeom prst="rect">
            <a:avLst/>
          </a:prstGeom>
          <a:noFill/>
        </p:spPr>
        <p:txBody>
          <a:bodyPr wrap="square">
            <a:spAutoFit/>
          </a:bodyPr>
          <a:lstStyle/>
          <a:p>
            <a:r>
              <a:rPr lang="en-IN" sz="900" b="0" i="0" u="none" strike="noStrike" baseline="0" dirty="0">
                <a:solidFill>
                  <a:srgbClr val="000000"/>
                </a:solidFill>
              </a:rPr>
              <a:t>Part of bones and teeth;</a:t>
            </a:r>
          </a:p>
          <a:p>
            <a:r>
              <a:rPr lang="en-IN" sz="900" b="0" i="0" u="none" strike="noStrike" baseline="0" dirty="0">
                <a:solidFill>
                  <a:srgbClr val="000000"/>
                </a:solidFill>
              </a:rPr>
              <a:t>functions in energy exchange, acid-</a:t>
            </a:r>
          </a:p>
          <a:p>
            <a:r>
              <a:rPr lang="en-IN" sz="900" b="0" i="0" u="none" strike="noStrike" baseline="0" dirty="0">
                <a:solidFill>
                  <a:srgbClr val="000000"/>
                </a:solidFill>
              </a:rPr>
              <a:t>base balance</a:t>
            </a:r>
          </a:p>
        </p:txBody>
      </p:sp>
      <p:sp>
        <p:nvSpPr>
          <p:cNvPr id="77" name="TextBox 76">
            <a:extLst>
              <a:ext uri="{FF2B5EF4-FFF2-40B4-BE49-F238E27FC236}">
                <a16:creationId xmlns:a16="http://schemas.microsoft.com/office/drawing/2014/main" xmlns="" id="{F45B73B2-5622-4DF0-8C40-AC7D1E28B097}"/>
              </a:ext>
            </a:extLst>
          </p:cNvPr>
          <p:cNvSpPr txBox="1"/>
          <p:nvPr/>
        </p:nvSpPr>
        <p:spPr>
          <a:xfrm>
            <a:off x="3638873" y="4803755"/>
            <a:ext cx="464175" cy="230832"/>
          </a:xfrm>
          <a:prstGeom prst="rect">
            <a:avLst/>
          </a:prstGeom>
          <a:noFill/>
        </p:spPr>
        <p:txBody>
          <a:bodyPr wrap="square">
            <a:spAutoFit/>
          </a:bodyPr>
          <a:lstStyle/>
          <a:p>
            <a:r>
              <a:rPr lang="en-IN" sz="900" b="0" i="0" u="none" strike="noStrike" baseline="0" dirty="0">
                <a:solidFill>
                  <a:srgbClr val="000000"/>
                </a:solidFill>
              </a:rPr>
              <a:t>Fe</a:t>
            </a:r>
            <a:r>
              <a:rPr lang="en-IN" sz="900" b="0" i="0" u="none" strike="noStrike" baseline="30000" dirty="0">
                <a:solidFill>
                  <a:srgbClr val="000000"/>
                </a:solidFill>
              </a:rPr>
              <a:t>2+</a:t>
            </a:r>
          </a:p>
        </p:txBody>
      </p:sp>
      <p:sp>
        <p:nvSpPr>
          <p:cNvPr id="79" name="TextBox 78">
            <a:extLst>
              <a:ext uri="{FF2B5EF4-FFF2-40B4-BE49-F238E27FC236}">
                <a16:creationId xmlns:a16="http://schemas.microsoft.com/office/drawing/2014/main" xmlns="" id="{49006DA3-5FA0-4022-AA29-10EDAA8DAE0A}"/>
              </a:ext>
            </a:extLst>
          </p:cNvPr>
          <p:cNvSpPr txBox="1"/>
          <p:nvPr/>
        </p:nvSpPr>
        <p:spPr>
          <a:xfrm>
            <a:off x="4318149" y="4803755"/>
            <a:ext cx="1422102" cy="230832"/>
          </a:xfrm>
          <a:prstGeom prst="rect">
            <a:avLst/>
          </a:prstGeom>
          <a:noFill/>
        </p:spPr>
        <p:txBody>
          <a:bodyPr wrap="square">
            <a:spAutoFit/>
          </a:bodyPr>
          <a:lstStyle/>
          <a:p>
            <a:r>
              <a:rPr lang="en-IN" sz="900" b="0" i="0" u="none" strike="noStrike" baseline="0" dirty="0">
                <a:solidFill>
                  <a:srgbClr val="000000"/>
                </a:solidFill>
              </a:rPr>
              <a:t>Red blood cell formation</a:t>
            </a:r>
          </a:p>
        </p:txBody>
      </p:sp>
      <p:sp>
        <p:nvSpPr>
          <p:cNvPr id="80" name="TextBox 79">
            <a:extLst>
              <a:ext uri="{FF2B5EF4-FFF2-40B4-BE49-F238E27FC236}">
                <a16:creationId xmlns:a16="http://schemas.microsoft.com/office/drawing/2014/main" xmlns="" id="{67873468-1A9B-4A38-A7DE-E392A2904361}"/>
              </a:ext>
            </a:extLst>
          </p:cNvPr>
          <p:cNvSpPr txBox="1"/>
          <p:nvPr/>
        </p:nvSpPr>
        <p:spPr>
          <a:xfrm>
            <a:off x="3638873" y="5062835"/>
            <a:ext cx="464175" cy="230832"/>
          </a:xfrm>
          <a:prstGeom prst="rect">
            <a:avLst/>
          </a:prstGeom>
          <a:noFill/>
        </p:spPr>
        <p:txBody>
          <a:bodyPr wrap="square">
            <a:spAutoFit/>
          </a:bodyPr>
          <a:lstStyle/>
          <a:p>
            <a:r>
              <a:rPr lang="en-IN" sz="900" b="0" i="0" u="none" strike="noStrike" baseline="0" dirty="0">
                <a:solidFill>
                  <a:srgbClr val="000000"/>
                </a:solidFill>
              </a:rPr>
              <a:t>Mg</a:t>
            </a:r>
            <a:r>
              <a:rPr lang="en-IN" sz="900" b="0" i="0" u="none" strike="noStrike" baseline="30000" dirty="0">
                <a:solidFill>
                  <a:srgbClr val="000000"/>
                </a:solidFill>
              </a:rPr>
              <a:t>2+</a:t>
            </a:r>
          </a:p>
        </p:txBody>
      </p:sp>
      <p:sp>
        <p:nvSpPr>
          <p:cNvPr id="82" name="TextBox 81">
            <a:extLst>
              <a:ext uri="{FF2B5EF4-FFF2-40B4-BE49-F238E27FC236}">
                <a16:creationId xmlns:a16="http://schemas.microsoft.com/office/drawing/2014/main" xmlns="" id="{33A5DF50-701C-4903-BF22-87FF91ACF951}"/>
              </a:ext>
            </a:extLst>
          </p:cNvPr>
          <p:cNvSpPr txBox="1"/>
          <p:nvPr/>
        </p:nvSpPr>
        <p:spPr>
          <a:xfrm>
            <a:off x="4313991" y="5062835"/>
            <a:ext cx="1399938" cy="230832"/>
          </a:xfrm>
          <a:prstGeom prst="rect">
            <a:avLst/>
          </a:prstGeom>
          <a:noFill/>
        </p:spPr>
        <p:txBody>
          <a:bodyPr wrap="square">
            <a:spAutoFit/>
          </a:bodyPr>
          <a:lstStyle/>
          <a:p>
            <a:r>
              <a:rPr lang="en-IN" sz="900" b="0" i="0" u="none" strike="noStrike" baseline="0" dirty="0">
                <a:solidFill>
                  <a:srgbClr val="000000"/>
                </a:solidFill>
              </a:rPr>
              <a:t>Necessary for enzymes</a:t>
            </a:r>
          </a:p>
        </p:txBody>
      </p:sp>
      <p:sp>
        <p:nvSpPr>
          <p:cNvPr id="84" name="TextBox 83">
            <a:extLst>
              <a:ext uri="{FF2B5EF4-FFF2-40B4-BE49-F238E27FC236}">
                <a16:creationId xmlns:a16="http://schemas.microsoft.com/office/drawing/2014/main" xmlns="" id="{DC9930B6-85E8-4700-B7F4-92890482711C}"/>
              </a:ext>
            </a:extLst>
          </p:cNvPr>
          <p:cNvSpPr txBox="1"/>
          <p:nvPr/>
        </p:nvSpPr>
        <p:spPr>
          <a:xfrm>
            <a:off x="3640893" y="5306675"/>
            <a:ext cx="262015" cy="230832"/>
          </a:xfrm>
          <a:prstGeom prst="rect">
            <a:avLst/>
          </a:prstGeom>
          <a:noFill/>
        </p:spPr>
        <p:txBody>
          <a:bodyPr wrap="square">
            <a:spAutoFit/>
          </a:bodyPr>
          <a:lstStyle/>
          <a:p>
            <a:r>
              <a:rPr lang="en-IN" sz="900" b="0" i="0" u="none" strike="noStrike" baseline="0" dirty="0">
                <a:solidFill>
                  <a:srgbClr val="000000"/>
                </a:solidFill>
              </a:rPr>
              <a:t>I</a:t>
            </a:r>
            <a:r>
              <a:rPr lang="en-IN" sz="900" b="0" i="0" u="none" strike="noStrike" baseline="30000" dirty="0">
                <a:solidFill>
                  <a:srgbClr val="000000"/>
                </a:solidFill>
              </a:rPr>
              <a:t>−</a:t>
            </a:r>
            <a:r>
              <a:rPr lang="en-IN" sz="900" b="0" i="0" u="none" strike="noStrike" baseline="0" dirty="0">
                <a:solidFill>
                  <a:srgbClr val="000000"/>
                </a:solidFill>
              </a:rPr>
              <a:t> </a:t>
            </a:r>
          </a:p>
        </p:txBody>
      </p:sp>
      <p:sp>
        <p:nvSpPr>
          <p:cNvPr id="85" name="TextBox 84">
            <a:extLst>
              <a:ext uri="{FF2B5EF4-FFF2-40B4-BE49-F238E27FC236}">
                <a16:creationId xmlns:a16="http://schemas.microsoft.com/office/drawing/2014/main" xmlns="" id="{2B376E38-75A4-41A8-BE5A-748907B08BE4}"/>
              </a:ext>
            </a:extLst>
          </p:cNvPr>
          <p:cNvSpPr txBox="1"/>
          <p:nvPr/>
        </p:nvSpPr>
        <p:spPr>
          <a:xfrm>
            <a:off x="4314785" y="5306675"/>
            <a:ext cx="1611711" cy="230832"/>
          </a:xfrm>
          <a:prstGeom prst="rect">
            <a:avLst/>
          </a:prstGeom>
          <a:noFill/>
        </p:spPr>
        <p:txBody>
          <a:bodyPr wrap="square">
            <a:spAutoFit/>
          </a:bodyPr>
          <a:lstStyle/>
          <a:p>
            <a:r>
              <a:rPr lang="en-IN" sz="900" b="0" i="0" u="none" strike="noStrike" baseline="0" dirty="0">
                <a:solidFill>
                  <a:srgbClr val="000000"/>
                </a:solidFill>
              </a:rPr>
              <a:t>Present in thyroid hormones</a:t>
            </a:r>
          </a:p>
        </p:txBody>
      </p:sp>
      <p:sp>
        <p:nvSpPr>
          <p:cNvPr id="87" name="TextBox 86">
            <a:extLst>
              <a:ext uri="{FF2B5EF4-FFF2-40B4-BE49-F238E27FC236}">
                <a16:creationId xmlns:a16="http://schemas.microsoft.com/office/drawing/2014/main" xmlns="" id="{07662E95-D8CB-4F3D-B512-4CE808EF615F}"/>
              </a:ext>
            </a:extLst>
          </p:cNvPr>
          <p:cNvSpPr txBox="1"/>
          <p:nvPr/>
        </p:nvSpPr>
        <p:spPr>
          <a:xfrm>
            <a:off x="2418484" y="5558284"/>
            <a:ext cx="4307032" cy="230832"/>
          </a:xfrm>
          <a:prstGeom prst="rect">
            <a:avLst/>
          </a:prstGeom>
          <a:noFill/>
        </p:spPr>
        <p:txBody>
          <a:bodyPr wrap="square">
            <a:spAutoFit/>
          </a:bodyPr>
          <a:lstStyle/>
          <a:p>
            <a:r>
              <a:rPr lang="en-IN" sz="900" b="0" i="0" u="none" strike="noStrike" baseline="0" dirty="0">
                <a:solidFill>
                  <a:srgbClr val="000000"/>
                </a:solidFill>
              </a:rPr>
              <a:t>*The ions are part of the structures or play important roles in the processes listed.</a:t>
            </a:r>
          </a:p>
        </p:txBody>
      </p:sp>
      <p:sp>
        <p:nvSpPr>
          <p:cNvPr id="51" name="TextBox 50">
            <a:extLst>
              <a:ext uri="{FF2B5EF4-FFF2-40B4-BE49-F238E27FC236}">
                <a16:creationId xmlns:a16="http://schemas.microsoft.com/office/drawing/2014/main" xmlns="" id="{3695F494-758B-4A64-836C-F741F123286D}"/>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2.2</a:t>
            </a:r>
          </a:p>
        </p:txBody>
      </p:sp>
    </p:spTree>
    <p:extLst>
      <p:ext uri="{BB962C8B-B14F-4D97-AF65-F5344CB8AC3E}">
        <p14:creationId xmlns:p14="http://schemas.microsoft.com/office/powerpoint/2010/main" val="426980537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A4D2D9-1C8D-4D34-AFD4-831193D51719}"/>
              </a:ext>
            </a:extLst>
          </p:cNvPr>
          <p:cNvSpPr txBox="1"/>
          <p:nvPr/>
        </p:nvSpPr>
        <p:spPr>
          <a:xfrm>
            <a:off x="6350000" y="63500"/>
            <a:ext cx="2286000" cy="276999"/>
          </a:xfrm>
          <a:prstGeom prst="rect">
            <a:avLst/>
          </a:prstGeom>
          <a:noFill/>
        </p:spPr>
        <p:txBody>
          <a:bodyPr vert="horz" rtlCol="0">
            <a:spAutoFit/>
          </a:bodyPr>
          <a:lstStyle/>
          <a:p>
            <a:pPr algn="r"/>
            <a:r>
              <a:rPr lang="en-IN" sz="1200" b="1"/>
              <a:t>Figure 2.6c</a:t>
            </a:r>
          </a:p>
        </p:txBody>
      </p:sp>
      <p:pic>
        <p:nvPicPr>
          <p:cNvPr id="4" name="Picture 3">
            <a:extLst>
              <a:ext uri="{FF2B5EF4-FFF2-40B4-BE49-F238E27FC236}">
                <a16:creationId xmlns:a16="http://schemas.microsoft.com/office/drawing/2014/main" xmlns="" id="{A2D1739D-EDF9-43F3-8B02-0566A05225B5}"/>
              </a:ext>
            </a:extLst>
          </p:cNvPr>
          <p:cNvPicPr>
            <a:picLocks noChangeAspect="1"/>
          </p:cNvPicPr>
          <p:nvPr/>
        </p:nvPicPr>
        <p:blipFill>
          <a:blip r:embed="rId2"/>
          <a:stretch>
            <a:fillRect/>
          </a:stretch>
        </p:blipFill>
        <p:spPr>
          <a:xfrm>
            <a:off x="1969719" y="2344921"/>
            <a:ext cx="5204563" cy="2168159"/>
          </a:xfrm>
          <a:prstGeom prst="rect">
            <a:avLst/>
          </a:prstGeom>
        </p:spPr>
      </p:pic>
    </p:spTree>
    <p:extLst>
      <p:ext uri="{BB962C8B-B14F-4D97-AF65-F5344CB8AC3E}">
        <p14:creationId xmlns:p14="http://schemas.microsoft.com/office/powerpoint/2010/main" val="38190441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2003E4-5D64-4682-BC83-ED5A238AF7C2}"/>
              </a:ext>
            </a:extLst>
          </p:cNvPr>
          <p:cNvSpPr txBox="1"/>
          <p:nvPr/>
        </p:nvSpPr>
        <p:spPr>
          <a:xfrm>
            <a:off x="6350000" y="63500"/>
            <a:ext cx="2286000" cy="276999"/>
          </a:xfrm>
          <a:prstGeom prst="rect">
            <a:avLst/>
          </a:prstGeom>
          <a:noFill/>
        </p:spPr>
        <p:txBody>
          <a:bodyPr vert="horz" rtlCol="0">
            <a:spAutoFit/>
          </a:bodyPr>
          <a:lstStyle/>
          <a:p>
            <a:pPr algn="r"/>
            <a:r>
              <a:rPr lang="en-IN" sz="1200" b="1"/>
              <a:t>Figure 2.7</a:t>
            </a:r>
          </a:p>
        </p:txBody>
      </p:sp>
      <p:pic>
        <p:nvPicPr>
          <p:cNvPr id="4" name="Picture 3">
            <a:extLst>
              <a:ext uri="{FF2B5EF4-FFF2-40B4-BE49-F238E27FC236}">
                <a16:creationId xmlns:a16="http://schemas.microsoft.com/office/drawing/2014/main" xmlns="" id="{CC661374-AF8A-41C7-9D19-A75C598AEEEC}"/>
              </a:ext>
            </a:extLst>
          </p:cNvPr>
          <p:cNvPicPr>
            <a:picLocks noChangeAspect="1"/>
          </p:cNvPicPr>
          <p:nvPr/>
        </p:nvPicPr>
        <p:blipFill>
          <a:blip r:embed="rId2"/>
          <a:stretch>
            <a:fillRect/>
          </a:stretch>
        </p:blipFill>
        <p:spPr>
          <a:xfrm>
            <a:off x="1108364" y="447518"/>
            <a:ext cx="6927273" cy="5962965"/>
          </a:xfrm>
          <a:prstGeom prst="rect">
            <a:avLst/>
          </a:prstGeom>
        </p:spPr>
      </p:pic>
    </p:spTree>
    <p:extLst>
      <p:ext uri="{BB962C8B-B14F-4D97-AF65-F5344CB8AC3E}">
        <p14:creationId xmlns:p14="http://schemas.microsoft.com/office/powerpoint/2010/main" val="18973115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1A8157-3493-4084-820F-1E9B298CBFCD}"/>
              </a:ext>
            </a:extLst>
          </p:cNvPr>
          <p:cNvSpPr txBox="1"/>
          <p:nvPr/>
        </p:nvSpPr>
        <p:spPr>
          <a:xfrm>
            <a:off x="6350000" y="63500"/>
            <a:ext cx="2286000" cy="276999"/>
          </a:xfrm>
          <a:prstGeom prst="rect">
            <a:avLst/>
          </a:prstGeom>
          <a:noFill/>
        </p:spPr>
        <p:txBody>
          <a:bodyPr vert="horz" rtlCol="0">
            <a:spAutoFit/>
          </a:bodyPr>
          <a:lstStyle/>
          <a:p>
            <a:pPr algn="r"/>
            <a:r>
              <a:rPr lang="en-IN" sz="1200" b="1"/>
              <a:t>Figure 2.8</a:t>
            </a:r>
          </a:p>
        </p:txBody>
      </p:sp>
      <p:pic>
        <p:nvPicPr>
          <p:cNvPr id="4" name="Picture 3">
            <a:extLst>
              <a:ext uri="{FF2B5EF4-FFF2-40B4-BE49-F238E27FC236}">
                <a16:creationId xmlns:a16="http://schemas.microsoft.com/office/drawing/2014/main" xmlns="" id="{A81350B7-1756-4A55-8E2D-B02B1F81DFDE}"/>
              </a:ext>
            </a:extLst>
          </p:cNvPr>
          <p:cNvPicPr>
            <a:picLocks noChangeAspect="1"/>
          </p:cNvPicPr>
          <p:nvPr/>
        </p:nvPicPr>
        <p:blipFill>
          <a:blip r:embed="rId2"/>
          <a:stretch>
            <a:fillRect/>
          </a:stretch>
        </p:blipFill>
        <p:spPr>
          <a:xfrm>
            <a:off x="2206290" y="519969"/>
            <a:ext cx="4731421" cy="5818063"/>
          </a:xfrm>
          <a:prstGeom prst="rect">
            <a:avLst/>
          </a:prstGeom>
        </p:spPr>
      </p:pic>
    </p:spTree>
    <p:extLst>
      <p:ext uri="{BB962C8B-B14F-4D97-AF65-F5344CB8AC3E}">
        <p14:creationId xmlns:p14="http://schemas.microsoft.com/office/powerpoint/2010/main" val="354534497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52FD7AE9-CABD-48CC-AFBE-AC948D0A091D}"/>
              </a:ext>
            </a:extLst>
          </p:cNvPr>
          <p:cNvGrpSpPr/>
          <p:nvPr/>
        </p:nvGrpSpPr>
        <p:grpSpPr>
          <a:xfrm>
            <a:off x="542863" y="1325681"/>
            <a:ext cx="8058275" cy="4206638"/>
            <a:chOff x="542863" y="1176494"/>
            <a:chExt cx="8058275" cy="4206638"/>
          </a:xfrm>
        </p:grpSpPr>
        <p:pic>
          <p:nvPicPr>
            <p:cNvPr id="3" name="Picture 2">
              <a:extLst>
                <a:ext uri="{FF2B5EF4-FFF2-40B4-BE49-F238E27FC236}">
                  <a16:creationId xmlns:a16="http://schemas.microsoft.com/office/drawing/2014/main" xmlns="" id="{1AB4BD6B-42B6-4B0C-A565-441F4C0E0BE9}"/>
                </a:ext>
              </a:extLst>
            </p:cNvPr>
            <p:cNvPicPr>
              <a:picLocks noChangeAspect="1"/>
            </p:cNvPicPr>
            <p:nvPr/>
          </p:nvPicPr>
          <p:blipFill rotWithShape="1">
            <a:blip r:embed="rId2"/>
            <a:srcRect t="3084"/>
            <a:stretch/>
          </p:blipFill>
          <p:spPr>
            <a:xfrm>
              <a:off x="542863" y="1474868"/>
              <a:ext cx="8058275" cy="3908264"/>
            </a:xfrm>
            <a:prstGeom prst="rect">
              <a:avLst/>
            </a:prstGeom>
          </p:spPr>
        </p:pic>
        <p:sp>
          <p:nvSpPr>
            <p:cNvPr id="5" name="TextBox 4">
              <a:extLst>
                <a:ext uri="{FF2B5EF4-FFF2-40B4-BE49-F238E27FC236}">
                  <a16:creationId xmlns:a16="http://schemas.microsoft.com/office/drawing/2014/main" xmlns="" id="{6588A51E-820C-4A98-85FC-ECA67C5751C4}"/>
                </a:ext>
              </a:extLst>
            </p:cNvPr>
            <p:cNvSpPr txBox="1"/>
            <p:nvPr/>
          </p:nvSpPr>
          <p:spPr>
            <a:xfrm>
              <a:off x="551252" y="1176494"/>
              <a:ext cx="1107297" cy="257389"/>
            </a:xfrm>
            <a:prstGeom prst="rect">
              <a:avLst/>
            </a:prstGeom>
            <a:solidFill>
              <a:srgbClr val="169A5E"/>
            </a:solidFill>
            <a:ln>
              <a:solidFill>
                <a:srgbClr val="169A5E"/>
              </a:solidFill>
            </a:ln>
          </p:spPr>
          <p:txBody>
            <a:bodyPr wrap="square" rtlCol="0">
              <a:spAutoFit/>
            </a:bodyPr>
            <a:lstStyle/>
            <a:p>
              <a:endParaRPr lang="en-IN" dirty="0"/>
            </a:p>
          </p:txBody>
        </p:sp>
        <p:sp>
          <p:nvSpPr>
            <p:cNvPr id="6" name="TextBox 5">
              <a:extLst>
                <a:ext uri="{FF2B5EF4-FFF2-40B4-BE49-F238E27FC236}">
                  <a16:creationId xmlns:a16="http://schemas.microsoft.com/office/drawing/2014/main" xmlns="" id="{A2393414-663B-4AF9-B504-BCA7A7B5448B}"/>
                </a:ext>
              </a:extLst>
            </p:cNvPr>
            <p:cNvSpPr txBox="1"/>
            <p:nvPr/>
          </p:nvSpPr>
          <p:spPr>
            <a:xfrm>
              <a:off x="1711444" y="1176494"/>
              <a:ext cx="6879352"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11" name="TextBox 10">
            <a:extLst>
              <a:ext uri="{FF2B5EF4-FFF2-40B4-BE49-F238E27FC236}">
                <a16:creationId xmlns:a16="http://schemas.microsoft.com/office/drawing/2014/main" xmlns="" id="{A7B7CEB8-8B81-4A94-9E6E-79A49AEAD1DE}"/>
              </a:ext>
            </a:extLst>
          </p:cNvPr>
          <p:cNvSpPr txBox="1"/>
          <p:nvPr/>
        </p:nvSpPr>
        <p:spPr>
          <a:xfrm>
            <a:off x="622655" y="1324094"/>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2.3</a:t>
            </a:r>
            <a:endParaRPr lang="en-IN" sz="1200" b="0" i="0" u="none" strike="noStrike" baseline="0" dirty="0">
              <a:solidFill>
                <a:schemeClr val="bg1"/>
              </a:solidFill>
            </a:endParaRPr>
          </a:p>
        </p:txBody>
      </p:sp>
      <p:sp>
        <p:nvSpPr>
          <p:cNvPr id="13" name="TextBox 12">
            <a:extLst>
              <a:ext uri="{FF2B5EF4-FFF2-40B4-BE49-F238E27FC236}">
                <a16:creationId xmlns:a16="http://schemas.microsoft.com/office/drawing/2014/main" xmlns="" id="{D8E657E5-DC1E-4E7C-BBF7-6F864658A505}"/>
              </a:ext>
            </a:extLst>
          </p:cNvPr>
          <p:cNvSpPr txBox="1"/>
          <p:nvPr/>
        </p:nvSpPr>
        <p:spPr>
          <a:xfrm>
            <a:off x="1731166" y="1322606"/>
            <a:ext cx="1627828" cy="276999"/>
          </a:xfrm>
          <a:prstGeom prst="rect">
            <a:avLst/>
          </a:prstGeom>
          <a:noFill/>
        </p:spPr>
        <p:txBody>
          <a:bodyPr wrap="square">
            <a:spAutoFit/>
          </a:bodyPr>
          <a:lstStyle/>
          <a:p>
            <a:r>
              <a:rPr lang="en-IN" sz="1200" b="1" i="0" u="none" strike="noStrike" baseline="0" dirty="0">
                <a:solidFill>
                  <a:schemeClr val="bg1"/>
                </a:solidFill>
              </a:rPr>
              <a:t>Picturing Molecules</a:t>
            </a:r>
            <a:endParaRPr lang="en-IN" sz="1200" b="0" i="0" u="none" strike="noStrike" baseline="0" dirty="0">
              <a:solidFill>
                <a:schemeClr val="bg1"/>
              </a:solidFill>
            </a:endParaRPr>
          </a:p>
        </p:txBody>
      </p:sp>
      <p:sp>
        <p:nvSpPr>
          <p:cNvPr id="15" name="TextBox 14">
            <a:extLst>
              <a:ext uri="{FF2B5EF4-FFF2-40B4-BE49-F238E27FC236}">
                <a16:creationId xmlns:a16="http://schemas.microsoft.com/office/drawing/2014/main" xmlns="" id="{830433CB-298C-4CA8-9C47-3A9CDDF9DB06}"/>
              </a:ext>
            </a:extLst>
          </p:cNvPr>
          <p:cNvSpPr txBox="1"/>
          <p:nvPr/>
        </p:nvSpPr>
        <p:spPr>
          <a:xfrm>
            <a:off x="619626" y="1660565"/>
            <a:ext cx="1122948" cy="223837"/>
          </a:xfrm>
          <a:prstGeom prst="rect">
            <a:avLst/>
          </a:prstGeom>
          <a:noFill/>
        </p:spPr>
        <p:txBody>
          <a:bodyPr wrap="square">
            <a:spAutoFit/>
          </a:bodyPr>
          <a:lstStyle/>
          <a:p>
            <a:r>
              <a:rPr lang="en-IN" sz="1000" b="1" i="0" u="none" strike="noStrike" baseline="0" dirty="0">
                <a:solidFill>
                  <a:schemeClr val="bg1"/>
                </a:solidFill>
              </a:rPr>
              <a:t>Representation</a:t>
            </a:r>
            <a:endParaRPr lang="en-IN" sz="1000" b="0" i="0" u="none" strike="noStrike" baseline="0" dirty="0">
              <a:solidFill>
                <a:schemeClr val="bg1"/>
              </a:solidFill>
            </a:endParaRPr>
          </a:p>
        </p:txBody>
      </p:sp>
      <p:sp>
        <p:nvSpPr>
          <p:cNvPr id="17" name="TextBox 16">
            <a:extLst>
              <a:ext uri="{FF2B5EF4-FFF2-40B4-BE49-F238E27FC236}">
                <a16:creationId xmlns:a16="http://schemas.microsoft.com/office/drawing/2014/main" xmlns="" id="{D6A3531F-1ACA-472E-BDC0-0186EE11915B}"/>
              </a:ext>
            </a:extLst>
          </p:cNvPr>
          <p:cNvSpPr txBox="1"/>
          <p:nvPr/>
        </p:nvSpPr>
        <p:spPr>
          <a:xfrm>
            <a:off x="621466" y="1931015"/>
            <a:ext cx="1180229" cy="230832"/>
          </a:xfrm>
          <a:prstGeom prst="rect">
            <a:avLst/>
          </a:prstGeom>
          <a:noFill/>
        </p:spPr>
        <p:txBody>
          <a:bodyPr wrap="square">
            <a:spAutoFit/>
          </a:bodyPr>
          <a:lstStyle/>
          <a:p>
            <a:r>
              <a:rPr lang="en-IN" sz="900" b="1" i="0" u="none" strike="noStrike" baseline="0" dirty="0">
                <a:solidFill>
                  <a:srgbClr val="000000"/>
                </a:solidFill>
              </a:rPr>
              <a:t>Chemical Formula</a:t>
            </a:r>
            <a:endParaRPr lang="en-IN" sz="900" b="0" i="0" u="none" strike="noStrike" baseline="0" dirty="0">
              <a:solidFill>
                <a:srgbClr val="000000"/>
              </a:solidFill>
            </a:endParaRPr>
          </a:p>
        </p:txBody>
      </p:sp>
      <p:sp>
        <p:nvSpPr>
          <p:cNvPr id="19" name="TextBox 18">
            <a:extLst>
              <a:ext uri="{FF2B5EF4-FFF2-40B4-BE49-F238E27FC236}">
                <a16:creationId xmlns:a16="http://schemas.microsoft.com/office/drawing/2014/main" xmlns="" id="{E6026183-7EC8-4048-AA53-91B0692E036D}"/>
              </a:ext>
            </a:extLst>
          </p:cNvPr>
          <p:cNvSpPr txBox="1"/>
          <p:nvPr/>
        </p:nvSpPr>
        <p:spPr>
          <a:xfrm>
            <a:off x="621215" y="2103711"/>
            <a:ext cx="2232290" cy="355202"/>
          </a:xfrm>
          <a:prstGeom prst="rect">
            <a:avLst/>
          </a:prstGeom>
          <a:noFill/>
        </p:spPr>
        <p:txBody>
          <a:bodyPr wrap="square">
            <a:spAutoFit/>
          </a:bodyPr>
          <a:lstStyle/>
          <a:p>
            <a:r>
              <a:rPr lang="en-IN" sz="900" b="0" i="0" u="none" strike="noStrike" baseline="0" dirty="0">
                <a:solidFill>
                  <a:srgbClr val="000000"/>
                </a:solidFill>
              </a:rPr>
              <a:t>The formula shows the kind and number of atoms present.</a:t>
            </a:r>
          </a:p>
        </p:txBody>
      </p:sp>
      <p:sp>
        <p:nvSpPr>
          <p:cNvPr id="21" name="TextBox 20">
            <a:extLst>
              <a:ext uri="{FF2B5EF4-FFF2-40B4-BE49-F238E27FC236}">
                <a16:creationId xmlns:a16="http://schemas.microsoft.com/office/drawing/2014/main" xmlns="" id="{22FE4719-19F4-4105-9E5A-81B0E2D57A61}"/>
              </a:ext>
            </a:extLst>
          </p:cNvPr>
          <p:cNvSpPr txBox="1"/>
          <p:nvPr/>
        </p:nvSpPr>
        <p:spPr>
          <a:xfrm>
            <a:off x="616820" y="3203555"/>
            <a:ext cx="1235241" cy="230832"/>
          </a:xfrm>
          <a:prstGeom prst="rect">
            <a:avLst/>
          </a:prstGeom>
          <a:noFill/>
        </p:spPr>
        <p:txBody>
          <a:bodyPr wrap="square">
            <a:spAutoFit/>
          </a:bodyPr>
          <a:lstStyle/>
          <a:p>
            <a:r>
              <a:rPr lang="en-IN" sz="900" b="1" i="0" u="none" strike="noStrike" baseline="0" dirty="0">
                <a:solidFill>
                  <a:srgbClr val="000000"/>
                </a:solidFill>
              </a:rPr>
              <a:t>Bond-Line Formula</a:t>
            </a:r>
            <a:endParaRPr lang="en-IN" sz="900" b="0" i="0" u="none" strike="noStrike" baseline="0" dirty="0">
              <a:solidFill>
                <a:srgbClr val="000000"/>
              </a:solidFill>
            </a:endParaRPr>
          </a:p>
        </p:txBody>
      </p:sp>
      <p:sp>
        <p:nvSpPr>
          <p:cNvPr id="23" name="TextBox 22">
            <a:extLst>
              <a:ext uri="{FF2B5EF4-FFF2-40B4-BE49-F238E27FC236}">
                <a16:creationId xmlns:a16="http://schemas.microsoft.com/office/drawing/2014/main" xmlns="" id="{DAFAFC05-B9F6-4067-BBDF-4238DFFFA551}"/>
              </a:ext>
            </a:extLst>
          </p:cNvPr>
          <p:cNvSpPr txBox="1"/>
          <p:nvPr/>
        </p:nvSpPr>
        <p:spPr>
          <a:xfrm>
            <a:off x="626475" y="3398453"/>
            <a:ext cx="2313211" cy="371758"/>
          </a:xfrm>
          <a:prstGeom prst="rect">
            <a:avLst/>
          </a:prstGeom>
          <a:noFill/>
        </p:spPr>
        <p:txBody>
          <a:bodyPr wrap="square">
            <a:spAutoFit/>
          </a:bodyPr>
          <a:lstStyle/>
          <a:p>
            <a:r>
              <a:rPr lang="en-IN" sz="900" b="0" i="0" u="none" strike="noStrike" baseline="0" dirty="0">
                <a:solidFill>
                  <a:srgbClr val="000000"/>
                </a:solidFill>
              </a:rPr>
              <a:t>The bonding electrons are shown as lines between the symbols of the atoms.</a:t>
            </a:r>
          </a:p>
        </p:txBody>
      </p:sp>
      <p:sp>
        <p:nvSpPr>
          <p:cNvPr id="26" name="TextBox 25">
            <a:extLst>
              <a:ext uri="{FF2B5EF4-FFF2-40B4-BE49-F238E27FC236}">
                <a16:creationId xmlns:a16="http://schemas.microsoft.com/office/drawing/2014/main" xmlns="" id="{D350590C-2989-4CC3-9F56-11EA682BA3E1}"/>
              </a:ext>
            </a:extLst>
          </p:cNvPr>
          <p:cNvSpPr txBox="1"/>
          <p:nvPr/>
        </p:nvSpPr>
        <p:spPr>
          <a:xfrm>
            <a:off x="616844" y="2532995"/>
            <a:ext cx="1372353" cy="230832"/>
          </a:xfrm>
          <a:prstGeom prst="rect">
            <a:avLst/>
          </a:prstGeom>
          <a:noFill/>
        </p:spPr>
        <p:txBody>
          <a:bodyPr wrap="square">
            <a:spAutoFit/>
          </a:bodyPr>
          <a:lstStyle/>
          <a:p>
            <a:r>
              <a:rPr lang="en-IN" sz="900" b="1" i="0" u="none" strike="noStrike" baseline="0" dirty="0">
                <a:solidFill>
                  <a:srgbClr val="000000"/>
                </a:solidFill>
              </a:rPr>
              <a:t>Electron-Dot Formula</a:t>
            </a:r>
            <a:endParaRPr lang="en-IN" sz="900" b="0" i="0" u="none" strike="noStrike" baseline="0" dirty="0">
              <a:solidFill>
                <a:srgbClr val="000000"/>
              </a:solidFill>
            </a:endParaRPr>
          </a:p>
        </p:txBody>
      </p:sp>
      <p:sp>
        <p:nvSpPr>
          <p:cNvPr id="28" name="TextBox 27">
            <a:extLst>
              <a:ext uri="{FF2B5EF4-FFF2-40B4-BE49-F238E27FC236}">
                <a16:creationId xmlns:a16="http://schemas.microsoft.com/office/drawing/2014/main" xmlns="" id="{E78C2DE2-20FA-43CA-9937-7A2A47996A60}"/>
              </a:ext>
            </a:extLst>
          </p:cNvPr>
          <p:cNvSpPr txBox="1"/>
          <p:nvPr/>
        </p:nvSpPr>
        <p:spPr>
          <a:xfrm>
            <a:off x="621641" y="2729551"/>
            <a:ext cx="2277159" cy="337962"/>
          </a:xfrm>
          <a:prstGeom prst="rect">
            <a:avLst/>
          </a:prstGeom>
          <a:noFill/>
        </p:spPr>
        <p:txBody>
          <a:bodyPr wrap="square">
            <a:spAutoFit/>
          </a:bodyPr>
          <a:lstStyle/>
          <a:p>
            <a:r>
              <a:rPr lang="en-IN" sz="900" b="0" i="0" u="none" strike="noStrike" baseline="0" dirty="0">
                <a:solidFill>
                  <a:srgbClr val="000000"/>
                </a:solidFill>
              </a:rPr>
              <a:t>The bonding electrons are shown as dots between the symbols of the atoms.</a:t>
            </a:r>
          </a:p>
        </p:txBody>
      </p:sp>
      <p:sp>
        <p:nvSpPr>
          <p:cNvPr id="30" name="TextBox 29">
            <a:extLst>
              <a:ext uri="{FF2B5EF4-FFF2-40B4-BE49-F238E27FC236}">
                <a16:creationId xmlns:a16="http://schemas.microsoft.com/office/drawing/2014/main" xmlns="" id="{0C2B60C6-A8A5-4C8A-9A85-FEA83AE5F933}"/>
              </a:ext>
            </a:extLst>
          </p:cNvPr>
          <p:cNvSpPr txBox="1"/>
          <p:nvPr/>
        </p:nvSpPr>
        <p:spPr>
          <a:xfrm>
            <a:off x="620484" y="4163675"/>
            <a:ext cx="587833" cy="230832"/>
          </a:xfrm>
          <a:prstGeom prst="rect">
            <a:avLst/>
          </a:prstGeom>
          <a:noFill/>
        </p:spPr>
        <p:txBody>
          <a:bodyPr wrap="square">
            <a:spAutoFit/>
          </a:bodyPr>
          <a:lstStyle/>
          <a:p>
            <a:r>
              <a:rPr lang="en-IN" sz="900" b="1" i="0" u="none" strike="noStrike" baseline="0" dirty="0">
                <a:solidFill>
                  <a:srgbClr val="000000"/>
                </a:solidFill>
              </a:rPr>
              <a:t>Models</a:t>
            </a:r>
            <a:endParaRPr lang="en-IN" sz="900" b="0" i="0" u="none" strike="noStrike" baseline="0" dirty="0">
              <a:solidFill>
                <a:srgbClr val="000000"/>
              </a:solidFill>
            </a:endParaRPr>
          </a:p>
        </p:txBody>
      </p:sp>
      <p:sp>
        <p:nvSpPr>
          <p:cNvPr id="32" name="TextBox 31">
            <a:extLst>
              <a:ext uri="{FF2B5EF4-FFF2-40B4-BE49-F238E27FC236}">
                <a16:creationId xmlns:a16="http://schemas.microsoft.com/office/drawing/2014/main" xmlns="" id="{03014098-4B8B-4DB8-9AF1-5A1503C52B2D}"/>
              </a:ext>
            </a:extLst>
          </p:cNvPr>
          <p:cNvSpPr txBox="1"/>
          <p:nvPr/>
        </p:nvSpPr>
        <p:spPr>
          <a:xfrm>
            <a:off x="617026" y="4389053"/>
            <a:ext cx="2210188" cy="371758"/>
          </a:xfrm>
          <a:prstGeom prst="rect">
            <a:avLst/>
          </a:prstGeom>
          <a:noFill/>
        </p:spPr>
        <p:txBody>
          <a:bodyPr wrap="square">
            <a:spAutoFit/>
          </a:bodyPr>
          <a:lstStyle/>
          <a:p>
            <a:r>
              <a:rPr lang="en-IN" sz="900" b="0" i="0" u="none" strike="noStrike" baseline="0" dirty="0">
                <a:solidFill>
                  <a:srgbClr val="000000"/>
                </a:solidFill>
              </a:rPr>
              <a:t>Atoms are shown as different-sized and different-</a:t>
            </a:r>
            <a:r>
              <a:rPr lang="en-IN" sz="900" b="0" i="0" u="none" strike="noStrike" baseline="0" dirty="0" err="1">
                <a:solidFill>
                  <a:srgbClr val="000000"/>
                </a:solidFill>
              </a:rPr>
              <a:t>colored</a:t>
            </a:r>
            <a:r>
              <a:rPr lang="en-IN" sz="900" b="0" i="0" u="none" strike="noStrike" baseline="0" dirty="0">
                <a:solidFill>
                  <a:srgbClr val="000000"/>
                </a:solidFill>
              </a:rPr>
              <a:t> spheres.</a:t>
            </a:r>
          </a:p>
        </p:txBody>
      </p:sp>
      <p:sp>
        <p:nvSpPr>
          <p:cNvPr id="34" name="TextBox 33">
            <a:extLst>
              <a:ext uri="{FF2B5EF4-FFF2-40B4-BE49-F238E27FC236}">
                <a16:creationId xmlns:a16="http://schemas.microsoft.com/office/drawing/2014/main" xmlns="" id="{7AAFB96F-E02F-4CA2-BCC8-8546B147EDC7}"/>
              </a:ext>
            </a:extLst>
          </p:cNvPr>
          <p:cNvSpPr txBox="1"/>
          <p:nvPr/>
        </p:nvSpPr>
        <p:spPr>
          <a:xfrm>
            <a:off x="3035583" y="3363575"/>
            <a:ext cx="238195"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36" name="TextBox 35">
            <a:extLst>
              <a:ext uri="{FF2B5EF4-FFF2-40B4-BE49-F238E27FC236}">
                <a16:creationId xmlns:a16="http://schemas.microsoft.com/office/drawing/2014/main" xmlns="" id="{33EAC184-31A8-4A89-92CD-86994B62E882}"/>
              </a:ext>
            </a:extLst>
          </p:cNvPr>
          <p:cNvSpPr txBox="1"/>
          <p:nvPr/>
        </p:nvSpPr>
        <p:spPr>
          <a:xfrm>
            <a:off x="3037798" y="1656993"/>
            <a:ext cx="782405" cy="246221"/>
          </a:xfrm>
          <a:prstGeom prst="rect">
            <a:avLst/>
          </a:prstGeom>
          <a:noFill/>
        </p:spPr>
        <p:txBody>
          <a:bodyPr wrap="square">
            <a:spAutoFit/>
          </a:bodyPr>
          <a:lstStyle/>
          <a:p>
            <a:r>
              <a:rPr lang="en-IN" sz="1000" b="1" i="0" u="none" strike="noStrike" baseline="0" dirty="0">
                <a:solidFill>
                  <a:schemeClr val="bg1"/>
                </a:solidFill>
              </a:rPr>
              <a:t>Hydrogen</a:t>
            </a:r>
            <a:endParaRPr lang="en-IN" sz="1000" b="0" i="0" u="none" strike="noStrike" baseline="0" dirty="0">
              <a:solidFill>
                <a:schemeClr val="bg1"/>
              </a:solidFill>
            </a:endParaRPr>
          </a:p>
        </p:txBody>
      </p:sp>
      <p:sp>
        <p:nvSpPr>
          <p:cNvPr id="37" name="TextBox 36">
            <a:extLst>
              <a:ext uri="{FF2B5EF4-FFF2-40B4-BE49-F238E27FC236}">
                <a16:creationId xmlns:a16="http://schemas.microsoft.com/office/drawing/2014/main" xmlns="" id="{324CE1BE-4B03-4F2C-983A-69460DA06B5D}"/>
              </a:ext>
            </a:extLst>
          </p:cNvPr>
          <p:cNvSpPr txBox="1"/>
          <p:nvPr/>
        </p:nvSpPr>
        <p:spPr>
          <a:xfrm>
            <a:off x="3030122" y="2098655"/>
            <a:ext cx="347983" cy="230832"/>
          </a:xfrm>
          <a:prstGeom prst="rect">
            <a:avLst/>
          </a:prstGeom>
          <a:noFill/>
        </p:spPr>
        <p:txBody>
          <a:bodyPr wrap="square">
            <a:spAutoFit/>
          </a:bodyPr>
          <a:lstStyle/>
          <a:p>
            <a:r>
              <a:rPr lang="en-IN" sz="900" b="0" i="0" u="none" strike="noStrike" baseline="0" dirty="0">
                <a:solidFill>
                  <a:srgbClr val="000000"/>
                </a:solidFill>
              </a:rPr>
              <a:t>H</a:t>
            </a:r>
            <a:r>
              <a:rPr lang="en-IN" sz="900" b="0" i="0" u="none" strike="noStrike" baseline="-25000" dirty="0">
                <a:solidFill>
                  <a:srgbClr val="000000"/>
                </a:solidFill>
              </a:rPr>
              <a:t>2</a:t>
            </a:r>
          </a:p>
        </p:txBody>
      </p:sp>
      <p:sp>
        <p:nvSpPr>
          <p:cNvPr id="38" name="TextBox 37">
            <a:extLst>
              <a:ext uri="{FF2B5EF4-FFF2-40B4-BE49-F238E27FC236}">
                <a16:creationId xmlns:a16="http://schemas.microsoft.com/office/drawing/2014/main" xmlns="" id="{F3767F98-713E-413A-9680-C28C5E2C70BC}"/>
              </a:ext>
            </a:extLst>
          </p:cNvPr>
          <p:cNvSpPr txBox="1"/>
          <p:nvPr/>
        </p:nvSpPr>
        <p:spPr>
          <a:xfrm>
            <a:off x="3226083" y="3363575"/>
            <a:ext cx="238195"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40" name="TextBox 39">
            <a:extLst>
              <a:ext uri="{FF2B5EF4-FFF2-40B4-BE49-F238E27FC236}">
                <a16:creationId xmlns:a16="http://schemas.microsoft.com/office/drawing/2014/main" xmlns="" id="{6F0CF446-FF84-4F31-A015-66640EEB4C3A}"/>
              </a:ext>
            </a:extLst>
          </p:cNvPr>
          <p:cNvSpPr txBox="1"/>
          <p:nvPr/>
        </p:nvSpPr>
        <p:spPr>
          <a:xfrm>
            <a:off x="3032255" y="2726368"/>
            <a:ext cx="382010" cy="209847"/>
          </a:xfrm>
          <a:prstGeom prst="rect">
            <a:avLst/>
          </a:prstGeom>
          <a:noFill/>
        </p:spPr>
        <p:txBody>
          <a:bodyPr wrap="square">
            <a:spAutoFit/>
          </a:bodyPr>
          <a:lstStyle/>
          <a:p>
            <a:r>
              <a:rPr lang="en-IN" sz="900" b="0" i="0" u="none" strike="noStrike" baseline="0" dirty="0">
                <a:solidFill>
                  <a:srgbClr val="000000"/>
                </a:solidFill>
              </a:rPr>
              <a:t>H:H</a:t>
            </a:r>
          </a:p>
        </p:txBody>
      </p:sp>
      <p:sp>
        <p:nvSpPr>
          <p:cNvPr id="42" name="TextBox 41">
            <a:extLst>
              <a:ext uri="{FF2B5EF4-FFF2-40B4-BE49-F238E27FC236}">
                <a16:creationId xmlns:a16="http://schemas.microsoft.com/office/drawing/2014/main" xmlns="" id="{89F9C59D-495F-4E2B-A566-22ADBA0DAB63}"/>
              </a:ext>
            </a:extLst>
          </p:cNvPr>
          <p:cNvSpPr txBox="1"/>
          <p:nvPr/>
        </p:nvSpPr>
        <p:spPr>
          <a:xfrm>
            <a:off x="3033804" y="2952095"/>
            <a:ext cx="1247593" cy="230832"/>
          </a:xfrm>
          <a:prstGeom prst="rect">
            <a:avLst/>
          </a:prstGeom>
          <a:noFill/>
        </p:spPr>
        <p:txBody>
          <a:bodyPr wrap="square">
            <a:spAutoFit/>
          </a:bodyPr>
          <a:lstStyle/>
          <a:p>
            <a:r>
              <a:rPr lang="en-IN" sz="900" b="0" i="0" u="none" strike="noStrike" baseline="0" dirty="0">
                <a:solidFill>
                  <a:srgbClr val="000000"/>
                </a:solidFill>
              </a:rPr>
              <a:t>Single covalent bond</a:t>
            </a:r>
          </a:p>
        </p:txBody>
      </p:sp>
      <p:sp>
        <p:nvSpPr>
          <p:cNvPr id="43" name="TextBox 42">
            <a:extLst>
              <a:ext uri="{FF2B5EF4-FFF2-40B4-BE49-F238E27FC236}">
                <a16:creationId xmlns:a16="http://schemas.microsoft.com/office/drawing/2014/main" xmlns="" id="{4B41A0E6-E611-43E2-9A43-4921F7D72D83}"/>
              </a:ext>
            </a:extLst>
          </p:cNvPr>
          <p:cNvSpPr txBox="1"/>
          <p:nvPr/>
        </p:nvSpPr>
        <p:spPr>
          <a:xfrm>
            <a:off x="3033804" y="3615035"/>
            <a:ext cx="1247593" cy="230832"/>
          </a:xfrm>
          <a:prstGeom prst="rect">
            <a:avLst/>
          </a:prstGeom>
          <a:noFill/>
        </p:spPr>
        <p:txBody>
          <a:bodyPr wrap="square">
            <a:spAutoFit/>
          </a:bodyPr>
          <a:lstStyle/>
          <a:p>
            <a:r>
              <a:rPr lang="en-IN" sz="900" b="0" i="0" u="none" strike="noStrike" baseline="0" dirty="0">
                <a:solidFill>
                  <a:srgbClr val="000000"/>
                </a:solidFill>
              </a:rPr>
              <a:t>Single covalent bond</a:t>
            </a:r>
          </a:p>
        </p:txBody>
      </p:sp>
      <p:cxnSp>
        <p:nvCxnSpPr>
          <p:cNvPr id="44" name="Straight Connector 43">
            <a:extLst>
              <a:ext uri="{FF2B5EF4-FFF2-40B4-BE49-F238E27FC236}">
                <a16:creationId xmlns:a16="http://schemas.microsoft.com/office/drawing/2014/main" xmlns="" id="{99C9936D-C67C-4EF8-B078-270FE7C48160}"/>
              </a:ext>
            </a:extLst>
          </p:cNvPr>
          <p:cNvCxnSpPr/>
          <p:nvPr/>
        </p:nvCxnSpPr>
        <p:spPr bwMode="auto">
          <a:xfrm>
            <a:off x="3343754" y="4499610"/>
            <a:ext cx="0" cy="381000"/>
          </a:xfrm>
          <a:prstGeom prst="line">
            <a:avLst/>
          </a:prstGeom>
          <a:solidFill>
            <a:schemeClr val="accent1"/>
          </a:solidFill>
          <a:ln w="9525" cap="flat" cmpd="sng" algn="ctr">
            <a:solidFill>
              <a:schemeClr val="tx1"/>
            </a:solidFill>
            <a:prstDash val="solid"/>
            <a:round/>
            <a:headEnd type="none" w="med" len="med"/>
            <a:tailEnd type="none" w="med" len="med"/>
          </a:ln>
          <a:effectLst>
            <a:glow rad="25400">
              <a:schemeClr val="bg1"/>
            </a:glow>
          </a:effectLst>
        </p:spPr>
      </p:cxnSp>
      <p:sp>
        <p:nvSpPr>
          <p:cNvPr id="47" name="TextBox 46">
            <a:extLst>
              <a:ext uri="{FF2B5EF4-FFF2-40B4-BE49-F238E27FC236}">
                <a16:creationId xmlns:a16="http://schemas.microsoft.com/office/drawing/2014/main" xmlns="" id="{2230C7FA-A773-4D63-9022-2C132BA4182C}"/>
              </a:ext>
            </a:extLst>
          </p:cNvPr>
          <p:cNvSpPr txBox="1"/>
          <p:nvPr/>
        </p:nvSpPr>
        <p:spPr>
          <a:xfrm>
            <a:off x="3035861" y="4849475"/>
            <a:ext cx="679599" cy="369332"/>
          </a:xfrm>
          <a:prstGeom prst="rect">
            <a:avLst/>
          </a:prstGeom>
          <a:noFill/>
        </p:spPr>
        <p:txBody>
          <a:bodyPr wrap="square">
            <a:spAutoFit/>
          </a:bodyPr>
          <a:lstStyle/>
          <a:p>
            <a:pPr algn="ctr"/>
            <a:r>
              <a:rPr lang="en-IN" sz="900" b="0" i="0" u="none" strike="noStrike" baseline="0" dirty="0">
                <a:solidFill>
                  <a:srgbClr val="000000"/>
                </a:solidFill>
              </a:rPr>
              <a:t>Hydrogen</a:t>
            </a:r>
          </a:p>
          <a:p>
            <a:pPr algn="ctr"/>
            <a:r>
              <a:rPr lang="en-IN" sz="900" b="0" i="0" u="none" strike="noStrike" baseline="0" dirty="0">
                <a:solidFill>
                  <a:srgbClr val="000000"/>
                </a:solidFill>
              </a:rPr>
              <a:t>atom</a:t>
            </a:r>
          </a:p>
        </p:txBody>
      </p:sp>
      <p:sp>
        <p:nvSpPr>
          <p:cNvPr id="49" name="TextBox 48">
            <a:extLst>
              <a:ext uri="{FF2B5EF4-FFF2-40B4-BE49-F238E27FC236}">
                <a16:creationId xmlns:a16="http://schemas.microsoft.com/office/drawing/2014/main" xmlns="" id="{60400FE1-8D1B-4320-9D32-77D94B5D6FE5}"/>
              </a:ext>
            </a:extLst>
          </p:cNvPr>
          <p:cNvSpPr txBox="1"/>
          <p:nvPr/>
        </p:nvSpPr>
        <p:spPr>
          <a:xfrm>
            <a:off x="4909686" y="1664613"/>
            <a:ext cx="1122948" cy="246221"/>
          </a:xfrm>
          <a:prstGeom prst="rect">
            <a:avLst/>
          </a:prstGeom>
          <a:noFill/>
        </p:spPr>
        <p:txBody>
          <a:bodyPr wrap="square">
            <a:spAutoFit/>
          </a:bodyPr>
          <a:lstStyle/>
          <a:p>
            <a:r>
              <a:rPr lang="en-IN" sz="1000" b="1" i="0" u="none" strike="noStrike" baseline="0" dirty="0">
                <a:solidFill>
                  <a:schemeClr val="bg1"/>
                </a:solidFill>
              </a:rPr>
              <a:t>Carbon Dioxide</a:t>
            </a:r>
            <a:endParaRPr lang="en-IN" sz="1000" b="0" i="0" u="none" strike="noStrike" baseline="0" dirty="0">
              <a:solidFill>
                <a:schemeClr val="bg1"/>
              </a:solidFill>
            </a:endParaRPr>
          </a:p>
        </p:txBody>
      </p:sp>
      <p:sp>
        <p:nvSpPr>
          <p:cNvPr id="51" name="TextBox 50">
            <a:extLst>
              <a:ext uri="{FF2B5EF4-FFF2-40B4-BE49-F238E27FC236}">
                <a16:creationId xmlns:a16="http://schemas.microsoft.com/office/drawing/2014/main" xmlns="" id="{22C621AF-3522-446C-8550-F61DC4E8A017}"/>
              </a:ext>
            </a:extLst>
          </p:cNvPr>
          <p:cNvSpPr txBox="1"/>
          <p:nvPr/>
        </p:nvSpPr>
        <p:spPr>
          <a:xfrm>
            <a:off x="4908571" y="3615035"/>
            <a:ext cx="1292819" cy="230832"/>
          </a:xfrm>
          <a:prstGeom prst="rect">
            <a:avLst/>
          </a:prstGeom>
          <a:noFill/>
        </p:spPr>
        <p:txBody>
          <a:bodyPr wrap="square">
            <a:spAutoFit/>
          </a:bodyPr>
          <a:lstStyle/>
          <a:p>
            <a:r>
              <a:rPr lang="en-IN" sz="900" b="0" i="0" u="none" strike="noStrike" baseline="0" dirty="0">
                <a:solidFill>
                  <a:srgbClr val="000000"/>
                </a:solidFill>
              </a:rPr>
              <a:t>Double covalent bond</a:t>
            </a:r>
          </a:p>
        </p:txBody>
      </p:sp>
      <p:sp>
        <p:nvSpPr>
          <p:cNvPr id="52" name="TextBox 51">
            <a:extLst>
              <a:ext uri="{FF2B5EF4-FFF2-40B4-BE49-F238E27FC236}">
                <a16:creationId xmlns:a16="http://schemas.microsoft.com/office/drawing/2014/main" xmlns="" id="{87547445-C35B-41D9-97BC-2F9382E75F68}"/>
              </a:ext>
            </a:extLst>
          </p:cNvPr>
          <p:cNvSpPr txBox="1"/>
          <p:nvPr/>
        </p:nvSpPr>
        <p:spPr>
          <a:xfrm>
            <a:off x="4910386" y="2098655"/>
            <a:ext cx="419673" cy="230832"/>
          </a:xfrm>
          <a:prstGeom prst="rect">
            <a:avLst/>
          </a:prstGeom>
          <a:noFill/>
        </p:spPr>
        <p:txBody>
          <a:bodyPr wrap="square">
            <a:spAutoFit/>
          </a:bodyPr>
          <a:lstStyle/>
          <a:p>
            <a:r>
              <a:rPr lang="en-IN" sz="900" b="0" i="0" u="none" strike="noStrike" baseline="0" dirty="0">
                <a:solidFill>
                  <a:srgbClr val="000000"/>
                </a:solidFill>
              </a:rPr>
              <a:t>CO</a:t>
            </a:r>
            <a:r>
              <a:rPr lang="en-IN" sz="900" b="0" i="0" u="none" strike="noStrike" baseline="-25000" dirty="0">
                <a:solidFill>
                  <a:srgbClr val="000000"/>
                </a:solidFill>
              </a:rPr>
              <a:t>2</a:t>
            </a:r>
          </a:p>
        </p:txBody>
      </p:sp>
      <p:sp>
        <p:nvSpPr>
          <p:cNvPr id="54" name="TextBox 53">
            <a:extLst>
              <a:ext uri="{FF2B5EF4-FFF2-40B4-BE49-F238E27FC236}">
                <a16:creationId xmlns:a16="http://schemas.microsoft.com/office/drawing/2014/main" xmlns="" id="{460A7FD3-1CC0-4892-9E35-07C488E906C9}"/>
              </a:ext>
            </a:extLst>
          </p:cNvPr>
          <p:cNvSpPr txBox="1"/>
          <p:nvPr/>
        </p:nvSpPr>
        <p:spPr>
          <a:xfrm>
            <a:off x="6811230" y="2098655"/>
            <a:ext cx="611700" cy="230832"/>
          </a:xfrm>
          <a:prstGeom prst="rect">
            <a:avLst/>
          </a:prstGeom>
          <a:noFill/>
        </p:spPr>
        <p:txBody>
          <a:bodyPr wrap="square">
            <a:spAutoFit/>
          </a:bodyPr>
          <a:lstStyle/>
          <a:p>
            <a:r>
              <a:rPr lang="en-IN" sz="900" b="0" i="0" u="none" strike="noStrike" baseline="0" dirty="0">
                <a:solidFill>
                  <a:srgbClr val="000000"/>
                </a:solidFill>
              </a:rPr>
              <a:t>C</a:t>
            </a:r>
            <a:r>
              <a:rPr lang="en-IN" sz="900" b="0" i="0" u="none" strike="noStrike" baseline="-25000" dirty="0">
                <a:solidFill>
                  <a:srgbClr val="000000"/>
                </a:solidFill>
              </a:rPr>
              <a:t>6</a:t>
            </a:r>
            <a:r>
              <a:rPr lang="en-IN" sz="900" b="0" i="0" u="none" strike="noStrike" baseline="0" dirty="0">
                <a:solidFill>
                  <a:srgbClr val="000000"/>
                </a:solidFill>
              </a:rPr>
              <a:t>H</a:t>
            </a:r>
            <a:r>
              <a:rPr lang="en-IN" sz="900" b="0" i="0" u="none" strike="noStrike" baseline="-25000" dirty="0">
                <a:solidFill>
                  <a:srgbClr val="000000"/>
                </a:solidFill>
              </a:rPr>
              <a:t>12</a:t>
            </a:r>
            <a:r>
              <a:rPr lang="en-IN" sz="900" b="0" i="0" u="none" strike="noStrike" baseline="0" dirty="0">
                <a:solidFill>
                  <a:srgbClr val="000000"/>
                </a:solidFill>
              </a:rPr>
              <a:t>O</a:t>
            </a:r>
            <a:r>
              <a:rPr lang="en-IN" sz="900" b="0" i="0" u="none" strike="noStrike" baseline="-25000" dirty="0">
                <a:solidFill>
                  <a:srgbClr val="000000"/>
                </a:solidFill>
              </a:rPr>
              <a:t>6</a:t>
            </a:r>
          </a:p>
        </p:txBody>
      </p:sp>
      <p:sp>
        <p:nvSpPr>
          <p:cNvPr id="56" name="TextBox 55">
            <a:extLst>
              <a:ext uri="{FF2B5EF4-FFF2-40B4-BE49-F238E27FC236}">
                <a16:creationId xmlns:a16="http://schemas.microsoft.com/office/drawing/2014/main" xmlns="" id="{16736227-7316-48F2-A4CC-5E34D3DEE5B8}"/>
              </a:ext>
            </a:extLst>
          </p:cNvPr>
          <p:cNvSpPr txBox="1"/>
          <p:nvPr/>
        </p:nvSpPr>
        <p:spPr>
          <a:xfrm>
            <a:off x="6811226" y="1664613"/>
            <a:ext cx="718389" cy="246221"/>
          </a:xfrm>
          <a:prstGeom prst="rect">
            <a:avLst/>
          </a:prstGeom>
          <a:noFill/>
        </p:spPr>
        <p:txBody>
          <a:bodyPr wrap="square">
            <a:spAutoFit/>
          </a:bodyPr>
          <a:lstStyle/>
          <a:p>
            <a:r>
              <a:rPr lang="en-IN" sz="1000" b="1" i="0" u="none" strike="noStrike" baseline="0" dirty="0">
                <a:solidFill>
                  <a:schemeClr val="bg1"/>
                </a:solidFill>
              </a:rPr>
              <a:t>Glucose</a:t>
            </a:r>
            <a:r>
              <a:rPr lang="en-IN" sz="1000" b="0" i="0" u="none" strike="noStrike" baseline="0" dirty="0">
                <a:solidFill>
                  <a:schemeClr val="bg1"/>
                </a:solidFill>
              </a:rPr>
              <a:t>	</a:t>
            </a:r>
          </a:p>
        </p:txBody>
      </p:sp>
      <p:sp>
        <p:nvSpPr>
          <p:cNvPr id="58" name="TextBox 57">
            <a:extLst>
              <a:ext uri="{FF2B5EF4-FFF2-40B4-BE49-F238E27FC236}">
                <a16:creationId xmlns:a16="http://schemas.microsoft.com/office/drawing/2014/main" xmlns="" id="{074EE2FE-FC63-46B6-A947-59A39FAF302F}"/>
              </a:ext>
            </a:extLst>
          </p:cNvPr>
          <p:cNvSpPr txBox="1"/>
          <p:nvPr/>
        </p:nvSpPr>
        <p:spPr>
          <a:xfrm>
            <a:off x="4908715" y="2731115"/>
            <a:ext cx="576250" cy="230832"/>
          </a:xfrm>
          <a:prstGeom prst="rect">
            <a:avLst/>
          </a:prstGeom>
          <a:noFill/>
        </p:spPr>
        <p:txBody>
          <a:bodyPr wrap="square">
            <a:spAutoFit/>
          </a:bodyPr>
          <a:lstStyle/>
          <a:p>
            <a:r>
              <a:rPr lang="en-IN" sz="900" b="0" i="0" u="none" strike="noStrike" baseline="0" dirty="0">
                <a:solidFill>
                  <a:srgbClr val="000000"/>
                </a:solidFill>
              </a:rPr>
              <a:t>O::C::O</a:t>
            </a:r>
          </a:p>
        </p:txBody>
      </p:sp>
      <p:sp>
        <p:nvSpPr>
          <p:cNvPr id="59" name="TextBox 58">
            <a:extLst>
              <a:ext uri="{FF2B5EF4-FFF2-40B4-BE49-F238E27FC236}">
                <a16:creationId xmlns:a16="http://schemas.microsoft.com/office/drawing/2014/main" xmlns="" id="{4204E527-978D-410B-80F2-54F31AA600EF}"/>
              </a:ext>
            </a:extLst>
          </p:cNvPr>
          <p:cNvSpPr txBox="1"/>
          <p:nvPr/>
        </p:nvSpPr>
        <p:spPr>
          <a:xfrm>
            <a:off x="4908571" y="2952095"/>
            <a:ext cx="1292819" cy="230832"/>
          </a:xfrm>
          <a:prstGeom prst="rect">
            <a:avLst/>
          </a:prstGeom>
          <a:noFill/>
        </p:spPr>
        <p:txBody>
          <a:bodyPr wrap="square">
            <a:spAutoFit/>
          </a:bodyPr>
          <a:lstStyle/>
          <a:p>
            <a:r>
              <a:rPr lang="en-IN" sz="900" b="0" i="0" u="none" strike="noStrike" baseline="0" dirty="0">
                <a:solidFill>
                  <a:srgbClr val="000000"/>
                </a:solidFill>
              </a:rPr>
              <a:t>Double covalent bond</a:t>
            </a:r>
          </a:p>
        </p:txBody>
      </p:sp>
      <p:sp>
        <p:nvSpPr>
          <p:cNvPr id="61" name="TextBox 60">
            <a:extLst>
              <a:ext uri="{FF2B5EF4-FFF2-40B4-BE49-F238E27FC236}">
                <a16:creationId xmlns:a16="http://schemas.microsoft.com/office/drawing/2014/main" xmlns="" id="{BE727A2B-21BF-4340-92C1-831935A8AFDD}"/>
              </a:ext>
            </a:extLst>
          </p:cNvPr>
          <p:cNvSpPr txBox="1"/>
          <p:nvPr/>
        </p:nvSpPr>
        <p:spPr>
          <a:xfrm>
            <a:off x="6807182" y="2731115"/>
            <a:ext cx="1808517" cy="230832"/>
          </a:xfrm>
          <a:prstGeom prst="rect">
            <a:avLst/>
          </a:prstGeom>
          <a:noFill/>
        </p:spPr>
        <p:txBody>
          <a:bodyPr wrap="square">
            <a:spAutoFit/>
          </a:bodyPr>
          <a:lstStyle/>
          <a:p>
            <a:r>
              <a:rPr lang="en-IN" sz="900" b="0" i="0" u="none" strike="noStrike" baseline="0" dirty="0">
                <a:solidFill>
                  <a:srgbClr val="000000"/>
                </a:solidFill>
              </a:rPr>
              <a:t>Not used for complex molecules</a:t>
            </a:r>
          </a:p>
        </p:txBody>
      </p:sp>
      <p:sp>
        <p:nvSpPr>
          <p:cNvPr id="62" name="TextBox 61">
            <a:extLst>
              <a:ext uri="{FF2B5EF4-FFF2-40B4-BE49-F238E27FC236}">
                <a16:creationId xmlns:a16="http://schemas.microsoft.com/office/drawing/2014/main" xmlns="" id="{F38989FD-40DB-4B04-B46D-BEFAC2A9B01F}"/>
              </a:ext>
            </a:extLst>
          </p:cNvPr>
          <p:cNvSpPr txBox="1"/>
          <p:nvPr/>
        </p:nvSpPr>
        <p:spPr>
          <a:xfrm>
            <a:off x="6771152" y="3668375"/>
            <a:ext cx="368138" cy="230832"/>
          </a:xfrm>
          <a:prstGeom prst="rect">
            <a:avLst/>
          </a:prstGeom>
          <a:noFill/>
        </p:spPr>
        <p:txBody>
          <a:bodyPr wrap="square">
            <a:spAutoFit/>
          </a:bodyPr>
          <a:lstStyle/>
          <a:p>
            <a:r>
              <a:rPr lang="en-IN" sz="900" b="0" i="0" u="none" strike="noStrike" baseline="0" dirty="0">
                <a:solidFill>
                  <a:srgbClr val="000000"/>
                </a:solidFill>
              </a:rPr>
              <a:t>HO</a:t>
            </a:r>
          </a:p>
        </p:txBody>
      </p:sp>
      <p:sp>
        <p:nvSpPr>
          <p:cNvPr id="64" name="TextBox 63">
            <a:extLst>
              <a:ext uri="{FF2B5EF4-FFF2-40B4-BE49-F238E27FC236}">
                <a16:creationId xmlns:a16="http://schemas.microsoft.com/office/drawing/2014/main" xmlns="" id="{826F6EE1-04BD-4B68-B4BD-23C8D4833CE9}"/>
              </a:ext>
            </a:extLst>
          </p:cNvPr>
          <p:cNvSpPr txBox="1"/>
          <p:nvPr/>
        </p:nvSpPr>
        <p:spPr>
          <a:xfrm>
            <a:off x="7047992" y="3188315"/>
            <a:ext cx="564896" cy="230832"/>
          </a:xfrm>
          <a:prstGeom prst="rect">
            <a:avLst/>
          </a:prstGeom>
          <a:noFill/>
        </p:spPr>
        <p:txBody>
          <a:bodyPr wrap="square">
            <a:spAutoFit/>
          </a:bodyPr>
          <a:lstStyle/>
          <a:p>
            <a:r>
              <a:rPr lang="en-IN" sz="900" b="0" i="0" u="none" strike="noStrike" baseline="0" dirty="0">
                <a:solidFill>
                  <a:srgbClr val="000000"/>
                </a:solidFill>
              </a:rPr>
              <a:t>CH</a:t>
            </a:r>
            <a:r>
              <a:rPr lang="en-IN" sz="900" b="0" i="0" u="none" strike="noStrike" baseline="-25000" dirty="0">
                <a:solidFill>
                  <a:srgbClr val="000000"/>
                </a:solidFill>
              </a:rPr>
              <a:t>2</a:t>
            </a:r>
            <a:r>
              <a:rPr lang="en-IN" sz="900" b="0" i="0" u="none" strike="noStrike" baseline="0" dirty="0">
                <a:solidFill>
                  <a:srgbClr val="000000"/>
                </a:solidFill>
              </a:rPr>
              <a:t>OH</a:t>
            </a:r>
          </a:p>
        </p:txBody>
      </p:sp>
      <p:sp>
        <p:nvSpPr>
          <p:cNvPr id="65" name="TextBox 64">
            <a:extLst>
              <a:ext uri="{FF2B5EF4-FFF2-40B4-BE49-F238E27FC236}">
                <a16:creationId xmlns:a16="http://schemas.microsoft.com/office/drawing/2014/main" xmlns="" id="{9E8E4A6A-2D7F-4E86-9694-E77990196AFD}"/>
              </a:ext>
            </a:extLst>
          </p:cNvPr>
          <p:cNvSpPr txBox="1"/>
          <p:nvPr/>
        </p:nvSpPr>
        <p:spPr>
          <a:xfrm>
            <a:off x="7053092" y="3569315"/>
            <a:ext cx="368138" cy="230832"/>
          </a:xfrm>
          <a:prstGeom prst="rect">
            <a:avLst/>
          </a:prstGeom>
          <a:noFill/>
        </p:spPr>
        <p:txBody>
          <a:bodyPr wrap="square">
            <a:spAutoFit/>
          </a:bodyPr>
          <a:lstStyle/>
          <a:p>
            <a:r>
              <a:rPr lang="en-IN" sz="900" b="0" i="0" u="none" strike="noStrike" baseline="0" dirty="0">
                <a:solidFill>
                  <a:srgbClr val="000000"/>
                </a:solidFill>
              </a:rPr>
              <a:t>OH</a:t>
            </a:r>
          </a:p>
        </p:txBody>
      </p:sp>
      <p:sp>
        <p:nvSpPr>
          <p:cNvPr id="66" name="TextBox 65">
            <a:extLst>
              <a:ext uri="{FF2B5EF4-FFF2-40B4-BE49-F238E27FC236}">
                <a16:creationId xmlns:a16="http://schemas.microsoft.com/office/drawing/2014/main" xmlns="" id="{54AEBA10-ABB8-45CA-AEF8-22EE63E04489}"/>
              </a:ext>
            </a:extLst>
          </p:cNvPr>
          <p:cNvSpPr txBox="1"/>
          <p:nvPr/>
        </p:nvSpPr>
        <p:spPr>
          <a:xfrm>
            <a:off x="7578872" y="3660755"/>
            <a:ext cx="368138" cy="230832"/>
          </a:xfrm>
          <a:prstGeom prst="rect">
            <a:avLst/>
          </a:prstGeom>
          <a:noFill/>
        </p:spPr>
        <p:txBody>
          <a:bodyPr wrap="square">
            <a:spAutoFit/>
          </a:bodyPr>
          <a:lstStyle/>
          <a:p>
            <a:r>
              <a:rPr lang="en-IN" sz="900" b="0" i="0" u="none" strike="noStrike" baseline="0" dirty="0">
                <a:solidFill>
                  <a:srgbClr val="000000"/>
                </a:solidFill>
              </a:rPr>
              <a:t>OH</a:t>
            </a:r>
          </a:p>
        </p:txBody>
      </p:sp>
      <p:sp>
        <p:nvSpPr>
          <p:cNvPr id="67" name="TextBox 66">
            <a:extLst>
              <a:ext uri="{FF2B5EF4-FFF2-40B4-BE49-F238E27FC236}">
                <a16:creationId xmlns:a16="http://schemas.microsoft.com/office/drawing/2014/main" xmlns="" id="{56971A28-A75C-4600-8845-7B496A2683AC}"/>
              </a:ext>
            </a:extLst>
          </p:cNvPr>
          <p:cNvSpPr txBox="1"/>
          <p:nvPr/>
        </p:nvSpPr>
        <p:spPr>
          <a:xfrm>
            <a:off x="7380752" y="3896975"/>
            <a:ext cx="368138" cy="230832"/>
          </a:xfrm>
          <a:prstGeom prst="rect">
            <a:avLst/>
          </a:prstGeom>
          <a:noFill/>
        </p:spPr>
        <p:txBody>
          <a:bodyPr wrap="square">
            <a:spAutoFit/>
          </a:bodyPr>
          <a:lstStyle/>
          <a:p>
            <a:r>
              <a:rPr lang="en-IN" sz="900" b="0" i="0" u="none" strike="noStrike" baseline="0" dirty="0">
                <a:solidFill>
                  <a:srgbClr val="000000"/>
                </a:solidFill>
              </a:rPr>
              <a:t>OH</a:t>
            </a:r>
          </a:p>
        </p:txBody>
      </p:sp>
      <p:sp>
        <p:nvSpPr>
          <p:cNvPr id="68" name="TextBox 67">
            <a:extLst>
              <a:ext uri="{FF2B5EF4-FFF2-40B4-BE49-F238E27FC236}">
                <a16:creationId xmlns:a16="http://schemas.microsoft.com/office/drawing/2014/main" xmlns="" id="{9040B994-A340-4863-862C-67230CCBF2B7}"/>
              </a:ext>
            </a:extLst>
          </p:cNvPr>
          <p:cNvSpPr txBox="1"/>
          <p:nvPr/>
        </p:nvSpPr>
        <p:spPr>
          <a:xfrm>
            <a:off x="7378983" y="3333095"/>
            <a:ext cx="238195"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69" name="TextBox 68">
            <a:extLst>
              <a:ext uri="{FF2B5EF4-FFF2-40B4-BE49-F238E27FC236}">
                <a16:creationId xmlns:a16="http://schemas.microsoft.com/office/drawing/2014/main" xmlns="" id="{1E1A81BF-23CA-4E67-9A39-83C05C5C74E0}"/>
              </a:ext>
            </a:extLst>
          </p:cNvPr>
          <p:cNvSpPr txBox="1"/>
          <p:nvPr/>
        </p:nvSpPr>
        <p:spPr>
          <a:xfrm>
            <a:off x="4902483" y="3363575"/>
            <a:ext cx="238195"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70" name="TextBox 69">
            <a:extLst>
              <a:ext uri="{FF2B5EF4-FFF2-40B4-BE49-F238E27FC236}">
                <a16:creationId xmlns:a16="http://schemas.microsoft.com/office/drawing/2014/main" xmlns="" id="{5C3FAFAE-E521-4BC5-AA34-6ED4143B7621}"/>
              </a:ext>
            </a:extLst>
          </p:cNvPr>
          <p:cNvSpPr txBox="1"/>
          <p:nvPr/>
        </p:nvSpPr>
        <p:spPr>
          <a:xfrm>
            <a:off x="5291103" y="3363575"/>
            <a:ext cx="238195"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71" name="TextBox 70">
            <a:extLst>
              <a:ext uri="{FF2B5EF4-FFF2-40B4-BE49-F238E27FC236}">
                <a16:creationId xmlns:a16="http://schemas.microsoft.com/office/drawing/2014/main" xmlns="" id="{67E21A5E-DC0B-45DD-A9D8-420CCBCFCBA5}"/>
              </a:ext>
            </a:extLst>
          </p:cNvPr>
          <p:cNvSpPr txBox="1"/>
          <p:nvPr/>
        </p:nvSpPr>
        <p:spPr>
          <a:xfrm>
            <a:off x="5110569" y="3378815"/>
            <a:ext cx="233502" cy="215444"/>
          </a:xfrm>
          <a:prstGeom prst="rect">
            <a:avLst/>
          </a:prstGeom>
          <a:noFill/>
        </p:spPr>
        <p:txBody>
          <a:bodyPr wrap="square">
            <a:spAutoFit/>
          </a:bodyPr>
          <a:lstStyle/>
          <a:p>
            <a:r>
              <a:rPr lang="en-IN" sz="800" b="0" i="0" u="none" strike="noStrike" baseline="0" dirty="0">
                <a:solidFill>
                  <a:srgbClr val="000000"/>
                </a:solidFill>
              </a:rPr>
              <a:t>C</a:t>
            </a:r>
          </a:p>
        </p:txBody>
      </p:sp>
      <p:sp>
        <p:nvSpPr>
          <p:cNvPr id="73" name="TextBox 72">
            <a:extLst>
              <a:ext uri="{FF2B5EF4-FFF2-40B4-BE49-F238E27FC236}">
                <a16:creationId xmlns:a16="http://schemas.microsoft.com/office/drawing/2014/main" xmlns="" id="{B7EB264F-770D-42BF-A49D-03506D746E3C}"/>
              </a:ext>
            </a:extLst>
          </p:cNvPr>
          <p:cNvSpPr txBox="1"/>
          <p:nvPr/>
        </p:nvSpPr>
        <p:spPr>
          <a:xfrm>
            <a:off x="4897016" y="4849475"/>
            <a:ext cx="599648" cy="369332"/>
          </a:xfrm>
          <a:prstGeom prst="rect">
            <a:avLst/>
          </a:prstGeom>
          <a:noFill/>
        </p:spPr>
        <p:txBody>
          <a:bodyPr wrap="square">
            <a:spAutoFit/>
          </a:bodyPr>
          <a:lstStyle/>
          <a:p>
            <a:pPr algn="ctr"/>
            <a:r>
              <a:rPr lang="en-IN" sz="900" b="0" i="0" u="none" strike="noStrike" baseline="0" dirty="0">
                <a:solidFill>
                  <a:srgbClr val="000000"/>
                </a:solidFill>
              </a:rPr>
              <a:t>Oxygen</a:t>
            </a:r>
          </a:p>
          <a:p>
            <a:pPr algn="ctr"/>
            <a:r>
              <a:rPr lang="en-IN" sz="900" b="0" i="0" u="none" strike="noStrike" baseline="0" dirty="0">
                <a:solidFill>
                  <a:srgbClr val="000000"/>
                </a:solidFill>
              </a:rPr>
              <a:t>atom</a:t>
            </a:r>
          </a:p>
        </p:txBody>
      </p:sp>
      <p:sp>
        <p:nvSpPr>
          <p:cNvPr id="75" name="TextBox 74">
            <a:extLst>
              <a:ext uri="{FF2B5EF4-FFF2-40B4-BE49-F238E27FC236}">
                <a16:creationId xmlns:a16="http://schemas.microsoft.com/office/drawing/2014/main" xmlns="" id="{C2514E8A-7308-4D00-B343-5796D89C5BFA}"/>
              </a:ext>
            </a:extLst>
          </p:cNvPr>
          <p:cNvSpPr txBox="1"/>
          <p:nvPr/>
        </p:nvSpPr>
        <p:spPr>
          <a:xfrm>
            <a:off x="5440172" y="4849475"/>
            <a:ext cx="564896" cy="369332"/>
          </a:xfrm>
          <a:prstGeom prst="rect">
            <a:avLst/>
          </a:prstGeom>
          <a:noFill/>
        </p:spPr>
        <p:txBody>
          <a:bodyPr wrap="square">
            <a:spAutoFit/>
          </a:bodyPr>
          <a:lstStyle/>
          <a:p>
            <a:pPr algn="ctr"/>
            <a:r>
              <a:rPr lang="en-IN" sz="900" b="0" i="0" u="none" strike="noStrike" baseline="0" dirty="0">
                <a:solidFill>
                  <a:srgbClr val="000000"/>
                </a:solidFill>
              </a:rPr>
              <a:t>Carbon</a:t>
            </a:r>
          </a:p>
          <a:p>
            <a:pPr algn="ctr"/>
            <a:r>
              <a:rPr lang="en-IN" sz="900" b="0" i="0" u="none" strike="noStrike" baseline="0" dirty="0">
                <a:solidFill>
                  <a:srgbClr val="000000"/>
                </a:solidFill>
              </a:rPr>
              <a:t>atom</a:t>
            </a:r>
          </a:p>
        </p:txBody>
      </p:sp>
      <p:cxnSp>
        <p:nvCxnSpPr>
          <p:cNvPr id="76" name="Straight Connector 75">
            <a:extLst>
              <a:ext uri="{FF2B5EF4-FFF2-40B4-BE49-F238E27FC236}">
                <a16:creationId xmlns:a16="http://schemas.microsoft.com/office/drawing/2014/main" xmlns="" id="{200E629C-17AA-4C60-959D-BA86B1991319}"/>
              </a:ext>
            </a:extLst>
          </p:cNvPr>
          <p:cNvCxnSpPr/>
          <p:nvPr/>
        </p:nvCxnSpPr>
        <p:spPr bwMode="auto">
          <a:xfrm>
            <a:off x="5203034" y="4591282"/>
            <a:ext cx="0" cy="304336"/>
          </a:xfrm>
          <a:prstGeom prst="line">
            <a:avLst/>
          </a:prstGeom>
          <a:solidFill>
            <a:schemeClr val="accent1"/>
          </a:solidFill>
          <a:ln w="9525" cap="flat" cmpd="sng" algn="ctr">
            <a:solidFill>
              <a:schemeClr val="tx1"/>
            </a:solidFill>
            <a:prstDash val="solid"/>
            <a:round/>
            <a:headEnd type="none" w="med" len="med"/>
            <a:tailEnd type="none" w="med" len="med"/>
          </a:ln>
          <a:effectLst>
            <a:glow rad="25400">
              <a:schemeClr val="bg1"/>
            </a:glow>
          </a:effectLst>
        </p:spPr>
      </p:cxnSp>
      <p:cxnSp>
        <p:nvCxnSpPr>
          <p:cNvPr id="77" name="Straight Connector 76">
            <a:extLst>
              <a:ext uri="{FF2B5EF4-FFF2-40B4-BE49-F238E27FC236}">
                <a16:creationId xmlns:a16="http://schemas.microsoft.com/office/drawing/2014/main" xmlns="" id="{A48C80DA-D0FF-473D-A376-802BDC434EE6}"/>
              </a:ext>
            </a:extLst>
          </p:cNvPr>
          <p:cNvCxnSpPr>
            <a:cxnSpLocks/>
          </p:cNvCxnSpPr>
          <p:nvPr/>
        </p:nvCxnSpPr>
        <p:spPr bwMode="auto">
          <a:xfrm>
            <a:off x="5493183" y="4643887"/>
            <a:ext cx="129789" cy="259663"/>
          </a:xfrm>
          <a:prstGeom prst="line">
            <a:avLst/>
          </a:prstGeom>
          <a:solidFill>
            <a:schemeClr val="accent1"/>
          </a:solidFill>
          <a:ln w="9525" cap="flat" cmpd="sng" algn="ctr">
            <a:solidFill>
              <a:schemeClr val="tx1"/>
            </a:solidFill>
            <a:prstDash val="solid"/>
            <a:round/>
            <a:headEnd type="none" w="med" len="med"/>
            <a:tailEnd type="none" w="med" len="med"/>
          </a:ln>
          <a:effectLst>
            <a:glow rad="25400">
              <a:schemeClr val="bg1"/>
            </a:glow>
          </a:effectLst>
        </p:spPr>
      </p:cxnSp>
      <p:sp>
        <p:nvSpPr>
          <p:cNvPr id="50" name="TextBox 49">
            <a:extLst>
              <a:ext uri="{FF2B5EF4-FFF2-40B4-BE49-F238E27FC236}">
                <a16:creationId xmlns:a16="http://schemas.microsoft.com/office/drawing/2014/main" xmlns="" id="{8B55DF72-AFB0-4E45-A80E-286173B78F8B}"/>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2.3</a:t>
            </a:r>
          </a:p>
        </p:txBody>
      </p:sp>
    </p:spTree>
    <p:extLst>
      <p:ext uri="{BB962C8B-B14F-4D97-AF65-F5344CB8AC3E}">
        <p14:creationId xmlns:p14="http://schemas.microsoft.com/office/powerpoint/2010/main" val="24573798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274D5EF-C34A-412E-83A7-EB8CE66A9B68}"/>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2.01</a:t>
            </a:r>
          </a:p>
        </p:txBody>
      </p:sp>
      <p:pic>
        <p:nvPicPr>
          <p:cNvPr id="4" name="Picture 3">
            <a:extLst>
              <a:ext uri="{FF2B5EF4-FFF2-40B4-BE49-F238E27FC236}">
                <a16:creationId xmlns:a16="http://schemas.microsoft.com/office/drawing/2014/main" xmlns="" id="{C79429BA-9BD1-4F3F-A306-C53AC7303464}"/>
              </a:ext>
            </a:extLst>
          </p:cNvPr>
          <p:cNvPicPr>
            <a:picLocks noChangeAspect="1"/>
          </p:cNvPicPr>
          <p:nvPr/>
        </p:nvPicPr>
        <p:blipFill>
          <a:blip r:embed="rId2"/>
          <a:stretch>
            <a:fillRect/>
          </a:stretch>
        </p:blipFill>
        <p:spPr>
          <a:xfrm>
            <a:off x="3338098" y="2764077"/>
            <a:ext cx="2467805" cy="1329847"/>
          </a:xfrm>
          <a:prstGeom prst="rect">
            <a:avLst/>
          </a:prstGeom>
        </p:spPr>
      </p:pic>
    </p:spTree>
    <p:extLst>
      <p:ext uri="{BB962C8B-B14F-4D97-AF65-F5344CB8AC3E}">
        <p14:creationId xmlns:p14="http://schemas.microsoft.com/office/powerpoint/2010/main" val="28106771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79044B-73F6-42D6-91B1-8B4F95705359}"/>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2.02</a:t>
            </a:r>
          </a:p>
        </p:txBody>
      </p:sp>
      <p:pic>
        <p:nvPicPr>
          <p:cNvPr id="4" name="Picture 3">
            <a:extLst>
              <a:ext uri="{FF2B5EF4-FFF2-40B4-BE49-F238E27FC236}">
                <a16:creationId xmlns:a16="http://schemas.microsoft.com/office/drawing/2014/main" xmlns="" id="{A06E189C-91BB-4B46-ACAE-24B8D75F4DBE}"/>
              </a:ext>
            </a:extLst>
          </p:cNvPr>
          <p:cNvPicPr>
            <a:picLocks noChangeAspect="1"/>
          </p:cNvPicPr>
          <p:nvPr/>
        </p:nvPicPr>
        <p:blipFill>
          <a:blip r:embed="rId2"/>
          <a:stretch>
            <a:fillRect/>
          </a:stretch>
        </p:blipFill>
        <p:spPr>
          <a:xfrm>
            <a:off x="3214707" y="2579772"/>
            <a:ext cx="2714586" cy="1698457"/>
          </a:xfrm>
          <a:prstGeom prst="rect">
            <a:avLst/>
          </a:prstGeom>
        </p:spPr>
      </p:pic>
    </p:spTree>
    <p:extLst>
      <p:ext uri="{BB962C8B-B14F-4D97-AF65-F5344CB8AC3E}">
        <p14:creationId xmlns:p14="http://schemas.microsoft.com/office/powerpoint/2010/main" val="1042064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1826D15-2F8D-4758-8DC6-BE96D7C6399C}"/>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2.03</a:t>
            </a:r>
          </a:p>
        </p:txBody>
      </p:sp>
      <p:pic>
        <p:nvPicPr>
          <p:cNvPr id="4" name="Picture 3">
            <a:extLst>
              <a:ext uri="{FF2B5EF4-FFF2-40B4-BE49-F238E27FC236}">
                <a16:creationId xmlns:a16="http://schemas.microsoft.com/office/drawing/2014/main" xmlns="" id="{BB0D0F64-0152-481D-82A4-6F68BF35D45F}"/>
              </a:ext>
            </a:extLst>
          </p:cNvPr>
          <p:cNvPicPr>
            <a:picLocks noChangeAspect="1"/>
          </p:cNvPicPr>
          <p:nvPr/>
        </p:nvPicPr>
        <p:blipFill>
          <a:blip r:embed="rId2"/>
          <a:stretch>
            <a:fillRect/>
          </a:stretch>
        </p:blipFill>
        <p:spPr>
          <a:xfrm>
            <a:off x="3078978" y="2451651"/>
            <a:ext cx="2986045" cy="1954698"/>
          </a:xfrm>
          <a:prstGeom prst="rect">
            <a:avLst/>
          </a:prstGeom>
        </p:spPr>
      </p:pic>
    </p:spTree>
    <p:extLst>
      <p:ext uri="{BB962C8B-B14F-4D97-AF65-F5344CB8AC3E}">
        <p14:creationId xmlns:p14="http://schemas.microsoft.com/office/powerpoint/2010/main" val="13217390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7B2B84-E047-460D-9B81-3F5D9C84C629}"/>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2.04</a:t>
            </a:r>
          </a:p>
        </p:txBody>
      </p:sp>
      <p:pic>
        <p:nvPicPr>
          <p:cNvPr id="4" name="Picture 3">
            <a:extLst>
              <a:ext uri="{FF2B5EF4-FFF2-40B4-BE49-F238E27FC236}">
                <a16:creationId xmlns:a16="http://schemas.microsoft.com/office/drawing/2014/main" xmlns="" id="{C3954226-F7C8-4D1D-AAEC-5C845EDB4700}"/>
              </a:ext>
            </a:extLst>
          </p:cNvPr>
          <p:cNvPicPr>
            <a:picLocks noChangeAspect="1"/>
          </p:cNvPicPr>
          <p:nvPr/>
        </p:nvPicPr>
        <p:blipFill>
          <a:blip r:embed="rId2"/>
          <a:stretch>
            <a:fillRect/>
          </a:stretch>
        </p:blipFill>
        <p:spPr>
          <a:xfrm>
            <a:off x="3078978" y="2330157"/>
            <a:ext cx="2986045" cy="2197686"/>
          </a:xfrm>
          <a:prstGeom prst="rect">
            <a:avLst/>
          </a:prstGeom>
        </p:spPr>
      </p:pic>
    </p:spTree>
    <p:extLst>
      <p:ext uri="{BB962C8B-B14F-4D97-AF65-F5344CB8AC3E}">
        <p14:creationId xmlns:p14="http://schemas.microsoft.com/office/powerpoint/2010/main" val="41754249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97F82B-F109-4AC1-9EEE-A26AD2C10B77}"/>
              </a:ext>
            </a:extLst>
          </p:cNvPr>
          <p:cNvSpPr txBox="1"/>
          <p:nvPr/>
        </p:nvSpPr>
        <p:spPr>
          <a:xfrm>
            <a:off x="6350000" y="63500"/>
            <a:ext cx="2286000" cy="276999"/>
          </a:xfrm>
          <a:prstGeom prst="rect">
            <a:avLst/>
          </a:prstGeom>
          <a:noFill/>
        </p:spPr>
        <p:txBody>
          <a:bodyPr vert="horz" rtlCol="0">
            <a:spAutoFit/>
          </a:bodyPr>
          <a:lstStyle/>
          <a:p>
            <a:pPr algn="r"/>
            <a:r>
              <a:rPr lang="en-IN" sz="1200" b="1"/>
              <a:t>Figure 2.9</a:t>
            </a:r>
          </a:p>
        </p:txBody>
      </p:sp>
      <p:pic>
        <p:nvPicPr>
          <p:cNvPr id="4" name="Picture 3">
            <a:extLst>
              <a:ext uri="{FF2B5EF4-FFF2-40B4-BE49-F238E27FC236}">
                <a16:creationId xmlns:a16="http://schemas.microsoft.com/office/drawing/2014/main" xmlns="" id="{0C67B23F-DE56-4CB3-AD83-2CCF8B9D5253}"/>
              </a:ext>
            </a:extLst>
          </p:cNvPr>
          <p:cNvPicPr>
            <a:picLocks noChangeAspect="1"/>
          </p:cNvPicPr>
          <p:nvPr/>
        </p:nvPicPr>
        <p:blipFill>
          <a:blip r:embed="rId2"/>
          <a:stretch>
            <a:fillRect/>
          </a:stretch>
        </p:blipFill>
        <p:spPr>
          <a:xfrm>
            <a:off x="1969719" y="373951"/>
            <a:ext cx="5204563" cy="6110098"/>
          </a:xfrm>
          <a:prstGeom prst="rect">
            <a:avLst/>
          </a:prstGeom>
        </p:spPr>
      </p:pic>
    </p:spTree>
    <p:extLst>
      <p:ext uri="{BB962C8B-B14F-4D97-AF65-F5344CB8AC3E}">
        <p14:creationId xmlns:p14="http://schemas.microsoft.com/office/powerpoint/2010/main" val="8191024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15713DF-9EB1-4888-85CB-D3218B0C3D6F}"/>
              </a:ext>
            </a:extLst>
          </p:cNvPr>
          <p:cNvSpPr txBox="1"/>
          <p:nvPr/>
        </p:nvSpPr>
        <p:spPr>
          <a:xfrm>
            <a:off x="6350000" y="63500"/>
            <a:ext cx="2286000" cy="276999"/>
          </a:xfrm>
          <a:prstGeom prst="rect">
            <a:avLst/>
          </a:prstGeom>
          <a:noFill/>
        </p:spPr>
        <p:txBody>
          <a:bodyPr vert="horz" rtlCol="0">
            <a:spAutoFit/>
          </a:bodyPr>
          <a:lstStyle/>
          <a:p>
            <a:pPr algn="r"/>
            <a:r>
              <a:rPr lang="en-IN" sz="1200" b="1"/>
              <a:t>Chapter Opener</a:t>
            </a:r>
          </a:p>
        </p:txBody>
      </p:sp>
      <p:pic>
        <p:nvPicPr>
          <p:cNvPr id="4" name="Picture 3">
            <a:extLst>
              <a:ext uri="{FF2B5EF4-FFF2-40B4-BE49-F238E27FC236}">
                <a16:creationId xmlns:a16="http://schemas.microsoft.com/office/drawing/2014/main" xmlns="" id="{64284962-B51B-4764-BFAB-A7FADA42DDB2}"/>
              </a:ext>
            </a:extLst>
          </p:cNvPr>
          <p:cNvPicPr>
            <a:picLocks noChangeAspect="1"/>
          </p:cNvPicPr>
          <p:nvPr/>
        </p:nvPicPr>
        <p:blipFill>
          <a:blip r:embed="rId2"/>
          <a:stretch>
            <a:fillRect/>
          </a:stretch>
        </p:blipFill>
        <p:spPr>
          <a:xfrm>
            <a:off x="1709491" y="464392"/>
            <a:ext cx="5725019" cy="5929216"/>
          </a:xfrm>
          <a:prstGeom prst="rect">
            <a:avLst/>
          </a:prstGeom>
        </p:spPr>
      </p:pic>
    </p:spTree>
    <p:extLst>
      <p:ext uri="{BB962C8B-B14F-4D97-AF65-F5344CB8AC3E}">
        <p14:creationId xmlns:p14="http://schemas.microsoft.com/office/powerpoint/2010/main" val="39252003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65F29BD5-C654-4931-A041-59FF24583D55}"/>
              </a:ext>
            </a:extLst>
          </p:cNvPr>
          <p:cNvGrpSpPr/>
          <p:nvPr/>
        </p:nvGrpSpPr>
        <p:grpSpPr>
          <a:xfrm>
            <a:off x="2429825" y="1161628"/>
            <a:ext cx="4284350" cy="4534744"/>
            <a:chOff x="2428524" y="1008854"/>
            <a:chExt cx="4284350" cy="4534744"/>
          </a:xfrm>
        </p:grpSpPr>
        <p:pic>
          <p:nvPicPr>
            <p:cNvPr id="3" name="Picture 2">
              <a:extLst>
                <a:ext uri="{FF2B5EF4-FFF2-40B4-BE49-F238E27FC236}">
                  <a16:creationId xmlns:a16="http://schemas.microsoft.com/office/drawing/2014/main" xmlns="" id="{DA7D17BD-3881-43B9-8C4E-BAD90146FFA1}"/>
                </a:ext>
              </a:extLst>
            </p:cNvPr>
            <p:cNvPicPr>
              <a:picLocks noChangeAspect="1"/>
            </p:cNvPicPr>
            <p:nvPr/>
          </p:nvPicPr>
          <p:blipFill rotWithShape="1">
            <a:blip r:embed="rId2"/>
            <a:srcRect t="3250"/>
            <a:stretch/>
          </p:blipFill>
          <p:spPr>
            <a:xfrm>
              <a:off x="2431127" y="1314403"/>
              <a:ext cx="4281747" cy="4229195"/>
            </a:xfrm>
            <a:prstGeom prst="rect">
              <a:avLst/>
            </a:prstGeom>
          </p:spPr>
        </p:pic>
        <p:sp>
          <p:nvSpPr>
            <p:cNvPr id="5" name="TextBox 4">
              <a:extLst>
                <a:ext uri="{FF2B5EF4-FFF2-40B4-BE49-F238E27FC236}">
                  <a16:creationId xmlns:a16="http://schemas.microsoft.com/office/drawing/2014/main" xmlns="" id="{66E4B672-8C8B-442A-8CA0-92486E08D72C}"/>
                </a:ext>
              </a:extLst>
            </p:cNvPr>
            <p:cNvSpPr txBox="1"/>
            <p:nvPr/>
          </p:nvSpPr>
          <p:spPr>
            <a:xfrm>
              <a:off x="2428524" y="1008854"/>
              <a:ext cx="995112" cy="257389"/>
            </a:xfrm>
            <a:prstGeom prst="rect">
              <a:avLst/>
            </a:prstGeom>
            <a:solidFill>
              <a:srgbClr val="169A5E"/>
            </a:solidFill>
            <a:ln>
              <a:solidFill>
                <a:srgbClr val="169A5E"/>
              </a:solidFill>
            </a:ln>
          </p:spPr>
          <p:txBody>
            <a:bodyPr wrap="square" rtlCol="0">
              <a:spAutoFit/>
            </a:bodyPr>
            <a:lstStyle/>
            <a:p>
              <a:endParaRPr lang="en-IN" dirty="0"/>
            </a:p>
          </p:txBody>
        </p:sp>
        <p:sp>
          <p:nvSpPr>
            <p:cNvPr id="6" name="TextBox 5">
              <a:extLst>
                <a:ext uri="{FF2B5EF4-FFF2-40B4-BE49-F238E27FC236}">
                  <a16:creationId xmlns:a16="http://schemas.microsoft.com/office/drawing/2014/main" xmlns="" id="{8C0EBB51-DDAB-474D-9AE4-C392E90A1B54}"/>
                </a:ext>
              </a:extLst>
            </p:cNvPr>
            <p:cNvSpPr txBox="1"/>
            <p:nvPr/>
          </p:nvSpPr>
          <p:spPr>
            <a:xfrm>
              <a:off x="3485526" y="1008854"/>
              <a:ext cx="3209269"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13" name="TextBox 12">
            <a:extLst>
              <a:ext uri="{FF2B5EF4-FFF2-40B4-BE49-F238E27FC236}">
                <a16:creationId xmlns:a16="http://schemas.microsoft.com/office/drawing/2014/main" xmlns="" id="{68BFEFAD-32EC-452C-A8E5-6152EC31FE5F}"/>
              </a:ext>
            </a:extLst>
          </p:cNvPr>
          <p:cNvSpPr txBox="1"/>
          <p:nvPr/>
        </p:nvSpPr>
        <p:spPr>
          <a:xfrm>
            <a:off x="2466695" y="1156454"/>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2.4</a:t>
            </a:r>
            <a:endParaRPr lang="en-IN" sz="1200" b="0" i="0" u="none" strike="noStrike" baseline="0" dirty="0">
              <a:solidFill>
                <a:schemeClr val="bg1"/>
              </a:solidFill>
            </a:endParaRPr>
          </a:p>
        </p:txBody>
      </p:sp>
      <p:sp>
        <p:nvSpPr>
          <p:cNvPr id="15" name="TextBox 14">
            <a:extLst>
              <a:ext uri="{FF2B5EF4-FFF2-40B4-BE49-F238E27FC236}">
                <a16:creationId xmlns:a16="http://schemas.microsoft.com/office/drawing/2014/main" xmlns="" id="{68F68C21-7E2A-4BC6-9C15-445CCCCBCB4F}"/>
              </a:ext>
            </a:extLst>
          </p:cNvPr>
          <p:cNvSpPr txBox="1"/>
          <p:nvPr/>
        </p:nvSpPr>
        <p:spPr>
          <a:xfrm>
            <a:off x="3568682" y="1154966"/>
            <a:ext cx="1808517" cy="276999"/>
          </a:xfrm>
          <a:prstGeom prst="rect">
            <a:avLst/>
          </a:prstGeom>
          <a:noFill/>
        </p:spPr>
        <p:txBody>
          <a:bodyPr wrap="square">
            <a:spAutoFit/>
          </a:bodyPr>
          <a:lstStyle/>
          <a:p>
            <a:r>
              <a:rPr lang="en-IN" sz="1200" b="1" i="0" u="none" strike="noStrike" baseline="0" dirty="0">
                <a:solidFill>
                  <a:schemeClr val="bg1"/>
                </a:solidFill>
              </a:rPr>
              <a:t>Comparison of Bonds</a:t>
            </a:r>
            <a:endParaRPr lang="en-IN" sz="1200" b="0" i="0" u="none" strike="noStrike" baseline="0" dirty="0">
              <a:solidFill>
                <a:schemeClr val="bg1"/>
              </a:solidFill>
            </a:endParaRPr>
          </a:p>
        </p:txBody>
      </p:sp>
      <p:sp>
        <p:nvSpPr>
          <p:cNvPr id="19" name="TextBox 18">
            <a:extLst>
              <a:ext uri="{FF2B5EF4-FFF2-40B4-BE49-F238E27FC236}">
                <a16:creationId xmlns:a16="http://schemas.microsoft.com/office/drawing/2014/main" xmlns="" id="{E0CCD93C-1EE5-4A7A-AFE7-ECAE6561C6BA}"/>
              </a:ext>
            </a:extLst>
          </p:cNvPr>
          <p:cNvSpPr txBox="1"/>
          <p:nvPr/>
        </p:nvSpPr>
        <p:spPr>
          <a:xfrm>
            <a:off x="2469225" y="1519833"/>
            <a:ext cx="1111830" cy="246221"/>
          </a:xfrm>
          <a:prstGeom prst="rect">
            <a:avLst/>
          </a:prstGeom>
          <a:noFill/>
        </p:spPr>
        <p:txBody>
          <a:bodyPr wrap="square">
            <a:spAutoFit/>
          </a:bodyPr>
          <a:lstStyle/>
          <a:p>
            <a:r>
              <a:rPr lang="en-IN" sz="1000" b="1" i="0" u="none" strike="noStrike" baseline="0" dirty="0">
                <a:solidFill>
                  <a:schemeClr val="bg1"/>
                </a:solidFill>
              </a:rPr>
              <a:t>Chemical Bond</a:t>
            </a:r>
            <a:endParaRPr lang="en-IN" sz="1000" b="0" i="0" u="none" strike="noStrike" baseline="0" dirty="0">
              <a:solidFill>
                <a:schemeClr val="bg1"/>
              </a:solidFill>
            </a:endParaRPr>
          </a:p>
        </p:txBody>
      </p:sp>
      <p:sp>
        <p:nvSpPr>
          <p:cNvPr id="21" name="TextBox 20">
            <a:extLst>
              <a:ext uri="{FF2B5EF4-FFF2-40B4-BE49-F238E27FC236}">
                <a16:creationId xmlns:a16="http://schemas.microsoft.com/office/drawing/2014/main" xmlns="" id="{64AB01D3-7503-4706-91E8-07EDB828DDE5}"/>
              </a:ext>
            </a:extLst>
          </p:cNvPr>
          <p:cNvSpPr txBox="1"/>
          <p:nvPr/>
        </p:nvSpPr>
        <p:spPr>
          <a:xfrm>
            <a:off x="5146002" y="1519833"/>
            <a:ext cx="711276" cy="246221"/>
          </a:xfrm>
          <a:prstGeom prst="rect">
            <a:avLst/>
          </a:prstGeom>
          <a:noFill/>
        </p:spPr>
        <p:txBody>
          <a:bodyPr wrap="square">
            <a:spAutoFit/>
          </a:bodyPr>
          <a:lstStyle/>
          <a:p>
            <a:r>
              <a:rPr lang="en-IN" sz="1000" b="1" i="0" u="none" strike="noStrike" baseline="0" dirty="0">
                <a:solidFill>
                  <a:schemeClr val="bg1"/>
                </a:solidFill>
              </a:rPr>
              <a:t>Example</a:t>
            </a:r>
            <a:endParaRPr lang="en-IN" sz="1000" b="0" i="0" u="none" strike="noStrike" baseline="0" dirty="0">
              <a:solidFill>
                <a:schemeClr val="bg1"/>
              </a:solidFill>
            </a:endParaRPr>
          </a:p>
        </p:txBody>
      </p:sp>
      <p:sp>
        <p:nvSpPr>
          <p:cNvPr id="23" name="TextBox 22">
            <a:extLst>
              <a:ext uri="{FF2B5EF4-FFF2-40B4-BE49-F238E27FC236}">
                <a16:creationId xmlns:a16="http://schemas.microsoft.com/office/drawing/2014/main" xmlns="" id="{0F07CADE-586F-4B00-913F-4B3A6BD27809}"/>
              </a:ext>
            </a:extLst>
          </p:cNvPr>
          <p:cNvSpPr txBox="1"/>
          <p:nvPr/>
        </p:nvSpPr>
        <p:spPr>
          <a:xfrm>
            <a:off x="2462551" y="1816715"/>
            <a:ext cx="774658" cy="230832"/>
          </a:xfrm>
          <a:prstGeom prst="rect">
            <a:avLst/>
          </a:prstGeom>
          <a:noFill/>
        </p:spPr>
        <p:txBody>
          <a:bodyPr wrap="square">
            <a:spAutoFit/>
          </a:bodyPr>
          <a:lstStyle/>
          <a:p>
            <a:r>
              <a:rPr lang="en-IN" sz="900" b="1" i="0" u="none" strike="noStrike" baseline="0" dirty="0">
                <a:solidFill>
                  <a:srgbClr val="000000"/>
                </a:solidFill>
              </a:rPr>
              <a:t>Ionic Bond</a:t>
            </a:r>
            <a:endParaRPr lang="en-IN" sz="900" b="0" i="0" u="none" strike="noStrike" baseline="0" dirty="0">
              <a:solidFill>
                <a:srgbClr val="000000"/>
              </a:solidFill>
            </a:endParaRPr>
          </a:p>
        </p:txBody>
      </p:sp>
      <p:sp>
        <p:nvSpPr>
          <p:cNvPr id="25" name="TextBox 24">
            <a:extLst>
              <a:ext uri="{FF2B5EF4-FFF2-40B4-BE49-F238E27FC236}">
                <a16:creationId xmlns:a16="http://schemas.microsoft.com/office/drawing/2014/main" xmlns="" id="{E9C99E05-7ECD-4F98-B3B3-E6EDBC741E93}"/>
              </a:ext>
            </a:extLst>
          </p:cNvPr>
          <p:cNvSpPr txBox="1"/>
          <p:nvPr/>
        </p:nvSpPr>
        <p:spPr>
          <a:xfrm>
            <a:off x="2465681" y="2010817"/>
            <a:ext cx="2277159" cy="507831"/>
          </a:xfrm>
          <a:prstGeom prst="rect">
            <a:avLst/>
          </a:prstGeom>
          <a:noFill/>
        </p:spPr>
        <p:txBody>
          <a:bodyPr wrap="square">
            <a:spAutoFit/>
          </a:bodyPr>
          <a:lstStyle/>
          <a:p>
            <a:r>
              <a:rPr lang="en-IN" sz="900" b="0" i="0" u="none" strike="noStrike" baseline="0" dirty="0">
                <a:solidFill>
                  <a:srgbClr val="000000"/>
                </a:solidFill>
              </a:rPr>
              <a:t>A complete transfer of electrons between</a:t>
            </a:r>
          </a:p>
          <a:p>
            <a:r>
              <a:rPr lang="en-IN" sz="900" b="0" i="0" u="none" strike="noStrike" baseline="0" dirty="0">
                <a:solidFill>
                  <a:srgbClr val="000000"/>
                </a:solidFill>
              </a:rPr>
              <a:t>two atoms results in separate positively</a:t>
            </a:r>
          </a:p>
          <a:p>
            <a:r>
              <a:rPr lang="en-IN" sz="900" b="0" i="0" u="none" strike="noStrike" baseline="0" dirty="0">
                <a:solidFill>
                  <a:srgbClr val="000000"/>
                </a:solidFill>
              </a:rPr>
              <a:t>charged and negatively charged ions.</a:t>
            </a:r>
          </a:p>
        </p:txBody>
      </p:sp>
      <p:sp>
        <p:nvSpPr>
          <p:cNvPr id="27" name="TextBox 26">
            <a:extLst>
              <a:ext uri="{FF2B5EF4-FFF2-40B4-BE49-F238E27FC236}">
                <a16:creationId xmlns:a16="http://schemas.microsoft.com/office/drawing/2014/main" xmlns="" id="{2E074C07-EBB7-42E7-AE82-7EE615FAFA7D}"/>
              </a:ext>
            </a:extLst>
          </p:cNvPr>
          <p:cNvSpPr txBox="1"/>
          <p:nvPr/>
        </p:nvSpPr>
        <p:spPr>
          <a:xfrm>
            <a:off x="5146126" y="2013496"/>
            <a:ext cx="1031069" cy="369332"/>
          </a:xfrm>
          <a:prstGeom prst="rect">
            <a:avLst/>
          </a:prstGeom>
          <a:noFill/>
        </p:spPr>
        <p:txBody>
          <a:bodyPr wrap="square">
            <a:spAutoFit/>
          </a:bodyPr>
          <a:lstStyle/>
          <a:p>
            <a:r>
              <a:rPr lang="en-IN" sz="900" b="0" i="0" u="none" strike="noStrike" baseline="0" dirty="0">
                <a:solidFill>
                  <a:srgbClr val="000000"/>
                </a:solidFill>
              </a:rPr>
              <a:t>Na</a:t>
            </a:r>
            <a:r>
              <a:rPr lang="en-IN" sz="900" b="0" i="0" u="none" strike="noStrike" baseline="30000" dirty="0">
                <a:solidFill>
                  <a:srgbClr val="000000"/>
                </a:solidFill>
              </a:rPr>
              <a:t>+</a:t>
            </a:r>
            <a:r>
              <a:rPr lang="en-IN" sz="900" b="0" i="0" u="none" strike="noStrike" baseline="0" dirty="0">
                <a:solidFill>
                  <a:srgbClr val="000000"/>
                </a:solidFill>
              </a:rPr>
              <a:t>Cl</a:t>
            </a:r>
            <a:r>
              <a:rPr lang="en-IN" sz="900" b="0" i="0" u="none" strike="noStrike" baseline="30000" dirty="0">
                <a:solidFill>
                  <a:srgbClr val="000000"/>
                </a:solidFill>
              </a:rPr>
              <a:t>−</a:t>
            </a:r>
          </a:p>
          <a:p>
            <a:r>
              <a:rPr lang="en-IN" sz="900" b="0" i="0" u="none" strike="noStrike" baseline="0" dirty="0">
                <a:solidFill>
                  <a:srgbClr val="000000"/>
                </a:solidFill>
              </a:rPr>
              <a:t>Sodium chloride</a:t>
            </a:r>
          </a:p>
        </p:txBody>
      </p:sp>
      <p:sp>
        <p:nvSpPr>
          <p:cNvPr id="29" name="TextBox 28">
            <a:extLst>
              <a:ext uri="{FF2B5EF4-FFF2-40B4-BE49-F238E27FC236}">
                <a16:creationId xmlns:a16="http://schemas.microsoft.com/office/drawing/2014/main" xmlns="" id="{9E9A17F5-197E-47B9-8227-2CD9BBB1417C}"/>
              </a:ext>
            </a:extLst>
          </p:cNvPr>
          <p:cNvSpPr txBox="1"/>
          <p:nvPr/>
        </p:nvSpPr>
        <p:spPr>
          <a:xfrm>
            <a:off x="2460963" y="2601575"/>
            <a:ext cx="1311234" cy="230832"/>
          </a:xfrm>
          <a:prstGeom prst="rect">
            <a:avLst/>
          </a:prstGeom>
          <a:noFill/>
        </p:spPr>
        <p:txBody>
          <a:bodyPr wrap="square">
            <a:spAutoFit/>
          </a:bodyPr>
          <a:lstStyle/>
          <a:p>
            <a:r>
              <a:rPr lang="en-IN" sz="900" b="1" i="0" u="none" strike="noStrike" baseline="0" dirty="0">
                <a:solidFill>
                  <a:srgbClr val="000000"/>
                </a:solidFill>
              </a:rPr>
              <a:t>Polar Covalent Bond</a:t>
            </a:r>
            <a:endParaRPr lang="en-IN" sz="900" b="0" i="0" u="none" strike="noStrike" baseline="0" dirty="0">
              <a:solidFill>
                <a:srgbClr val="000000"/>
              </a:solidFill>
            </a:endParaRPr>
          </a:p>
        </p:txBody>
      </p:sp>
      <p:sp>
        <p:nvSpPr>
          <p:cNvPr id="31" name="TextBox 30">
            <a:extLst>
              <a:ext uri="{FF2B5EF4-FFF2-40B4-BE49-F238E27FC236}">
                <a16:creationId xmlns:a16="http://schemas.microsoft.com/office/drawing/2014/main" xmlns="" id="{D53D03C0-92E0-496E-A636-4433BDCC7E5B}"/>
              </a:ext>
            </a:extLst>
          </p:cNvPr>
          <p:cNvSpPr txBox="1"/>
          <p:nvPr/>
        </p:nvSpPr>
        <p:spPr>
          <a:xfrm>
            <a:off x="2464388" y="2824818"/>
            <a:ext cx="2188305" cy="784830"/>
          </a:xfrm>
          <a:prstGeom prst="rect">
            <a:avLst/>
          </a:prstGeom>
          <a:noFill/>
        </p:spPr>
        <p:txBody>
          <a:bodyPr wrap="square">
            <a:spAutoFit/>
          </a:bodyPr>
          <a:lstStyle/>
          <a:p>
            <a:r>
              <a:rPr lang="en-IN" sz="900" b="0" i="0" u="none" strike="noStrike" baseline="0" dirty="0">
                <a:solidFill>
                  <a:srgbClr val="000000"/>
                </a:solidFill>
              </a:rPr>
              <a:t>An unequal sharing of electrons</a:t>
            </a:r>
          </a:p>
          <a:p>
            <a:r>
              <a:rPr lang="en-IN" sz="900" b="0" i="0" u="none" strike="noStrike" baseline="0" dirty="0">
                <a:solidFill>
                  <a:srgbClr val="000000"/>
                </a:solidFill>
              </a:rPr>
              <a:t>between two atoms results in a slightly</a:t>
            </a:r>
          </a:p>
          <a:p>
            <a:r>
              <a:rPr lang="en-IN" sz="900" b="0" i="0" u="none" strike="noStrike" baseline="0" dirty="0">
                <a:solidFill>
                  <a:srgbClr val="000000"/>
                </a:solidFill>
              </a:rPr>
              <a:t>positive charge (δ+) on one side of the</a:t>
            </a:r>
          </a:p>
          <a:p>
            <a:r>
              <a:rPr lang="en-IN" sz="900" b="0" i="0" u="none" strike="noStrike" baseline="0" dirty="0">
                <a:solidFill>
                  <a:srgbClr val="000000"/>
                </a:solidFill>
              </a:rPr>
              <a:t>molecule and a slightly negative charge</a:t>
            </a:r>
          </a:p>
          <a:p>
            <a:r>
              <a:rPr lang="en-IN" sz="900" b="0" i="0" u="none" strike="noStrike" baseline="0" dirty="0">
                <a:solidFill>
                  <a:srgbClr val="000000"/>
                </a:solidFill>
              </a:rPr>
              <a:t>(δ</a:t>
            </a:r>
            <a:r>
              <a:rPr lang="en-IN" sz="900" b="0" i="0" u="none" strike="noStrike" baseline="30000" dirty="0">
                <a:solidFill>
                  <a:srgbClr val="000000"/>
                </a:solidFill>
              </a:rPr>
              <a:t>−</a:t>
            </a:r>
            <a:r>
              <a:rPr lang="en-IN" sz="900" b="0" i="0" u="none" strike="noStrike" baseline="0" dirty="0">
                <a:solidFill>
                  <a:srgbClr val="000000"/>
                </a:solidFill>
              </a:rPr>
              <a:t>) on the other side of the molecule.</a:t>
            </a:r>
          </a:p>
        </p:txBody>
      </p:sp>
      <p:sp>
        <p:nvSpPr>
          <p:cNvPr id="33" name="TextBox 32">
            <a:extLst>
              <a:ext uri="{FF2B5EF4-FFF2-40B4-BE49-F238E27FC236}">
                <a16:creationId xmlns:a16="http://schemas.microsoft.com/office/drawing/2014/main" xmlns="" id="{3272A165-4389-471A-8E87-73594F2F7DEE}"/>
              </a:ext>
            </a:extLst>
          </p:cNvPr>
          <p:cNvSpPr txBox="1"/>
          <p:nvPr/>
        </p:nvSpPr>
        <p:spPr>
          <a:xfrm>
            <a:off x="5524350" y="267015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37" name="TextBox 36">
            <a:extLst>
              <a:ext uri="{FF2B5EF4-FFF2-40B4-BE49-F238E27FC236}">
                <a16:creationId xmlns:a16="http://schemas.microsoft.com/office/drawing/2014/main" xmlns="" id="{5DCDCF1C-A41F-4E18-ABBC-97388C496D23}"/>
              </a:ext>
            </a:extLst>
          </p:cNvPr>
          <p:cNvSpPr txBox="1"/>
          <p:nvPr/>
        </p:nvSpPr>
        <p:spPr>
          <a:xfrm>
            <a:off x="5661727" y="2672834"/>
            <a:ext cx="304666" cy="230832"/>
          </a:xfrm>
          <a:prstGeom prst="rect">
            <a:avLst/>
          </a:prstGeom>
          <a:noFill/>
        </p:spPr>
        <p:txBody>
          <a:bodyPr wrap="square">
            <a:spAutoFit/>
          </a:bodyPr>
          <a:lstStyle/>
          <a:p>
            <a:r>
              <a:rPr lang="en-IN" sz="900" i="0" u="none" strike="noStrike" baseline="0" dirty="0">
                <a:solidFill>
                  <a:srgbClr val="000000"/>
                </a:solidFill>
              </a:rPr>
              <a:t>δ</a:t>
            </a:r>
            <a:r>
              <a:rPr lang="en-IN" sz="900" i="0" u="none" strike="noStrike" baseline="30000" dirty="0">
                <a:solidFill>
                  <a:srgbClr val="000000"/>
                </a:solidFill>
              </a:rPr>
              <a:t>+</a:t>
            </a:r>
            <a:endParaRPr lang="en-IN" sz="900" baseline="30000" dirty="0"/>
          </a:p>
        </p:txBody>
      </p:sp>
      <p:sp>
        <p:nvSpPr>
          <p:cNvPr id="38" name="TextBox 37">
            <a:extLst>
              <a:ext uri="{FF2B5EF4-FFF2-40B4-BE49-F238E27FC236}">
                <a16:creationId xmlns:a16="http://schemas.microsoft.com/office/drawing/2014/main" xmlns="" id="{CD704382-ADD0-4AC2-AEDA-F53A32743FDC}"/>
              </a:ext>
            </a:extLst>
          </p:cNvPr>
          <p:cNvSpPr txBox="1"/>
          <p:nvPr/>
        </p:nvSpPr>
        <p:spPr>
          <a:xfrm>
            <a:off x="5806507" y="2931914"/>
            <a:ext cx="304666" cy="230832"/>
          </a:xfrm>
          <a:prstGeom prst="rect">
            <a:avLst/>
          </a:prstGeom>
          <a:noFill/>
        </p:spPr>
        <p:txBody>
          <a:bodyPr wrap="square">
            <a:spAutoFit/>
          </a:bodyPr>
          <a:lstStyle/>
          <a:p>
            <a:r>
              <a:rPr lang="en-IN" sz="900" i="0" u="none" strike="noStrike" baseline="0" dirty="0">
                <a:solidFill>
                  <a:srgbClr val="000000"/>
                </a:solidFill>
              </a:rPr>
              <a:t>δ</a:t>
            </a:r>
            <a:r>
              <a:rPr lang="en-IN" sz="900" i="0" u="none" strike="noStrike" baseline="30000" dirty="0">
                <a:solidFill>
                  <a:srgbClr val="000000"/>
                </a:solidFill>
              </a:rPr>
              <a:t>-</a:t>
            </a:r>
            <a:endParaRPr lang="en-IN" sz="900" baseline="30000" dirty="0"/>
          </a:p>
        </p:txBody>
      </p:sp>
      <p:sp>
        <p:nvSpPr>
          <p:cNvPr id="39" name="TextBox 38">
            <a:extLst>
              <a:ext uri="{FF2B5EF4-FFF2-40B4-BE49-F238E27FC236}">
                <a16:creationId xmlns:a16="http://schemas.microsoft.com/office/drawing/2014/main" xmlns="" id="{9F32251B-F1F6-4BD4-9B35-FEB0CD57ABDF}"/>
              </a:ext>
            </a:extLst>
          </p:cNvPr>
          <p:cNvSpPr txBox="1"/>
          <p:nvPr/>
        </p:nvSpPr>
        <p:spPr>
          <a:xfrm>
            <a:off x="5676750" y="2936855"/>
            <a:ext cx="22890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40" name="TextBox 39">
            <a:extLst>
              <a:ext uri="{FF2B5EF4-FFF2-40B4-BE49-F238E27FC236}">
                <a16:creationId xmlns:a16="http://schemas.microsoft.com/office/drawing/2014/main" xmlns="" id="{7018D695-CB1A-4F55-BDC8-E2454B085F67}"/>
              </a:ext>
            </a:extLst>
          </p:cNvPr>
          <p:cNvSpPr txBox="1"/>
          <p:nvPr/>
        </p:nvSpPr>
        <p:spPr>
          <a:xfrm>
            <a:off x="5524350" y="321117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41" name="TextBox 40">
            <a:extLst>
              <a:ext uri="{FF2B5EF4-FFF2-40B4-BE49-F238E27FC236}">
                <a16:creationId xmlns:a16="http://schemas.microsoft.com/office/drawing/2014/main" xmlns="" id="{B585ABDD-2A4A-4D1F-BF3E-3533598CD4E0}"/>
              </a:ext>
            </a:extLst>
          </p:cNvPr>
          <p:cNvSpPr txBox="1"/>
          <p:nvPr/>
        </p:nvSpPr>
        <p:spPr>
          <a:xfrm>
            <a:off x="5661727" y="3213854"/>
            <a:ext cx="304666" cy="230832"/>
          </a:xfrm>
          <a:prstGeom prst="rect">
            <a:avLst/>
          </a:prstGeom>
          <a:noFill/>
        </p:spPr>
        <p:txBody>
          <a:bodyPr wrap="square">
            <a:spAutoFit/>
          </a:bodyPr>
          <a:lstStyle/>
          <a:p>
            <a:r>
              <a:rPr lang="en-IN" sz="900" i="0" u="none" strike="noStrike" baseline="0" dirty="0">
                <a:solidFill>
                  <a:srgbClr val="000000"/>
                </a:solidFill>
              </a:rPr>
              <a:t>δ</a:t>
            </a:r>
            <a:r>
              <a:rPr lang="en-IN" sz="900" i="0" u="none" strike="noStrike" baseline="30000" dirty="0">
                <a:solidFill>
                  <a:srgbClr val="000000"/>
                </a:solidFill>
              </a:rPr>
              <a:t>+</a:t>
            </a:r>
            <a:endParaRPr lang="en-IN" sz="900" baseline="30000" dirty="0"/>
          </a:p>
        </p:txBody>
      </p:sp>
      <p:sp>
        <p:nvSpPr>
          <p:cNvPr id="43" name="TextBox 42">
            <a:extLst>
              <a:ext uri="{FF2B5EF4-FFF2-40B4-BE49-F238E27FC236}">
                <a16:creationId xmlns:a16="http://schemas.microsoft.com/office/drawing/2014/main" xmlns="" id="{E2C1A140-458F-426F-BECC-2E345BCE2491}"/>
              </a:ext>
            </a:extLst>
          </p:cNvPr>
          <p:cNvSpPr txBox="1"/>
          <p:nvPr/>
        </p:nvSpPr>
        <p:spPr>
          <a:xfrm>
            <a:off x="5411394" y="3355955"/>
            <a:ext cx="500533" cy="230832"/>
          </a:xfrm>
          <a:prstGeom prst="rect">
            <a:avLst/>
          </a:prstGeom>
          <a:noFill/>
        </p:spPr>
        <p:txBody>
          <a:bodyPr wrap="square">
            <a:spAutoFit/>
          </a:bodyPr>
          <a:lstStyle/>
          <a:p>
            <a:r>
              <a:rPr lang="en-IN" sz="900" b="0" i="0" u="none" strike="noStrike" baseline="0" dirty="0">
                <a:solidFill>
                  <a:srgbClr val="000000"/>
                </a:solidFill>
              </a:rPr>
              <a:t>Water</a:t>
            </a:r>
          </a:p>
        </p:txBody>
      </p:sp>
      <p:sp>
        <p:nvSpPr>
          <p:cNvPr id="45" name="TextBox 44">
            <a:extLst>
              <a:ext uri="{FF2B5EF4-FFF2-40B4-BE49-F238E27FC236}">
                <a16:creationId xmlns:a16="http://schemas.microsoft.com/office/drawing/2014/main" xmlns="" id="{B1484AF4-FA5C-4E30-B7FE-0B12F3B93758}"/>
              </a:ext>
            </a:extLst>
          </p:cNvPr>
          <p:cNvSpPr txBox="1"/>
          <p:nvPr/>
        </p:nvSpPr>
        <p:spPr>
          <a:xfrm>
            <a:off x="2460914" y="3698855"/>
            <a:ext cx="1539932" cy="230832"/>
          </a:xfrm>
          <a:prstGeom prst="rect">
            <a:avLst/>
          </a:prstGeom>
          <a:noFill/>
        </p:spPr>
        <p:txBody>
          <a:bodyPr wrap="square">
            <a:spAutoFit/>
          </a:bodyPr>
          <a:lstStyle/>
          <a:p>
            <a:r>
              <a:rPr lang="en-IN" sz="900" b="1" i="0" u="none" strike="noStrike" baseline="0" dirty="0">
                <a:solidFill>
                  <a:srgbClr val="000000"/>
                </a:solidFill>
              </a:rPr>
              <a:t>Nonpolar Covalent Bond</a:t>
            </a:r>
            <a:endParaRPr lang="en-IN" sz="900" b="0" i="0" u="none" strike="noStrike" baseline="0" dirty="0">
              <a:solidFill>
                <a:srgbClr val="000000"/>
              </a:solidFill>
            </a:endParaRPr>
          </a:p>
        </p:txBody>
      </p:sp>
      <p:sp>
        <p:nvSpPr>
          <p:cNvPr id="47" name="TextBox 46">
            <a:extLst>
              <a:ext uri="{FF2B5EF4-FFF2-40B4-BE49-F238E27FC236}">
                <a16:creationId xmlns:a16="http://schemas.microsoft.com/office/drawing/2014/main" xmlns="" id="{56BC4BF2-6457-4E9B-A68D-BA1506580304}"/>
              </a:ext>
            </a:extLst>
          </p:cNvPr>
          <p:cNvSpPr txBox="1"/>
          <p:nvPr/>
        </p:nvSpPr>
        <p:spPr>
          <a:xfrm>
            <a:off x="2469866" y="3902137"/>
            <a:ext cx="2345281" cy="507831"/>
          </a:xfrm>
          <a:prstGeom prst="rect">
            <a:avLst/>
          </a:prstGeom>
          <a:noFill/>
        </p:spPr>
        <p:txBody>
          <a:bodyPr wrap="square">
            <a:spAutoFit/>
          </a:bodyPr>
          <a:lstStyle/>
          <a:p>
            <a:r>
              <a:rPr lang="en-IN" sz="900" b="0" i="0" u="none" strike="noStrike" baseline="0" dirty="0">
                <a:solidFill>
                  <a:srgbClr val="000000"/>
                </a:solidFill>
              </a:rPr>
              <a:t>An equal sharing of electrons between</a:t>
            </a:r>
          </a:p>
          <a:p>
            <a:r>
              <a:rPr lang="en-IN" sz="900" b="0" i="0" u="none" strike="noStrike" baseline="0" dirty="0">
                <a:solidFill>
                  <a:srgbClr val="000000"/>
                </a:solidFill>
              </a:rPr>
              <a:t>two atoms results in an even charge distri-</a:t>
            </a:r>
          </a:p>
          <a:p>
            <a:r>
              <a:rPr lang="en-IN" sz="900" b="0" i="0" u="none" strike="noStrike" baseline="0" dirty="0">
                <a:solidFill>
                  <a:srgbClr val="000000"/>
                </a:solidFill>
              </a:rPr>
              <a:t>bution among the atoms of the molecule.</a:t>
            </a:r>
          </a:p>
        </p:txBody>
      </p:sp>
      <p:sp>
        <p:nvSpPr>
          <p:cNvPr id="48" name="TextBox 47">
            <a:extLst>
              <a:ext uri="{FF2B5EF4-FFF2-40B4-BE49-F238E27FC236}">
                <a16:creationId xmlns:a16="http://schemas.microsoft.com/office/drawing/2014/main" xmlns="" id="{CE0477B3-A6BB-4494-AC35-6A821A6E5309}"/>
              </a:ext>
            </a:extLst>
          </p:cNvPr>
          <p:cNvSpPr txBox="1"/>
          <p:nvPr/>
        </p:nvSpPr>
        <p:spPr>
          <a:xfrm>
            <a:off x="5493870" y="385125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49" name="TextBox 48">
            <a:extLst>
              <a:ext uri="{FF2B5EF4-FFF2-40B4-BE49-F238E27FC236}">
                <a16:creationId xmlns:a16="http://schemas.microsoft.com/office/drawing/2014/main" xmlns="" id="{DA6D7C70-C6A5-4499-AD13-C27E1E090233}"/>
              </a:ext>
            </a:extLst>
          </p:cNvPr>
          <p:cNvSpPr txBox="1"/>
          <p:nvPr/>
        </p:nvSpPr>
        <p:spPr>
          <a:xfrm>
            <a:off x="5722470" y="385125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51" name="TextBox 50">
            <a:extLst>
              <a:ext uri="{FF2B5EF4-FFF2-40B4-BE49-F238E27FC236}">
                <a16:creationId xmlns:a16="http://schemas.microsoft.com/office/drawing/2014/main" xmlns="" id="{D476A89B-5DFC-465A-A4B8-D677365ECCF5}"/>
              </a:ext>
            </a:extLst>
          </p:cNvPr>
          <p:cNvSpPr txBox="1"/>
          <p:nvPr/>
        </p:nvSpPr>
        <p:spPr>
          <a:xfrm>
            <a:off x="5420921" y="4003655"/>
            <a:ext cx="679599" cy="230832"/>
          </a:xfrm>
          <a:prstGeom prst="rect">
            <a:avLst/>
          </a:prstGeom>
          <a:noFill/>
        </p:spPr>
        <p:txBody>
          <a:bodyPr wrap="square">
            <a:spAutoFit/>
          </a:bodyPr>
          <a:lstStyle/>
          <a:p>
            <a:r>
              <a:rPr lang="en-IN" sz="900" b="0" i="0" u="none" strike="noStrike" baseline="0" dirty="0">
                <a:solidFill>
                  <a:srgbClr val="000000"/>
                </a:solidFill>
              </a:rPr>
              <a:t>Hydrogen</a:t>
            </a:r>
          </a:p>
        </p:txBody>
      </p:sp>
      <p:sp>
        <p:nvSpPr>
          <p:cNvPr id="53" name="TextBox 52">
            <a:extLst>
              <a:ext uri="{FF2B5EF4-FFF2-40B4-BE49-F238E27FC236}">
                <a16:creationId xmlns:a16="http://schemas.microsoft.com/office/drawing/2014/main" xmlns="" id="{CC4B7036-C81F-4587-9205-3BA684DE1A71}"/>
              </a:ext>
            </a:extLst>
          </p:cNvPr>
          <p:cNvSpPr txBox="1"/>
          <p:nvPr/>
        </p:nvSpPr>
        <p:spPr>
          <a:xfrm>
            <a:off x="2471122" y="4476393"/>
            <a:ext cx="1428076" cy="246221"/>
          </a:xfrm>
          <a:prstGeom prst="rect">
            <a:avLst/>
          </a:prstGeom>
          <a:noFill/>
        </p:spPr>
        <p:txBody>
          <a:bodyPr wrap="square">
            <a:spAutoFit/>
          </a:bodyPr>
          <a:lstStyle/>
          <a:p>
            <a:r>
              <a:rPr lang="en-IN" sz="1000" b="1" i="0" u="none" strike="noStrike" baseline="0" dirty="0">
                <a:solidFill>
                  <a:schemeClr val="bg1"/>
                </a:solidFill>
              </a:rPr>
              <a:t>Intermolecular Bond</a:t>
            </a:r>
            <a:endParaRPr lang="en-IN" sz="1000" b="0" i="0" u="none" strike="noStrike" baseline="0" dirty="0">
              <a:solidFill>
                <a:schemeClr val="bg1"/>
              </a:solidFill>
            </a:endParaRPr>
          </a:p>
        </p:txBody>
      </p:sp>
      <p:sp>
        <p:nvSpPr>
          <p:cNvPr id="55" name="TextBox 54">
            <a:extLst>
              <a:ext uri="{FF2B5EF4-FFF2-40B4-BE49-F238E27FC236}">
                <a16:creationId xmlns:a16="http://schemas.microsoft.com/office/drawing/2014/main" xmlns="" id="{61A16676-02DB-41E8-8CD4-1075FDBA4610}"/>
              </a:ext>
            </a:extLst>
          </p:cNvPr>
          <p:cNvSpPr txBox="1"/>
          <p:nvPr/>
        </p:nvSpPr>
        <p:spPr>
          <a:xfrm>
            <a:off x="2458730" y="4780895"/>
            <a:ext cx="1041380" cy="230832"/>
          </a:xfrm>
          <a:prstGeom prst="rect">
            <a:avLst/>
          </a:prstGeom>
          <a:noFill/>
        </p:spPr>
        <p:txBody>
          <a:bodyPr wrap="square">
            <a:spAutoFit/>
          </a:bodyPr>
          <a:lstStyle/>
          <a:p>
            <a:r>
              <a:rPr lang="en-IN" sz="900" b="1" i="0" u="none" strike="noStrike" baseline="0" dirty="0">
                <a:solidFill>
                  <a:srgbClr val="000000"/>
                </a:solidFill>
              </a:rPr>
              <a:t>Hydrogen Bond</a:t>
            </a:r>
            <a:endParaRPr lang="en-IN" sz="900" b="0" i="0" u="none" strike="noStrike" baseline="0" dirty="0">
              <a:solidFill>
                <a:srgbClr val="000000"/>
              </a:solidFill>
            </a:endParaRPr>
          </a:p>
        </p:txBody>
      </p:sp>
      <p:sp>
        <p:nvSpPr>
          <p:cNvPr id="57" name="TextBox 56">
            <a:extLst>
              <a:ext uri="{FF2B5EF4-FFF2-40B4-BE49-F238E27FC236}">
                <a16:creationId xmlns:a16="http://schemas.microsoft.com/office/drawing/2014/main" xmlns="" id="{9B35F7D0-6520-42F5-8F73-E4ECF1006DA0}"/>
              </a:ext>
            </a:extLst>
          </p:cNvPr>
          <p:cNvSpPr txBox="1"/>
          <p:nvPr/>
        </p:nvSpPr>
        <p:spPr>
          <a:xfrm>
            <a:off x="2469535" y="4990237"/>
            <a:ext cx="2299931" cy="646331"/>
          </a:xfrm>
          <a:prstGeom prst="rect">
            <a:avLst/>
          </a:prstGeom>
          <a:noFill/>
        </p:spPr>
        <p:txBody>
          <a:bodyPr wrap="square">
            <a:spAutoFit/>
          </a:bodyPr>
          <a:lstStyle/>
          <a:p>
            <a:r>
              <a:rPr lang="en-IN" sz="900" b="0" i="0" u="none" strike="noStrike" baseline="0" dirty="0">
                <a:solidFill>
                  <a:srgbClr val="000000"/>
                </a:solidFill>
              </a:rPr>
              <a:t>The attraction of oppositely charged ends</a:t>
            </a:r>
          </a:p>
          <a:p>
            <a:r>
              <a:rPr lang="en-IN" sz="900" b="0" i="0" u="none" strike="noStrike" baseline="0" dirty="0">
                <a:solidFill>
                  <a:srgbClr val="000000"/>
                </a:solidFill>
              </a:rPr>
              <a:t>of one polar molecule to another polar</a:t>
            </a:r>
          </a:p>
          <a:p>
            <a:r>
              <a:rPr lang="en-IN" sz="900" b="0" i="0" u="none" strike="noStrike" baseline="0" dirty="0">
                <a:solidFill>
                  <a:srgbClr val="000000"/>
                </a:solidFill>
              </a:rPr>
              <a:t>molecule holds molecules or parts of mol-</a:t>
            </a:r>
          </a:p>
          <a:p>
            <a:r>
              <a:rPr lang="en-IN" sz="900" b="0" i="0" u="none" strike="noStrike" baseline="0" dirty="0">
                <a:solidFill>
                  <a:srgbClr val="000000"/>
                </a:solidFill>
              </a:rPr>
              <a:t>ecules together.</a:t>
            </a:r>
          </a:p>
        </p:txBody>
      </p:sp>
      <p:sp>
        <p:nvSpPr>
          <p:cNvPr id="58" name="TextBox 57">
            <a:extLst>
              <a:ext uri="{FF2B5EF4-FFF2-40B4-BE49-F238E27FC236}">
                <a16:creationId xmlns:a16="http://schemas.microsoft.com/office/drawing/2014/main" xmlns="" id="{A43C5597-2D16-4305-8533-79A9BEA5386A}"/>
              </a:ext>
            </a:extLst>
          </p:cNvPr>
          <p:cNvSpPr txBox="1"/>
          <p:nvPr/>
        </p:nvSpPr>
        <p:spPr>
          <a:xfrm>
            <a:off x="5806290" y="500949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59" name="TextBox 58">
            <a:extLst>
              <a:ext uri="{FF2B5EF4-FFF2-40B4-BE49-F238E27FC236}">
                <a16:creationId xmlns:a16="http://schemas.microsoft.com/office/drawing/2014/main" xmlns="" id="{86BF173C-58CD-44B6-91C2-31AE7D089409}"/>
              </a:ext>
            </a:extLst>
          </p:cNvPr>
          <p:cNvSpPr txBox="1"/>
          <p:nvPr/>
        </p:nvSpPr>
        <p:spPr>
          <a:xfrm>
            <a:off x="5455770" y="523809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60" name="TextBox 59">
            <a:extLst>
              <a:ext uri="{FF2B5EF4-FFF2-40B4-BE49-F238E27FC236}">
                <a16:creationId xmlns:a16="http://schemas.microsoft.com/office/drawing/2014/main" xmlns="" id="{E9F2099D-9E26-4D12-BAB0-2D20746EA6EF}"/>
              </a:ext>
            </a:extLst>
          </p:cNvPr>
          <p:cNvSpPr txBox="1"/>
          <p:nvPr/>
        </p:nvSpPr>
        <p:spPr>
          <a:xfrm>
            <a:off x="6194910" y="523047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61" name="TextBox 60">
            <a:extLst>
              <a:ext uri="{FF2B5EF4-FFF2-40B4-BE49-F238E27FC236}">
                <a16:creationId xmlns:a16="http://schemas.microsoft.com/office/drawing/2014/main" xmlns="" id="{A037AB21-4C5A-41B2-AA94-7603535E0888}"/>
              </a:ext>
            </a:extLst>
          </p:cNvPr>
          <p:cNvSpPr txBox="1"/>
          <p:nvPr/>
        </p:nvSpPr>
        <p:spPr>
          <a:xfrm>
            <a:off x="5455770" y="4788515"/>
            <a:ext cx="22890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62" name="TextBox 61">
            <a:extLst>
              <a:ext uri="{FF2B5EF4-FFF2-40B4-BE49-F238E27FC236}">
                <a16:creationId xmlns:a16="http://schemas.microsoft.com/office/drawing/2014/main" xmlns="" id="{867191B0-1E2C-4C2D-ABDC-342528079AE0}"/>
              </a:ext>
            </a:extLst>
          </p:cNvPr>
          <p:cNvSpPr txBox="1"/>
          <p:nvPr/>
        </p:nvSpPr>
        <p:spPr>
          <a:xfrm>
            <a:off x="5600550" y="5009495"/>
            <a:ext cx="22890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63" name="TextBox 62">
            <a:extLst>
              <a:ext uri="{FF2B5EF4-FFF2-40B4-BE49-F238E27FC236}">
                <a16:creationId xmlns:a16="http://schemas.microsoft.com/office/drawing/2014/main" xmlns="" id="{BED1AED9-5DF8-412B-B72A-2298D6AC783D}"/>
              </a:ext>
            </a:extLst>
          </p:cNvPr>
          <p:cNvSpPr txBox="1"/>
          <p:nvPr/>
        </p:nvSpPr>
        <p:spPr>
          <a:xfrm>
            <a:off x="6034890" y="5009495"/>
            <a:ext cx="22890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44" name="TextBox 43">
            <a:extLst>
              <a:ext uri="{FF2B5EF4-FFF2-40B4-BE49-F238E27FC236}">
                <a16:creationId xmlns:a16="http://schemas.microsoft.com/office/drawing/2014/main" xmlns="" id="{5A2B0AE5-F839-49F9-A9C3-BF9B1BE20A2F}"/>
              </a:ext>
            </a:extLst>
          </p:cNvPr>
          <p:cNvSpPr txBox="1"/>
          <p:nvPr/>
        </p:nvSpPr>
        <p:spPr>
          <a:xfrm>
            <a:off x="5426830" y="5405735"/>
            <a:ext cx="1094501" cy="230832"/>
          </a:xfrm>
          <a:prstGeom prst="rect">
            <a:avLst/>
          </a:prstGeom>
          <a:noFill/>
        </p:spPr>
        <p:txBody>
          <a:bodyPr wrap="square">
            <a:spAutoFit/>
          </a:bodyPr>
          <a:lstStyle/>
          <a:p>
            <a:r>
              <a:rPr lang="en-IN" sz="900" b="0" i="0" u="none" strike="noStrike" baseline="0" dirty="0">
                <a:solidFill>
                  <a:srgbClr val="000000"/>
                </a:solidFill>
              </a:rPr>
              <a:t>Water molecules</a:t>
            </a:r>
          </a:p>
        </p:txBody>
      </p:sp>
      <p:sp>
        <p:nvSpPr>
          <p:cNvPr id="46" name="TextBox 45">
            <a:extLst>
              <a:ext uri="{FF2B5EF4-FFF2-40B4-BE49-F238E27FC236}">
                <a16:creationId xmlns:a16="http://schemas.microsoft.com/office/drawing/2014/main" xmlns="" id="{8E563CBA-2EF7-4C8A-9F5E-4EA777802AC9}"/>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2.4</a:t>
            </a:r>
          </a:p>
        </p:txBody>
      </p:sp>
    </p:spTree>
    <p:extLst>
      <p:ext uri="{BB962C8B-B14F-4D97-AF65-F5344CB8AC3E}">
        <p14:creationId xmlns:p14="http://schemas.microsoft.com/office/powerpoint/2010/main" val="24884397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F61D310-850D-4F5E-95DC-AF8CCA1B6E63}"/>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2.05</a:t>
            </a:r>
          </a:p>
        </p:txBody>
      </p:sp>
      <p:pic>
        <p:nvPicPr>
          <p:cNvPr id="4" name="Picture 3">
            <a:extLst>
              <a:ext uri="{FF2B5EF4-FFF2-40B4-BE49-F238E27FC236}">
                <a16:creationId xmlns:a16="http://schemas.microsoft.com/office/drawing/2014/main" xmlns="" id="{168C67A7-0E2A-496A-A207-F9BA189D895C}"/>
              </a:ext>
            </a:extLst>
          </p:cNvPr>
          <p:cNvPicPr>
            <a:picLocks noChangeAspect="1"/>
          </p:cNvPicPr>
          <p:nvPr/>
        </p:nvPicPr>
        <p:blipFill>
          <a:blip r:embed="rId2"/>
          <a:stretch>
            <a:fillRect/>
          </a:stretch>
        </p:blipFill>
        <p:spPr>
          <a:xfrm>
            <a:off x="3214707" y="2756490"/>
            <a:ext cx="2714586" cy="1345021"/>
          </a:xfrm>
          <a:prstGeom prst="rect">
            <a:avLst/>
          </a:prstGeom>
        </p:spPr>
      </p:pic>
    </p:spTree>
    <p:extLst>
      <p:ext uri="{BB962C8B-B14F-4D97-AF65-F5344CB8AC3E}">
        <p14:creationId xmlns:p14="http://schemas.microsoft.com/office/powerpoint/2010/main" val="24785375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1DC9AFB-3287-4E6A-B728-018CC6C90D81}"/>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2.06</a:t>
            </a:r>
          </a:p>
        </p:txBody>
      </p:sp>
      <p:pic>
        <p:nvPicPr>
          <p:cNvPr id="4" name="Picture 3">
            <a:extLst>
              <a:ext uri="{FF2B5EF4-FFF2-40B4-BE49-F238E27FC236}">
                <a16:creationId xmlns:a16="http://schemas.microsoft.com/office/drawing/2014/main" xmlns="" id="{BEB9F01A-27AE-42CE-BCC9-BDF410F3B641}"/>
              </a:ext>
            </a:extLst>
          </p:cNvPr>
          <p:cNvPicPr>
            <a:picLocks noChangeAspect="1"/>
          </p:cNvPicPr>
          <p:nvPr/>
        </p:nvPicPr>
        <p:blipFill>
          <a:blip r:embed="rId2"/>
          <a:stretch>
            <a:fillRect/>
          </a:stretch>
        </p:blipFill>
        <p:spPr>
          <a:xfrm>
            <a:off x="3338098" y="2853328"/>
            <a:ext cx="2467805" cy="1151344"/>
          </a:xfrm>
          <a:prstGeom prst="rect">
            <a:avLst/>
          </a:prstGeom>
        </p:spPr>
      </p:pic>
    </p:spTree>
    <p:extLst>
      <p:ext uri="{BB962C8B-B14F-4D97-AF65-F5344CB8AC3E}">
        <p14:creationId xmlns:p14="http://schemas.microsoft.com/office/powerpoint/2010/main" val="23343741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078AF52-1E86-49B6-A137-4F64B2AEFBB1}"/>
              </a:ext>
            </a:extLst>
          </p:cNvPr>
          <p:cNvSpPr txBox="1"/>
          <p:nvPr/>
        </p:nvSpPr>
        <p:spPr>
          <a:xfrm>
            <a:off x="6350000" y="63500"/>
            <a:ext cx="2286000" cy="276999"/>
          </a:xfrm>
          <a:prstGeom prst="rect">
            <a:avLst/>
          </a:prstGeom>
          <a:noFill/>
        </p:spPr>
        <p:txBody>
          <a:bodyPr vert="horz" rtlCol="0">
            <a:spAutoFit/>
          </a:bodyPr>
          <a:lstStyle/>
          <a:p>
            <a:pPr algn="r"/>
            <a:r>
              <a:rPr lang="en-IN" sz="1200" b="1"/>
              <a:t>Figure 2.10</a:t>
            </a:r>
          </a:p>
        </p:txBody>
      </p:sp>
      <p:pic>
        <p:nvPicPr>
          <p:cNvPr id="4" name="Picture 3">
            <a:extLst>
              <a:ext uri="{FF2B5EF4-FFF2-40B4-BE49-F238E27FC236}">
                <a16:creationId xmlns:a16="http://schemas.microsoft.com/office/drawing/2014/main" xmlns="" id="{9450D7A8-9629-46BD-B79A-FD9B6EBFE246}"/>
              </a:ext>
            </a:extLst>
          </p:cNvPr>
          <p:cNvPicPr>
            <a:picLocks noChangeAspect="1"/>
          </p:cNvPicPr>
          <p:nvPr/>
        </p:nvPicPr>
        <p:blipFill>
          <a:blip r:embed="rId2"/>
          <a:stretch>
            <a:fillRect/>
          </a:stretch>
        </p:blipFill>
        <p:spPr>
          <a:xfrm>
            <a:off x="1108364" y="1067153"/>
            <a:ext cx="6927273" cy="4723694"/>
          </a:xfrm>
          <a:prstGeom prst="rect">
            <a:avLst/>
          </a:prstGeom>
        </p:spPr>
      </p:pic>
    </p:spTree>
    <p:extLst>
      <p:ext uri="{BB962C8B-B14F-4D97-AF65-F5344CB8AC3E}">
        <p14:creationId xmlns:p14="http://schemas.microsoft.com/office/powerpoint/2010/main" val="208956577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47114F1-4332-4E9A-8FF2-EE3549A61CBD}"/>
              </a:ext>
            </a:extLst>
          </p:cNvPr>
          <p:cNvSpPr txBox="1"/>
          <p:nvPr/>
        </p:nvSpPr>
        <p:spPr>
          <a:xfrm>
            <a:off x="6350000" y="63500"/>
            <a:ext cx="2286000" cy="276999"/>
          </a:xfrm>
          <a:prstGeom prst="rect">
            <a:avLst/>
          </a:prstGeom>
          <a:noFill/>
        </p:spPr>
        <p:txBody>
          <a:bodyPr vert="horz" rtlCol="0">
            <a:spAutoFit/>
          </a:bodyPr>
          <a:lstStyle/>
          <a:p>
            <a:pPr algn="r"/>
            <a:r>
              <a:rPr lang="en-IN" sz="1200" b="1"/>
              <a:t>Figure 2.11</a:t>
            </a:r>
          </a:p>
        </p:txBody>
      </p:sp>
      <p:pic>
        <p:nvPicPr>
          <p:cNvPr id="4" name="Picture 3">
            <a:extLst>
              <a:ext uri="{FF2B5EF4-FFF2-40B4-BE49-F238E27FC236}">
                <a16:creationId xmlns:a16="http://schemas.microsoft.com/office/drawing/2014/main" xmlns="" id="{ED9066EA-5AA8-496F-A74B-33B93BEF591E}"/>
              </a:ext>
            </a:extLst>
          </p:cNvPr>
          <p:cNvPicPr>
            <a:picLocks noChangeAspect="1"/>
          </p:cNvPicPr>
          <p:nvPr/>
        </p:nvPicPr>
        <p:blipFill>
          <a:blip r:embed="rId2"/>
          <a:stretch>
            <a:fillRect/>
          </a:stretch>
        </p:blipFill>
        <p:spPr>
          <a:xfrm>
            <a:off x="762000" y="1226634"/>
            <a:ext cx="7620000" cy="4404732"/>
          </a:xfrm>
          <a:prstGeom prst="rect">
            <a:avLst/>
          </a:prstGeom>
        </p:spPr>
      </p:pic>
    </p:spTree>
    <p:extLst>
      <p:ext uri="{BB962C8B-B14F-4D97-AF65-F5344CB8AC3E}">
        <p14:creationId xmlns:p14="http://schemas.microsoft.com/office/powerpoint/2010/main" val="374256668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7E9786-36C9-4FC6-A61E-241D3C00672D}"/>
              </a:ext>
            </a:extLst>
          </p:cNvPr>
          <p:cNvSpPr txBox="1"/>
          <p:nvPr/>
        </p:nvSpPr>
        <p:spPr>
          <a:xfrm>
            <a:off x="6350000" y="63500"/>
            <a:ext cx="2286000" cy="276999"/>
          </a:xfrm>
          <a:prstGeom prst="rect">
            <a:avLst/>
          </a:prstGeom>
          <a:noFill/>
        </p:spPr>
        <p:txBody>
          <a:bodyPr vert="horz" rtlCol="0">
            <a:spAutoFit/>
          </a:bodyPr>
          <a:lstStyle/>
          <a:p>
            <a:pPr algn="r"/>
            <a:r>
              <a:rPr lang="en-IN" sz="1200" b="1"/>
              <a:t>Figure 2.12</a:t>
            </a:r>
          </a:p>
        </p:txBody>
      </p:sp>
      <p:pic>
        <p:nvPicPr>
          <p:cNvPr id="4" name="Picture 3">
            <a:extLst>
              <a:ext uri="{FF2B5EF4-FFF2-40B4-BE49-F238E27FC236}">
                <a16:creationId xmlns:a16="http://schemas.microsoft.com/office/drawing/2014/main" xmlns="" id="{0E2E3BE1-322E-4B6C-8D51-F4CF7724B3BC}"/>
              </a:ext>
            </a:extLst>
          </p:cNvPr>
          <p:cNvPicPr>
            <a:picLocks noChangeAspect="1"/>
          </p:cNvPicPr>
          <p:nvPr/>
        </p:nvPicPr>
        <p:blipFill>
          <a:blip r:embed="rId2"/>
          <a:stretch>
            <a:fillRect/>
          </a:stretch>
        </p:blipFill>
        <p:spPr>
          <a:xfrm>
            <a:off x="2616868" y="1342375"/>
            <a:ext cx="3910265" cy="4173250"/>
          </a:xfrm>
          <a:prstGeom prst="rect">
            <a:avLst/>
          </a:prstGeom>
        </p:spPr>
      </p:pic>
    </p:spTree>
    <p:extLst>
      <p:ext uri="{BB962C8B-B14F-4D97-AF65-F5344CB8AC3E}">
        <p14:creationId xmlns:p14="http://schemas.microsoft.com/office/powerpoint/2010/main" val="38407491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1D45C1-FFEB-49A9-9D3C-3E72710CCF95}"/>
              </a:ext>
            </a:extLst>
          </p:cNvPr>
          <p:cNvSpPr txBox="1"/>
          <p:nvPr/>
        </p:nvSpPr>
        <p:spPr>
          <a:xfrm>
            <a:off x="6350000" y="63500"/>
            <a:ext cx="2286000" cy="276999"/>
          </a:xfrm>
          <a:prstGeom prst="rect">
            <a:avLst/>
          </a:prstGeom>
          <a:noFill/>
        </p:spPr>
        <p:txBody>
          <a:bodyPr vert="horz" rtlCol="0">
            <a:spAutoFit/>
          </a:bodyPr>
          <a:lstStyle/>
          <a:p>
            <a:pPr algn="r"/>
            <a:r>
              <a:rPr lang="en-IN" sz="1200" b="1"/>
              <a:t>Figure 2.13</a:t>
            </a:r>
          </a:p>
        </p:txBody>
      </p:sp>
      <p:pic>
        <p:nvPicPr>
          <p:cNvPr id="4" name="Picture 3">
            <a:extLst>
              <a:ext uri="{FF2B5EF4-FFF2-40B4-BE49-F238E27FC236}">
                <a16:creationId xmlns:a16="http://schemas.microsoft.com/office/drawing/2014/main" xmlns="" id="{C4BC278A-F4AF-4D08-8A53-06E4155740A2}"/>
              </a:ext>
            </a:extLst>
          </p:cNvPr>
          <p:cNvPicPr>
            <a:picLocks noChangeAspect="1"/>
          </p:cNvPicPr>
          <p:nvPr/>
        </p:nvPicPr>
        <p:blipFill>
          <a:blip r:embed="rId2"/>
          <a:stretch>
            <a:fillRect/>
          </a:stretch>
        </p:blipFill>
        <p:spPr>
          <a:xfrm>
            <a:off x="1969719" y="1656329"/>
            <a:ext cx="5204563" cy="3545342"/>
          </a:xfrm>
          <a:prstGeom prst="rect">
            <a:avLst/>
          </a:prstGeom>
        </p:spPr>
      </p:pic>
    </p:spTree>
    <p:extLst>
      <p:ext uri="{BB962C8B-B14F-4D97-AF65-F5344CB8AC3E}">
        <p14:creationId xmlns:p14="http://schemas.microsoft.com/office/powerpoint/2010/main" val="27156154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1CFD47-B082-4990-AA7E-C7E7A482E420}"/>
              </a:ext>
            </a:extLst>
          </p:cNvPr>
          <p:cNvSpPr txBox="1"/>
          <p:nvPr/>
        </p:nvSpPr>
        <p:spPr>
          <a:xfrm>
            <a:off x="6350000" y="63500"/>
            <a:ext cx="2286000" cy="276999"/>
          </a:xfrm>
          <a:prstGeom prst="rect">
            <a:avLst/>
          </a:prstGeom>
          <a:noFill/>
        </p:spPr>
        <p:txBody>
          <a:bodyPr vert="horz" rtlCol="0">
            <a:spAutoFit/>
          </a:bodyPr>
          <a:lstStyle/>
          <a:p>
            <a:pPr algn="r"/>
            <a:r>
              <a:rPr lang="en-IN" sz="1200" b="1"/>
              <a:t>Figure 2.14</a:t>
            </a:r>
          </a:p>
        </p:txBody>
      </p:sp>
      <p:pic>
        <p:nvPicPr>
          <p:cNvPr id="4" name="Picture 3">
            <a:extLst>
              <a:ext uri="{FF2B5EF4-FFF2-40B4-BE49-F238E27FC236}">
                <a16:creationId xmlns:a16="http://schemas.microsoft.com/office/drawing/2014/main" xmlns="" id="{872F896C-160F-41B1-ABE2-064524031F52}"/>
              </a:ext>
            </a:extLst>
          </p:cNvPr>
          <p:cNvPicPr>
            <a:picLocks noChangeAspect="1"/>
          </p:cNvPicPr>
          <p:nvPr/>
        </p:nvPicPr>
        <p:blipFill>
          <a:blip r:embed="rId2"/>
          <a:stretch>
            <a:fillRect/>
          </a:stretch>
        </p:blipFill>
        <p:spPr>
          <a:xfrm>
            <a:off x="1969719" y="480503"/>
            <a:ext cx="5204563" cy="5896995"/>
          </a:xfrm>
          <a:prstGeom prst="rect">
            <a:avLst/>
          </a:prstGeom>
        </p:spPr>
      </p:pic>
    </p:spTree>
    <p:extLst>
      <p:ext uri="{BB962C8B-B14F-4D97-AF65-F5344CB8AC3E}">
        <p14:creationId xmlns:p14="http://schemas.microsoft.com/office/powerpoint/2010/main" val="5813115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244508E-5A59-4B24-BED8-3066C8F1A96B}"/>
              </a:ext>
            </a:extLst>
          </p:cNvPr>
          <p:cNvSpPr txBox="1"/>
          <p:nvPr/>
        </p:nvSpPr>
        <p:spPr>
          <a:xfrm>
            <a:off x="6350000" y="63500"/>
            <a:ext cx="2286000" cy="276999"/>
          </a:xfrm>
          <a:prstGeom prst="rect">
            <a:avLst/>
          </a:prstGeom>
          <a:noFill/>
        </p:spPr>
        <p:txBody>
          <a:bodyPr vert="horz" rtlCol="0">
            <a:spAutoFit/>
          </a:bodyPr>
          <a:lstStyle/>
          <a:p>
            <a:pPr algn="r"/>
            <a:r>
              <a:rPr lang="en-IN" sz="1200" b="1"/>
              <a:t>Figure 2.15</a:t>
            </a:r>
          </a:p>
        </p:txBody>
      </p:sp>
      <p:pic>
        <p:nvPicPr>
          <p:cNvPr id="4" name="Picture 3">
            <a:extLst>
              <a:ext uri="{FF2B5EF4-FFF2-40B4-BE49-F238E27FC236}">
                <a16:creationId xmlns:a16="http://schemas.microsoft.com/office/drawing/2014/main" xmlns="" id="{50770A39-9A13-4372-BBD9-470E9E1D72E0}"/>
              </a:ext>
            </a:extLst>
          </p:cNvPr>
          <p:cNvPicPr>
            <a:picLocks noChangeAspect="1"/>
          </p:cNvPicPr>
          <p:nvPr/>
        </p:nvPicPr>
        <p:blipFill>
          <a:blip r:embed="rId2"/>
          <a:stretch>
            <a:fillRect/>
          </a:stretch>
        </p:blipFill>
        <p:spPr>
          <a:xfrm>
            <a:off x="3611029" y="381000"/>
            <a:ext cx="1921943" cy="6096000"/>
          </a:xfrm>
          <a:prstGeom prst="rect">
            <a:avLst/>
          </a:prstGeom>
        </p:spPr>
      </p:pic>
    </p:spTree>
    <p:extLst>
      <p:ext uri="{BB962C8B-B14F-4D97-AF65-F5344CB8AC3E}">
        <p14:creationId xmlns:p14="http://schemas.microsoft.com/office/powerpoint/2010/main" val="30327081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xmlns="" id="{CA9F6130-A4A2-43DF-B5F0-FC1E422FEB07}"/>
              </a:ext>
            </a:extLst>
          </p:cNvPr>
          <p:cNvGrpSpPr/>
          <p:nvPr/>
        </p:nvGrpSpPr>
        <p:grpSpPr>
          <a:xfrm>
            <a:off x="624840" y="853162"/>
            <a:ext cx="8220247" cy="5422870"/>
            <a:chOff x="464711" y="614227"/>
            <a:chExt cx="8220247" cy="5634060"/>
          </a:xfrm>
        </p:grpSpPr>
        <p:pic>
          <p:nvPicPr>
            <p:cNvPr id="3" name="Picture 2">
              <a:extLst>
                <a:ext uri="{FF2B5EF4-FFF2-40B4-BE49-F238E27FC236}">
                  <a16:creationId xmlns:a16="http://schemas.microsoft.com/office/drawing/2014/main" xmlns="" id="{BD6B152C-B8C1-4D9E-916F-B79EB3705E9D}"/>
                </a:ext>
              </a:extLst>
            </p:cNvPr>
            <p:cNvPicPr>
              <a:picLocks noChangeAspect="1"/>
            </p:cNvPicPr>
            <p:nvPr/>
          </p:nvPicPr>
          <p:blipFill rotWithShape="1">
            <a:blip r:embed="rId2"/>
            <a:srcRect t="2039" b="2359"/>
            <a:stretch/>
          </p:blipFill>
          <p:spPr>
            <a:xfrm>
              <a:off x="464711" y="887260"/>
              <a:ext cx="8220247" cy="5361027"/>
            </a:xfrm>
            <a:prstGeom prst="rect">
              <a:avLst/>
            </a:prstGeom>
          </p:spPr>
        </p:pic>
        <p:sp>
          <p:nvSpPr>
            <p:cNvPr id="5" name="TextBox 4">
              <a:extLst>
                <a:ext uri="{FF2B5EF4-FFF2-40B4-BE49-F238E27FC236}">
                  <a16:creationId xmlns:a16="http://schemas.microsoft.com/office/drawing/2014/main" xmlns="" id="{EFA70440-C24E-4361-8D16-E997C702302E}"/>
                </a:ext>
              </a:extLst>
            </p:cNvPr>
            <p:cNvSpPr txBox="1"/>
            <p:nvPr/>
          </p:nvSpPr>
          <p:spPr>
            <a:xfrm>
              <a:off x="466772" y="614227"/>
              <a:ext cx="1068564" cy="257389"/>
            </a:xfrm>
            <a:prstGeom prst="rect">
              <a:avLst/>
            </a:prstGeom>
            <a:solidFill>
              <a:srgbClr val="169A5E"/>
            </a:solidFill>
            <a:ln>
              <a:solidFill>
                <a:srgbClr val="169A5E"/>
              </a:solidFill>
            </a:ln>
          </p:spPr>
          <p:txBody>
            <a:bodyPr wrap="square" rtlCol="0">
              <a:spAutoFit/>
            </a:bodyPr>
            <a:lstStyle/>
            <a:p>
              <a:endParaRPr lang="en-IN" dirty="0"/>
            </a:p>
          </p:txBody>
        </p:sp>
        <p:sp>
          <p:nvSpPr>
            <p:cNvPr id="6" name="TextBox 5">
              <a:extLst>
                <a:ext uri="{FF2B5EF4-FFF2-40B4-BE49-F238E27FC236}">
                  <a16:creationId xmlns:a16="http://schemas.microsoft.com/office/drawing/2014/main" xmlns="" id="{7825C894-ADE7-40F6-AD93-8FD75AC37EB9}"/>
                </a:ext>
              </a:extLst>
            </p:cNvPr>
            <p:cNvSpPr txBox="1"/>
            <p:nvPr/>
          </p:nvSpPr>
          <p:spPr>
            <a:xfrm>
              <a:off x="1587193" y="614227"/>
              <a:ext cx="7087802"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10" name="TextBox 9">
            <a:extLst>
              <a:ext uri="{FF2B5EF4-FFF2-40B4-BE49-F238E27FC236}">
                <a16:creationId xmlns:a16="http://schemas.microsoft.com/office/drawing/2014/main" xmlns="" id="{E9064879-1123-4D00-A482-403081315934}"/>
              </a:ext>
            </a:extLst>
          </p:cNvPr>
          <p:cNvSpPr txBox="1"/>
          <p:nvPr/>
        </p:nvSpPr>
        <p:spPr>
          <a:xfrm>
            <a:off x="531215" y="762000"/>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2.5</a:t>
            </a:r>
            <a:endParaRPr lang="en-IN" sz="1200" b="0" i="0" u="none" strike="noStrike" baseline="0" dirty="0">
              <a:solidFill>
                <a:schemeClr val="bg1"/>
              </a:solidFill>
            </a:endParaRPr>
          </a:p>
        </p:txBody>
      </p:sp>
      <p:sp>
        <p:nvSpPr>
          <p:cNvPr id="12" name="TextBox 11">
            <a:extLst>
              <a:ext uri="{FF2B5EF4-FFF2-40B4-BE49-F238E27FC236}">
                <a16:creationId xmlns:a16="http://schemas.microsoft.com/office/drawing/2014/main" xmlns="" id="{8B9C7593-923A-4AD9-A787-8FFC05C13172}"/>
              </a:ext>
            </a:extLst>
          </p:cNvPr>
          <p:cNvSpPr txBox="1"/>
          <p:nvPr/>
        </p:nvSpPr>
        <p:spPr>
          <a:xfrm>
            <a:off x="516570" y="157466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16" name="TextBox 15">
            <a:extLst>
              <a:ext uri="{FF2B5EF4-FFF2-40B4-BE49-F238E27FC236}">
                <a16:creationId xmlns:a16="http://schemas.microsoft.com/office/drawing/2014/main" xmlns="" id="{E861C3B0-7BD2-499B-A8C4-6D62853F4972}"/>
              </a:ext>
            </a:extLst>
          </p:cNvPr>
          <p:cNvSpPr txBox="1"/>
          <p:nvPr/>
        </p:nvSpPr>
        <p:spPr>
          <a:xfrm>
            <a:off x="1687989" y="766793"/>
            <a:ext cx="3741102" cy="276999"/>
          </a:xfrm>
          <a:prstGeom prst="rect">
            <a:avLst/>
          </a:prstGeom>
          <a:noFill/>
        </p:spPr>
        <p:txBody>
          <a:bodyPr wrap="square">
            <a:spAutoFit/>
          </a:bodyPr>
          <a:lstStyle/>
          <a:p>
            <a:r>
              <a:rPr lang="en-IN" sz="1200" b="1" i="0" u="none" strike="noStrike" baseline="0" dirty="0">
                <a:solidFill>
                  <a:schemeClr val="bg1"/>
                </a:solidFill>
              </a:rPr>
              <a:t>Major Functional Groups of Organic Compounds</a:t>
            </a:r>
            <a:endParaRPr lang="en-IN" sz="1200" b="0" i="0" u="none" strike="noStrike" baseline="0" dirty="0">
              <a:solidFill>
                <a:schemeClr val="bg1"/>
              </a:solidFill>
            </a:endParaRPr>
          </a:p>
        </p:txBody>
      </p:sp>
      <p:sp>
        <p:nvSpPr>
          <p:cNvPr id="18" name="TextBox 17">
            <a:extLst>
              <a:ext uri="{FF2B5EF4-FFF2-40B4-BE49-F238E27FC236}">
                <a16:creationId xmlns:a16="http://schemas.microsoft.com/office/drawing/2014/main" xmlns="" id="{E22E7C47-FE6C-41AA-A10E-E0DCC8C35E50}"/>
              </a:ext>
            </a:extLst>
          </p:cNvPr>
          <p:cNvSpPr txBox="1"/>
          <p:nvPr/>
        </p:nvSpPr>
        <p:spPr>
          <a:xfrm>
            <a:off x="516942" y="1094899"/>
            <a:ext cx="2029356" cy="246221"/>
          </a:xfrm>
          <a:prstGeom prst="rect">
            <a:avLst/>
          </a:prstGeom>
          <a:noFill/>
        </p:spPr>
        <p:txBody>
          <a:bodyPr wrap="square">
            <a:spAutoFit/>
          </a:bodyPr>
          <a:lstStyle/>
          <a:p>
            <a:r>
              <a:rPr lang="en-IN" sz="1000" b="1" i="0" u="none" strike="noStrike" baseline="0" dirty="0">
                <a:solidFill>
                  <a:schemeClr val="bg1"/>
                </a:solidFill>
              </a:rPr>
              <a:t>Name and Structural Formula*</a:t>
            </a:r>
            <a:endParaRPr lang="en-IN" sz="1000" b="0" i="0" u="none" strike="noStrike" baseline="0" dirty="0">
              <a:solidFill>
                <a:schemeClr val="bg1"/>
              </a:solidFill>
            </a:endParaRPr>
          </a:p>
        </p:txBody>
      </p:sp>
      <p:sp>
        <p:nvSpPr>
          <p:cNvPr id="20" name="TextBox 19">
            <a:extLst>
              <a:ext uri="{FF2B5EF4-FFF2-40B4-BE49-F238E27FC236}">
                <a16:creationId xmlns:a16="http://schemas.microsoft.com/office/drawing/2014/main" xmlns="" id="{8AE17414-3053-4DCD-95EC-694CC6265273}"/>
              </a:ext>
            </a:extLst>
          </p:cNvPr>
          <p:cNvSpPr txBox="1"/>
          <p:nvPr/>
        </p:nvSpPr>
        <p:spPr>
          <a:xfrm>
            <a:off x="3079387" y="1094899"/>
            <a:ext cx="1644106" cy="246221"/>
          </a:xfrm>
          <a:prstGeom prst="rect">
            <a:avLst/>
          </a:prstGeom>
          <a:noFill/>
        </p:spPr>
        <p:txBody>
          <a:bodyPr wrap="square">
            <a:spAutoFit/>
          </a:bodyPr>
          <a:lstStyle/>
          <a:p>
            <a:r>
              <a:rPr lang="en-IN" sz="1000" b="1" i="0" u="none" strike="noStrike" baseline="0" dirty="0">
                <a:solidFill>
                  <a:schemeClr val="bg1"/>
                </a:solidFill>
              </a:rPr>
              <a:t>Functional Significance</a:t>
            </a:r>
            <a:endParaRPr lang="en-IN" sz="1000" b="0" i="0" u="none" strike="noStrike" baseline="0" dirty="0">
              <a:solidFill>
                <a:schemeClr val="bg1"/>
              </a:solidFill>
            </a:endParaRPr>
          </a:p>
        </p:txBody>
      </p:sp>
      <p:sp>
        <p:nvSpPr>
          <p:cNvPr id="22" name="TextBox 21">
            <a:extLst>
              <a:ext uri="{FF2B5EF4-FFF2-40B4-BE49-F238E27FC236}">
                <a16:creationId xmlns:a16="http://schemas.microsoft.com/office/drawing/2014/main" xmlns="" id="{0B4335F5-A10F-4B23-998D-4A081D7417D6}"/>
              </a:ext>
            </a:extLst>
          </p:cNvPr>
          <p:cNvSpPr txBox="1"/>
          <p:nvPr/>
        </p:nvSpPr>
        <p:spPr>
          <a:xfrm>
            <a:off x="813750" y="1574661"/>
            <a:ext cx="21654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23" name="TextBox 22">
            <a:extLst>
              <a:ext uri="{FF2B5EF4-FFF2-40B4-BE49-F238E27FC236}">
                <a16:creationId xmlns:a16="http://schemas.microsoft.com/office/drawing/2014/main" xmlns="" id="{F4A361A7-D1DE-457E-B2F9-A128E33B85B6}"/>
              </a:ext>
            </a:extLst>
          </p:cNvPr>
          <p:cNvSpPr txBox="1"/>
          <p:nvPr/>
        </p:nvSpPr>
        <p:spPr>
          <a:xfrm>
            <a:off x="1118550" y="1589901"/>
            <a:ext cx="21654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24" name="TextBox 23">
            <a:extLst>
              <a:ext uri="{FF2B5EF4-FFF2-40B4-BE49-F238E27FC236}">
                <a16:creationId xmlns:a16="http://schemas.microsoft.com/office/drawing/2014/main" xmlns="" id="{23E348DD-4605-44FF-BF72-3E9D932771FA}"/>
              </a:ext>
            </a:extLst>
          </p:cNvPr>
          <p:cNvSpPr txBox="1"/>
          <p:nvPr/>
        </p:nvSpPr>
        <p:spPr>
          <a:xfrm>
            <a:off x="516570" y="203186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25" name="TextBox 24">
            <a:extLst>
              <a:ext uri="{FF2B5EF4-FFF2-40B4-BE49-F238E27FC236}">
                <a16:creationId xmlns:a16="http://schemas.microsoft.com/office/drawing/2014/main" xmlns="" id="{825470F0-1072-4440-BE1A-264D15B367B5}"/>
              </a:ext>
            </a:extLst>
          </p:cNvPr>
          <p:cNvSpPr txBox="1"/>
          <p:nvPr/>
        </p:nvSpPr>
        <p:spPr>
          <a:xfrm>
            <a:off x="821370" y="2031861"/>
            <a:ext cx="216541" cy="230832"/>
          </a:xfrm>
          <a:prstGeom prst="rect">
            <a:avLst/>
          </a:prstGeom>
          <a:noFill/>
        </p:spPr>
        <p:txBody>
          <a:bodyPr wrap="square">
            <a:spAutoFit/>
          </a:bodyPr>
          <a:lstStyle/>
          <a:p>
            <a:r>
              <a:rPr lang="en-IN" sz="900" b="0" i="0" u="none" strike="noStrike" baseline="0" dirty="0">
                <a:solidFill>
                  <a:srgbClr val="000000"/>
                </a:solidFill>
              </a:rPr>
              <a:t>S</a:t>
            </a:r>
          </a:p>
        </p:txBody>
      </p:sp>
      <p:sp>
        <p:nvSpPr>
          <p:cNvPr id="26" name="TextBox 25">
            <a:extLst>
              <a:ext uri="{FF2B5EF4-FFF2-40B4-BE49-F238E27FC236}">
                <a16:creationId xmlns:a16="http://schemas.microsoft.com/office/drawing/2014/main" xmlns="" id="{75A52273-56EF-4677-B417-C11FB0863D56}"/>
              </a:ext>
            </a:extLst>
          </p:cNvPr>
          <p:cNvSpPr txBox="1"/>
          <p:nvPr/>
        </p:nvSpPr>
        <p:spPr>
          <a:xfrm>
            <a:off x="1103310" y="2024241"/>
            <a:ext cx="21654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27" name="TextBox 26">
            <a:extLst>
              <a:ext uri="{FF2B5EF4-FFF2-40B4-BE49-F238E27FC236}">
                <a16:creationId xmlns:a16="http://schemas.microsoft.com/office/drawing/2014/main" xmlns="" id="{645D50DA-A0CC-4442-8BA5-02E7289BED03}"/>
              </a:ext>
            </a:extLst>
          </p:cNvPr>
          <p:cNvSpPr txBox="1"/>
          <p:nvPr/>
        </p:nvSpPr>
        <p:spPr>
          <a:xfrm>
            <a:off x="813750" y="2420481"/>
            <a:ext cx="21654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28" name="TextBox 27">
            <a:extLst>
              <a:ext uri="{FF2B5EF4-FFF2-40B4-BE49-F238E27FC236}">
                <a16:creationId xmlns:a16="http://schemas.microsoft.com/office/drawing/2014/main" xmlns="" id="{CEAF4756-1645-4D0C-A8EB-A53857A833BE}"/>
              </a:ext>
            </a:extLst>
          </p:cNvPr>
          <p:cNvSpPr txBox="1"/>
          <p:nvPr/>
        </p:nvSpPr>
        <p:spPr>
          <a:xfrm>
            <a:off x="516570" y="274052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29" name="TextBox 28">
            <a:extLst>
              <a:ext uri="{FF2B5EF4-FFF2-40B4-BE49-F238E27FC236}">
                <a16:creationId xmlns:a16="http://schemas.microsoft.com/office/drawing/2014/main" xmlns="" id="{D001F79C-E4EB-4CE4-B1D9-F4DFA4C14EE2}"/>
              </a:ext>
            </a:extLst>
          </p:cNvPr>
          <p:cNvSpPr txBox="1"/>
          <p:nvPr/>
        </p:nvSpPr>
        <p:spPr>
          <a:xfrm>
            <a:off x="813750" y="2732901"/>
            <a:ext cx="216541" cy="230832"/>
          </a:xfrm>
          <a:prstGeom prst="rect">
            <a:avLst/>
          </a:prstGeom>
          <a:noFill/>
        </p:spPr>
        <p:txBody>
          <a:bodyPr wrap="square">
            <a:spAutoFit/>
          </a:bodyPr>
          <a:lstStyle/>
          <a:p>
            <a:r>
              <a:rPr lang="en-IN" sz="900" b="0" i="0" u="none" strike="noStrike" baseline="0" dirty="0">
                <a:solidFill>
                  <a:srgbClr val="000000"/>
                </a:solidFill>
              </a:rPr>
              <a:t>C</a:t>
            </a:r>
          </a:p>
        </p:txBody>
      </p:sp>
      <p:sp>
        <p:nvSpPr>
          <p:cNvPr id="30" name="TextBox 29">
            <a:extLst>
              <a:ext uri="{FF2B5EF4-FFF2-40B4-BE49-F238E27FC236}">
                <a16:creationId xmlns:a16="http://schemas.microsoft.com/office/drawing/2014/main" xmlns="" id="{E962E61C-9D7F-4F69-BA4B-26D74C5988A1}"/>
              </a:ext>
            </a:extLst>
          </p:cNvPr>
          <p:cNvSpPr txBox="1"/>
          <p:nvPr/>
        </p:nvSpPr>
        <p:spPr>
          <a:xfrm>
            <a:off x="1118550" y="273290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31" name="TextBox 30">
            <a:extLst>
              <a:ext uri="{FF2B5EF4-FFF2-40B4-BE49-F238E27FC236}">
                <a16:creationId xmlns:a16="http://schemas.microsoft.com/office/drawing/2014/main" xmlns="" id="{C598C632-F5AF-4C7E-99C2-5304FBA1455E}"/>
              </a:ext>
            </a:extLst>
          </p:cNvPr>
          <p:cNvSpPr txBox="1"/>
          <p:nvPr/>
        </p:nvSpPr>
        <p:spPr>
          <a:xfrm>
            <a:off x="813750" y="3136761"/>
            <a:ext cx="21654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32" name="TextBox 31">
            <a:extLst>
              <a:ext uri="{FF2B5EF4-FFF2-40B4-BE49-F238E27FC236}">
                <a16:creationId xmlns:a16="http://schemas.microsoft.com/office/drawing/2014/main" xmlns="" id="{62E90A41-5037-48CD-A437-4E515CF241F7}"/>
              </a:ext>
            </a:extLst>
          </p:cNvPr>
          <p:cNvSpPr txBox="1"/>
          <p:nvPr/>
        </p:nvSpPr>
        <p:spPr>
          <a:xfrm>
            <a:off x="806130" y="3449181"/>
            <a:ext cx="216541" cy="230832"/>
          </a:xfrm>
          <a:prstGeom prst="rect">
            <a:avLst/>
          </a:prstGeom>
          <a:noFill/>
        </p:spPr>
        <p:txBody>
          <a:bodyPr wrap="square">
            <a:spAutoFit/>
          </a:bodyPr>
          <a:lstStyle/>
          <a:p>
            <a:r>
              <a:rPr lang="en-IN" sz="900" b="0" i="0" u="none" strike="noStrike" baseline="0" dirty="0">
                <a:solidFill>
                  <a:srgbClr val="000000"/>
                </a:solidFill>
              </a:rPr>
              <a:t>C</a:t>
            </a:r>
          </a:p>
        </p:txBody>
      </p:sp>
      <p:sp>
        <p:nvSpPr>
          <p:cNvPr id="33" name="TextBox 32">
            <a:extLst>
              <a:ext uri="{FF2B5EF4-FFF2-40B4-BE49-F238E27FC236}">
                <a16:creationId xmlns:a16="http://schemas.microsoft.com/office/drawing/2014/main" xmlns="" id="{C19D5DE0-3E4F-4AFF-8BC5-458B7116F326}"/>
              </a:ext>
            </a:extLst>
          </p:cNvPr>
          <p:cNvSpPr txBox="1"/>
          <p:nvPr/>
        </p:nvSpPr>
        <p:spPr>
          <a:xfrm>
            <a:off x="516570" y="344918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34" name="TextBox 33">
            <a:extLst>
              <a:ext uri="{FF2B5EF4-FFF2-40B4-BE49-F238E27FC236}">
                <a16:creationId xmlns:a16="http://schemas.microsoft.com/office/drawing/2014/main" xmlns="" id="{4622C166-5E1F-4046-BB1D-3B8CC105C200}"/>
              </a:ext>
            </a:extLst>
          </p:cNvPr>
          <p:cNvSpPr txBox="1"/>
          <p:nvPr/>
        </p:nvSpPr>
        <p:spPr>
          <a:xfrm>
            <a:off x="1119664" y="3449181"/>
            <a:ext cx="361471" cy="230832"/>
          </a:xfrm>
          <a:prstGeom prst="rect">
            <a:avLst/>
          </a:prstGeom>
          <a:noFill/>
        </p:spPr>
        <p:txBody>
          <a:bodyPr wrap="square">
            <a:spAutoFit/>
          </a:bodyPr>
          <a:lstStyle/>
          <a:p>
            <a:r>
              <a:rPr lang="en-IN" sz="900" b="0" i="0" u="none" strike="noStrike" baseline="0" dirty="0">
                <a:solidFill>
                  <a:srgbClr val="000000"/>
                </a:solidFill>
              </a:rPr>
              <a:t>OH</a:t>
            </a:r>
          </a:p>
        </p:txBody>
      </p:sp>
      <p:sp>
        <p:nvSpPr>
          <p:cNvPr id="35" name="TextBox 34">
            <a:extLst>
              <a:ext uri="{FF2B5EF4-FFF2-40B4-BE49-F238E27FC236}">
                <a16:creationId xmlns:a16="http://schemas.microsoft.com/office/drawing/2014/main" xmlns="" id="{92CEC083-8F6B-4BC1-8216-BC69545EC237}"/>
              </a:ext>
            </a:extLst>
          </p:cNvPr>
          <p:cNvSpPr txBox="1"/>
          <p:nvPr/>
        </p:nvSpPr>
        <p:spPr>
          <a:xfrm>
            <a:off x="813750" y="3868281"/>
            <a:ext cx="21654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36" name="TextBox 35">
            <a:extLst>
              <a:ext uri="{FF2B5EF4-FFF2-40B4-BE49-F238E27FC236}">
                <a16:creationId xmlns:a16="http://schemas.microsoft.com/office/drawing/2014/main" xmlns="" id="{055C85F3-A9EB-448B-B025-6904C44279DB}"/>
              </a:ext>
            </a:extLst>
          </p:cNvPr>
          <p:cNvSpPr txBox="1"/>
          <p:nvPr/>
        </p:nvSpPr>
        <p:spPr>
          <a:xfrm>
            <a:off x="516570" y="418070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37" name="TextBox 36">
            <a:extLst>
              <a:ext uri="{FF2B5EF4-FFF2-40B4-BE49-F238E27FC236}">
                <a16:creationId xmlns:a16="http://schemas.microsoft.com/office/drawing/2014/main" xmlns="" id="{28ACCB0E-EE7D-4A77-A3AE-45E93668116C}"/>
              </a:ext>
            </a:extLst>
          </p:cNvPr>
          <p:cNvSpPr txBox="1"/>
          <p:nvPr/>
        </p:nvSpPr>
        <p:spPr>
          <a:xfrm>
            <a:off x="813750" y="4173081"/>
            <a:ext cx="216541" cy="230832"/>
          </a:xfrm>
          <a:prstGeom prst="rect">
            <a:avLst/>
          </a:prstGeom>
          <a:noFill/>
        </p:spPr>
        <p:txBody>
          <a:bodyPr wrap="square">
            <a:spAutoFit/>
          </a:bodyPr>
          <a:lstStyle/>
          <a:p>
            <a:r>
              <a:rPr lang="en-IN" sz="900" b="0" i="0" u="none" strike="noStrike" baseline="0" dirty="0">
                <a:solidFill>
                  <a:srgbClr val="000000"/>
                </a:solidFill>
              </a:rPr>
              <a:t>C</a:t>
            </a:r>
          </a:p>
        </p:txBody>
      </p:sp>
      <p:sp>
        <p:nvSpPr>
          <p:cNvPr id="38" name="TextBox 37">
            <a:extLst>
              <a:ext uri="{FF2B5EF4-FFF2-40B4-BE49-F238E27FC236}">
                <a16:creationId xmlns:a16="http://schemas.microsoft.com/office/drawing/2014/main" xmlns="" id="{6747AECC-5741-4EB2-9EE5-7157506165A3}"/>
              </a:ext>
            </a:extLst>
          </p:cNvPr>
          <p:cNvSpPr txBox="1"/>
          <p:nvPr/>
        </p:nvSpPr>
        <p:spPr>
          <a:xfrm>
            <a:off x="1126170" y="4173081"/>
            <a:ext cx="21654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39" name="TextBox 38">
            <a:extLst>
              <a:ext uri="{FF2B5EF4-FFF2-40B4-BE49-F238E27FC236}">
                <a16:creationId xmlns:a16="http://schemas.microsoft.com/office/drawing/2014/main" xmlns="" id="{CC39CFE0-1378-48C4-BFE2-C9D31CB178D0}"/>
              </a:ext>
            </a:extLst>
          </p:cNvPr>
          <p:cNvSpPr txBox="1"/>
          <p:nvPr/>
        </p:nvSpPr>
        <p:spPr>
          <a:xfrm>
            <a:off x="1423350" y="417308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40" name="TextBox 39">
            <a:extLst>
              <a:ext uri="{FF2B5EF4-FFF2-40B4-BE49-F238E27FC236}">
                <a16:creationId xmlns:a16="http://schemas.microsoft.com/office/drawing/2014/main" xmlns="" id="{BB2B9BAD-09F8-43CE-B1B0-45E81400435D}"/>
              </a:ext>
            </a:extLst>
          </p:cNvPr>
          <p:cNvSpPr txBox="1"/>
          <p:nvPr/>
        </p:nvSpPr>
        <p:spPr>
          <a:xfrm>
            <a:off x="516570" y="481316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41" name="TextBox 40">
            <a:extLst>
              <a:ext uri="{FF2B5EF4-FFF2-40B4-BE49-F238E27FC236}">
                <a16:creationId xmlns:a16="http://schemas.microsoft.com/office/drawing/2014/main" xmlns="" id="{1D13E8B5-1420-4F68-897B-0BE3A62CEF5B}"/>
              </a:ext>
            </a:extLst>
          </p:cNvPr>
          <p:cNvSpPr txBox="1"/>
          <p:nvPr/>
        </p:nvSpPr>
        <p:spPr>
          <a:xfrm>
            <a:off x="1095690" y="4554081"/>
            <a:ext cx="21654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42" name="TextBox 41">
            <a:extLst>
              <a:ext uri="{FF2B5EF4-FFF2-40B4-BE49-F238E27FC236}">
                <a16:creationId xmlns:a16="http://schemas.microsoft.com/office/drawing/2014/main" xmlns="" id="{AA346842-8D31-4A6B-9A7B-E44F2247A8FC}"/>
              </a:ext>
            </a:extLst>
          </p:cNvPr>
          <p:cNvSpPr txBox="1"/>
          <p:nvPr/>
        </p:nvSpPr>
        <p:spPr>
          <a:xfrm>
            <a:off x="1088070" y="5072241"/>
            <a:ext cx="216541"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43" name="TextBox 42">
            <a:extLst>
              <a:ext uri="{FF2B5EF4-FFF2-40B4-BE49-F238E27FC236}">
                <a16:creationId xmlns:a16="http://schemas.microsoft.com/office/drawing/2014/main" xmlns="" id="{05D0F174-02BF-4C63-AF48-0CC9A11C5202}"/>
              </a:ext>
            </a:extLst>
          </p:cNvPr>
          <p:cNvSpPr txBox="1"/>
          <p:nvPr/>
        </p:nvSpPr>
        <p:spPr>
          <a:xfrm>
            <a:off x="821370" y="4797921"/>
            <a:ext cx="216541" cy="230832"/>
          </a:xfrm>
          <a:prstGeom prst="rect">
            <a:avLst/>
          </a:prstGeom>
          <a:noFill/>
        </p:spPr>
        <p:txBody>
          <a:bodyPr wrap="square">
            <a:spAutoFit/>
          </a:bodyPr>
          <a:lstStyle/>
          <a:p>
            <a:r>
              <a:rPr lang="en-IN" sz="900" b="0" i="0" u="none" strike="noStrike" baseline="0" dirty="0">
                <a:solidFill>
                  <a:srgbClr val="000000"/>
                </a:solidFill>
              </a:rPr>
              <a:t>N</a:t>
            </a:r>
          </a:p>
        </p:txBody>
      </p:sp>
      <p:sp>
        <p:nvSpPr>
          <p:cNvPr id="44" name="TextBox 43">
            <a:extLst>
              <a:ext uri="{FF2B5EF4-FFF2-40B4-BE49-F238E27FC236}">
                <a16:creationId xmlns:a16="http://schemas.microsoft.com/office/drawing/2014/main" xmlns="" id="{EC93F94C-717F-4A60-8B98-B8F79025E5D1}"/>
              </a:ext>
            </a:extLst>
          </p:cNvPr>
          <p:cNvSpPr txBox="1"/>
          <p:nvPr/>
        </p:nvSpPr>
        <p:spPr>
          <a:xfrm>
            <a:off x="516570" y="5796141"/>
            <a:ext cx="216541" cy="230832"/>
          </a:xfrm>
          <a:prstGeom prst="rect">
            <a:avLst/>
          </a:prstGeom>
          <a:noFill/>
        </p:spPr>
        <p:txBody>
          <a:bodyPr wrap="square">
            <a:spAutoFit/>
          </a:bodyPr>
          <a:lstStyle/>
          <a:p>
            <a:r>
              <a:rPr lang="en-IN" sz="900" b="0" i="0" u="none" strike="noStrike" baseline="0" dirty="0">
                <a:solidFill>
                  <a:srgbClr val="000000"/>
                </a:solidFill>
              </a:rPr>
              <a:t>R</a:t>
            </a:r>
          </a:p>
        </p:txBody>
      </p:sp>
      <p:sp>
        <p:nvSpPr>
          <p:cNvPr id="45" name="TextBox 44">
            <a:extLst>
              <a:ext uri="{FF2B5EF4-FFF2-40B4-BE49-F238E27FC236}">
                <a16:creationId xmlns:a16="http://schemas.microsoft.com/office/drawing/2014/main" xmlns="" id="{AC951328-2BDA-43C0-BFF6-F78FF423366D}"/>
              </a:ext>
            </a:extLst>
          </p:cNvPr>
          <p:cNvSpPr txBox="1"/>
          <p:nvPr/>
        </p:nvSpPr>
        <p:spPr>
          <a:xfrm>
            <a:off x="1126170" y="5483721"/>
            <a:ext cx="21654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46" name="TextBox 45">
            <a:extLst>
              <a:ext uri="{FF2B5EF4-FFF2-40B4-BE49-F238E27FC236}">
                <a16:creationId xmlns:a16="http://schemas.microsoft.com/office/drawing/2014/main" xmlns="" id="{1012CC91-A98C-4844-9130-FBFB4EA69340}"/>
              </a:ext>
            </a:extLst>
          </p:cNvPr>
          <p:cNvSpPr txBox="1"/>
          <p:nvPr/>
        </p:nvSpPr>
        <p:spPr>
          <a:xfrm>
            <a:off x="821370" y="5796141"/>
            <a:ext cx="216541"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47" name="TextBox 46">
            <a:extLst>
              <a:ext uri="{FF2B5EF4-FFF2-40B4-BE49-F238E27FC236}">
                <a16:creationId xmlns:a16="http://schemas.microsoft.com/office/drawing/2014/main" xmlns="" id="{9DCCD2A1-E6E0-41BB-BCB7-B1BB6C812135}"/>
              </a:ext>
            </a:extLst>
          </p:cNvPr>
          <p:cNvSpPr txBox="1"/>
          <p:nvPr/>
        </p:nvSpPr>
        <p:spPr>
          <a:xfrm>
            <a:off x="1133790" y="5796141"/>
            <a:ext cx="216541" cy="230832"/>
          </a:xfrm>
          <a:prstGeom prst="rect">
            <a:avLst/>
          </a:prstGeom>
          <a:noFill/>
        </p:spPr>
        <p:txBody>
          <a:bodyPr wrap="square">
            <a:spAutoFit/>
          </a:bodyPr>
          <a:lstStyle/>
          <a:p>
            <a:r>
              <a:rPr lang="en-IN" sz="900" b="0" i="0" u="none" strike="noStrike" baseline="0" dirty="0">
                <a:solidFill>
                  <a:srgbClr val="000000"/>
                </a:solidFill>
              </a:rPr>
              <a:t>P</a:t>
            </a:r>
          </a:p>
        </p:txBody>
      </p:sp>
      <p:sp>
        <p:nvSpPr>
          <p:cNvPr id="50" name="TextBox 49">
            <a:extLst>
              <a:ext uri="{FF2B5EF4-FFF2-40B4-BE49-F238E27FC236}">
                <a16:creationId xmlns:a16="http://schemas.microsoft.com/office/drawing/2014/main" xmlns="" id="{43D29D88-B7C8-4A80-A963-C9DB38045C41}"/>
              </a:ext>
            </a:extLst>
          </p:cNvPr>
          <p:cNvSpPr txBox="1"/>
          <p:nvPr/>
        </p:nvSpPr>
        <p:spPr>
          <a:xfrm>
            <a:off x="1441682" y="5796141"/>
            <a:ext cx="317037" cy="230832"/>
          </a:xfrm>
          <a:prstGeom prst="rect">
            <a:avLst/>
          </a:prstGeom>
          <a:noFill/>
        </p:spPr>
        <p:txBody>
          <a:bodyPr wrap="square">
            <a:spAutoFit/>
          </a:bodyPr>
          <a:lstStyle/>
          <a:p>
            <a:r>
              <a:rPr lang="en-IN" sz="900" b="0" i="0" u="none" strike="noStrike" baseline="0" dirty="0">
                <a:solidFill>
                  <a:srgbClr val="000000"/>
                </a:solidFill>
              </a:rPr>
              <a:t>O</a:t>
            </a:r>
            <a:r>
              <a:rPr lang="en-IN" sz="900" b="0" i="0" u="none" strike="noStrike" baseline="30000" dirty="0">
                <a:solidFill>
                  <a:srgbClr val="000000"/>
                </a:solidFill>
              </a:rPr>
              <a:t>–</a:t>
            </a:r>
          </a:p>
        </p:txBody>
      </p:sp>
      <p:sp>
        <p:nvSpPr>
          <p:cNvPr id="51" name="TextBox 50">
            <a:extLst>
              <a:ext uri="{FF2B5EF4-FFF2-40B4-BE49-F238E27FC236}">
                <a16:creationId xmlns:a16="http://schemas.microsoft.com/office/drawing/2014/main" xmlns="" id="{40C7C752-F89E-416A-AA85-DCDC33F47D73}"/>
              </a:ext>
            </a:extLst>
          </p:cNvPr>
          <p:cNvSpPr txBox="1"/>
          <p:nvPr/>
        </p:nvSpPr>
        <p:spPr>
          <a:xfrm>
            <a:off x="1129262" y="6116181"/>
            <a:ext cx="317037" cy="230832"/>
          </a:xfrm>
          <a:prstGeom prst="rect">
            <a:avLst/>
          </a:prstGeom>
          <a:noFill/>
        </p:spPr>
        <p:txBody>
          <a:bodyPr wrap="square">
            <a:spAutoFit/>
          </a:bodyPr>
          <a:lstStyle/>
          <a:p>
            <a:r>
              <a:rPr lang="en-IN" sz="900" b="0" i="0" u="none" strike="noStrike" baseline="0" dirty="0">
                <a:solidFill>
                  <a:srgbClr val="000000"/>
                </a:solidFill>
              </a:rPr>
              <a:t>O</a:t>
            </a:r>
            <a:r>
              <a:rPr lang="en-IN" sz="900" b="0" i="0" u="none" strike="noStrike" baseline="30000" dirty="0">
                <a:solidFill>
                  <a:srgbClr val="000000"/>
                </a:solidFill>
              </a:rPr>
              <a:t>–</a:t>
            </a:r>
          </a:p>
        </p:txBody>
      </p:sp>
      <p:sp>
        <p:nvSpPr>
          <p:cNvPr id="53" name="TextBox 52">
            <a:extLst>
              <a:ext uri="{FF2B5EF4-FFF2-40B4-BE49-F238E27FC236}">
                <a16:creationId xmlns:a16="http://schemas.microsoft.com/office/drawing/2014/main" xmlns="" id="{60A8FAD7-0283-4671-BC5B-901FBA68C294}"/>
              </a:ext>
            </a:extLst>
          </p:cNvPr>
          <p:cNvSpPr txBox="1"/>
          <p:nvPr/>
        </p:nvSpPr>
        <p:spPr>
          <a:xfrm>
            <a:off x="517005" y="1368921"/>
            <a:ext cx="672870" cy="230832"/>
          </a:xfrm>
          <a:prstGeom prst="rect">
            <a:avLst/>
          </a:prstGeom>
          <a:noFill/>
        </p:spPr>
        <p:txBody>
          <a:bodyPr wrap="square">
            <a:spAutoFit/>
          </a:bodyPr>
          <a:lstStyle/>
          <a:p>
            <a:r>
              <a:rPr lang="en-IN" sz="900" b="1" i="0" u="none" strike="noStrike" baseline="0" dirty="0">
                <a:solidFill>
                  <a:srgbClr val="000000"/>
                </a:solidFill>
              </a:rPr>
              <a:t>Hydroxyl</a:t>
            </a:r>
            <a:endParaRPr lang="en-IN" sz="900" b="0" i="0" u="none" strike="noStrike" baseline="0" dirty="0">
              <a:solidFill>
                <a:srgbClr val="000000"/>
              </a:solidFill>
            </a:endParaRPr>
          </a:p>
        </p:txBody>
      </p:sp>
      <p:sp>
        <p:nvSpPr>
          <p:cNvPr id="55" name="TextBox 54">
            <a:extLst>
              <a:ext uri="{FF2B5EF4-FFF2-40B4-BE49-F238E27FC236}">
                <a16:creationId xmlns:a16="http://schemas.microsoft.com/office/drawing/2014/main" xmlns="" id="{E012BF4E-BFDF-44EF-9C31-F944855A7D05}"/>
              </a:ext>
            </a:extLst>
          </p:cNvPr>
          <p:cNvSpPr txBox="1"/>
          <p:nvPr/>
        </p:nvSpPr>
        <p:spPr>
          <a:xfrm>
            <a:off x="513641" y="1724231"/>
            <a:ext cx="1017979" cy="646331"/>
          </a:xfrm>
          <a:prstGeom prst="rect">
            <a:avLst/>
          </a:prstGeom>
          <a:noFill/>
        </p:spPr>
        <p:txBody>
          <a:bodyPr wrap="square">
            <a:spAutoFit/>
          </a:bodyPr>
          <a:lstStyle/>
          <a:p>
            <a:endParaRPr lang="en-IN" sz="900"/>
          </a:p>
          <a:p>
            <a:r>
              <a:rPr lang="en-IN" sz="900" b="1"/>
              <a:t>Sulfhydryl</a:t>
            </a:r>
            <a:r>
              <a:rPr lang="en-IN" sz="900"/>
              <a:t>	</a:t>
            </a:r>
          </a:p>
          <a:p>
            <a:endParaRPr lang="en-IN" sz="900" b="0" i="0" u="none" strike="noStrike" baseline="0" dirty="0">
              <a:solidFill>
                <a:srgbClr val="000000"/>
              </a:solidFill>
            </a:endParaRPr>
          </a:p>
        </p:txBody>
      </p:sp>
      <p:sp>
        <p:nvSpPr>
          <p:cNvPr id="57" name="TextBox 56">
            <a:extLst>
              <a:ext uri="{FF2B5EF4-FFF2-40B4-BE49-F238E27FC236}">
                <a16:creationId xmlns:a16="http://schemas.microsoft.com/office/drawing/2014/main" xmlns="" id="{416F7A3F-66A1-4B15-ABB2-E29C60EBB980}"/>
              </a:ext>
            </a:extLst>
          </p:cNvPr>
          <p:cNvSpPr txBox="1"/>
          <p:nvPr/>
        </p:nvSpPr>
        <p:spPr>
          <a:xfrm>
            <a:off x="521261" y="2277041"/>
            <a:ext cx="679599" cy="230832"/>
          </a:xfrm>
          <a:prstGeom prst="rect">
            <a:avLst/>
          </a:prstGeom>
          <a:noFill/>
        </p:spPr>
        <p:txBody>
          <a:bodyPr wrap="square">
            <a:spAutoFit/>
          </a:bodyPr>
          <a:lstStyle/>
          <a:p>
            <a:r>
              <a:rPr lang="en-IN" sz="900" b="1" i="0" u="none" strike="noStrike" baseline="0" dirty="0"/>
              <a:t>Carbonyl</a:t>
            </a:r>
          </a:p>
        </p:txBody>
      </p:sp>
      <p:sp>
        <p:nvSpPr>
          <p:cNvPr id="59" name="TextBox 58">
            <a:extLst>
              <a:ext uri="{FF2B5EF4-FFF2-40B4-BE49-F238E27FC236}">
                <a16:creationId xmlns:a16="http://schemas.microsoft.com/office/drawing/2014/main" xmlns="" id="{F0C3ACF4-36F1-4C0B-81D4-C0D462BEE4E0}"/>
              </a:ext>
            </a:extLst>
          </p:cNvPr>
          <p:cNvSpPr txBox="1"/>
          <p:nvPr/>
        </p:nvSpPr>
        <p:spPr>
          <a:xfrm>
            <a:off x="517005" y="2991981"/>
            <a:ext cx="672870" cy="230832"/>
          </a:xfrm>
          <a:prstGeom prst="rect">
            <a:avLst/>
          </a:prstGeom>
          <a:noFill/>
        </p:spPr>
        <p:txBody>
          <a:bodyPr wrap="square">
            <a:spAutoFit/>
          </a:bodyPr>
          <a:lstStyle/>
          <a:p>
            <a:r>
              <a:rPr lang="en-IN" sz="900" b="1" i="0" u="none" strike="noStrike" baseline="0" dirty="0">
                <a:solidFill>
                  <a:srgbClr val="000000"/>
                </a:solidFill>
              </a:rPr>
              <a:t>Carboxyl</a:t>
            </a:r>
            <a:endParaRPr lang="en-IN" sz="900" b="0" i="0" u="none" strike="noStrike" baseline="0" dirty="0">
              <a:solidFill>
                <a:srgbClr val="000000"/>
              </a:solidFill>
            </a:endParaRPr>
          </a:p>
        </p:txBody>
      </p:sp>
      <p:sp>
        <p:nvSpPr>
          <p:cNvPr id="61" name="TextBox 60">
            <a:extLst>
              <a:ext uri="{FF2B5EF4-FFF2-40B4-BE49-F238E27FC236}">
                <a16:creationId xmlns:a16="http://schemas.microsoft.com/office/drawing/2014/main" xmlns="" id="{9E354EB8-EE22-4F15-A0C7-04C33E586A53}"/>
              </a:ext>
            </a:extLst>
          </p:cNvPr>
          <p:cNvSpPr txBox="1"/>
          <p:nvPr/>
        </p:nvSpPr>
        <p:spPr>
          <a:xfrm>
            <a:off x="519094" y="3715881"/>
            <a:ext cx="485812" cy="230832"/>
          </a:xfrm>
          <a:prstGeom prst="rect">
            <a:avLst/>
          </a:prstGeom>
          <a:noFill/>
        </p:spPr>
        <p:txBody>
          <a:bodyPr wrap="square">
            <a:spAutoFit/>
          </a:bodyPr>
          <a:lstStyle/>
          <a:p>
            <a:r>
              <a:rPr lang="en-IN" sz="900" b="1" i="0" u="none" strike="noStrike" baseline="0" dirty="0">
                <a:solidFill>
                  <a:srgbClr val="000000"/>
                </a:solidFill>
              </a:rPr>
              <a:t>Ester</a:t>
            </a:r>
            <a:endParaRPr lang="en-IN" sz="900" b="0" i="0" u="none" strike="noStrike" baseline="0" dirty="0">
              <a:solidFill>
                <a:srgbClr val="000000"/>
              </a:solidFill>
            </a:endParaRPr>
          </a:p>
        </p:txBody>
      </p:sp>
      <p:sp>
        <p:nvSpPr>
          <p:cNvPr id="63" name="TextBox 62">
            <a:extLst>
              <a:ext uri="{FF2B5EF4-FFF2-40B4-BE49-F238E27FC236}">
                <a16:creationId xmlns:a16="http://schemas.microsoft.com/office/drawing/2014/main" xmlns="" id="{9CA53A87-D30E-4AF7-A34D-DD4501A36319}"/>
              </a:ext>
            </a:extLst>
          </p:cNvPr>
          <p:cNvSpPr txBox="1"/>
          <p:nvPr/>
        </p:nvSpPr>
        <p:spPr>
          <a:xfrm>
            <a:off x="523218" y="4425881"/>
            <a:ext cx="553765" cy="230832"/>
          </a:xfrm>
          <a:prstGeom prst="rect">
            <a:avLst/>
          </a:prstGeom>
          <a:noFill/>
        </p:spPr>
        <p:txBody>
          <a:bodyPr wrap="square">
            <a:spAutoFit/>
          </a:bodyPr>
          <a:lstStyle/>
          <a:p>
            <a:r>
              <a:rPr lang="en-IN" sz="900" b="1" i="0" u="none" strike="noStrike" baseline="0" dirty="0">
                <a:solidFill>
                  <a:srgbClr val="000000"/>
                </a:solidFill>
              </a:rPr>
              <a:t>Amino</a:t>
            </a:r>
          </a:p>
        </p:txBody>
      </p:sp>
      <p:sp>
        <p:nvSpPr>
          <p:cNvPr id="65" name="TextBox 64">
            <a:extLst>
              <a:ext uri="{FF2B5EF4-FFF2-40B4-BE49-F238E27FC236}">
                <a16:creationId xmlns:a16="http://schemas.microsoft.com/office/drawing/2014/main" xmlns="" id="{DCE771E6-0092-4FC9-AABB-1DCCEAA3459E}"/>
              </a:ext>
            </a:extLst>
          </p:cNvPr>
          <p:cNvSpPr txBox="1"/>
          <p:nvPr/>
        </p:nvSpPr>
        <p:spPr>
          <a:xfrm>
            <a:off x="519451" y="5346561"/>
            <a:ext cx="774658" cy="230832"/>
          </a:xfrm>
          <a:prstGeom prst="rect">
            <a:avLst/>
          </a:prstGeom>
          <a:noFill/>
        </p:spPr>
        <p:txBody>
          <a:bodyPr wrap="square">
            <a:spAutoFit/>
          </a:bodyPr>
          <a:lstStyle/>
          <a:p>
            <a:r>
              <a:rPr lang="en-IN" sz="900" b="1" i="0" u="none" strike="noStrike" baseline="0" dirty="0">
                <a:solidFill>
                  <a:srgbClr val="000000"/>
                </a:solidFill>
              </a:rPr>
              <a:t>Phosphate</a:t>
            </a:r>
            <a:endParaRPr lang="en-IN" sz="900" b="0" i="0" u="none" strike="noStrike" baseline="0" dirty="0">
              <a:solidFill>
                <a:srgbClr val="000000"/>
              </a:solidFill>
            </a:endParaRPr>
          </a:p>
        </p:txBody>
      </p:sp>
      <p:sp>
        <p:nvSpPr>
          <p:cNvPr id="67" name="TextBox 66">
            <a:extLst>
              <a:ext uri="{FF2B5EF4-FFF2-40B4-BE49-F238E27FC236}">
                <a16:creationId xmlns:a16="http://schemas.microsoft.com/office/drawing/2014/main" xmlns="" id="{A973A7DC-FD9A-4BBD-B091-0F8E8DFC0CA5}"/>
              </a:ext>
            </a:extLst>
          </p:cNvPr>
          <p:cNvSpPr txBox="1"/>
          <p:nvPr/>
        </p:nvSpPr>
        <p:spPr>
          <a:xfrm>
            <a:off x="3087037" y="1372523"/>
            <a:ext cx="5400706" cy="369332"/>
          </a:xfrm>
          <a:prstGeom prst="rect">
            <a:avLst/>
          </a:prstGeom>
          <a:noFill/>
        </p:spPr>
        <p:txBody>
          <a:bodyPr wrap="square">
            <a:spAutoFit/>
          </a:bodyPr>
          <a:lstStyle/>
          <a:p>
            <a:r>
              <a:rPr lang="en-IN" sz="900" b="0" i="1" u="none" strike="noStrike" baseline="0" dirty="0">
                <a:solidFill>
                  <a:srgbClr val="000000"/>
                </a:solidFill>
              </a:rPr>
              <a:t>Alcohols </a:t>
            </a:r>
            <a:r>
              <a:rPr lang="en-IN" sz="900" b="0" i="0" u="none" strike="noStrike" baseline="0" dirty="0">
                <a:solidFill>
                  <a:srgbClr val="000000"/>
                </a:solidFill>
              </a:rPr>
              <a:t>contain a hydroxyl group, which is polar and hydrophilic. Hydroxyl groups greatly increase the solubility of molecules in water.</a:t>
            </a:r>
          </a:p>
        </p:txBody>
      </p:sp>
      <p:sp>
        <p:nvSpPr>
          <p:cNvPr id="70" name="TextBox 69">
            <a:extLst>
              <a:ext uri="{FF2B5EF4-FFF2-40B4-BE49-F238E27FC236}">
                <a16:creationId xmlns:a16="http://schemas.microsoft.com/office/drawing/2014/main" xmlns="" id="{47E90E39-218A-4F45-8A08-9548F1BFA6DA}"/>
              </a:ext>
            </a:extLst>
          </p:cNvPr>
          <p:cNvSpPr txBox="1"/>
          <p:nvPr/>
        </p:nvSpPr>
        <p:spPr>
          <a:xfrm>
            <a:off x="3083956" y="1811804"/>
            <a:ext cx="5524439" cy="369332"/>
          </a:xfrm>
          <a:prstGeom prst="rect">
            <a:avLst/>
          </a:prstGeom>
          <a:noFill/>
        </p:spPr>
        <p:txBody>
          <a:bodyPr wrap="square">
            <a:spAutoFit/>
          </a:bodyPr>
          <a:lstStyle/>
          <a:p>
            <a:r>
              <a:rPr lang="en-IN" sz="900" b="0" i="1" u="none" strike="noStrike" baseline="0" dirty="0">
                <a:solidFill>
                  <a:srgbClr val="000000"/>
                </a:solidFill>
              </a:rPr>
              <a:t>Thiols </a:t>
            </a:r>
            <a:r>
              <a:rPr lang="en-IN" sz="900" b="0" i="0" u="none" strike="noStrike" baseline="0" dirty="0">
                <a:solidFill>
                  <a:srgbClr val="000000"/>
                </a:solidFill>
              </a:rPr>
              <a:t>have a sulfhydryl group, which is polar and hydrophilic. The amino acid cysteine contains a sulfhy-</a:t>
            </a:r>
          </a:p>
          <a:p>
            <a:r>
              <a:rPr lang="en-IN" sz="900" b="0" i="0" u="none" strike="noStrike" baseline="0" dirty="0">
                <a:solidFill>
                  <a:srgbClr val="000000"/>
                </a:solidFill>
              </a:rPr>
              <a:t>dryl group that can form a disulfide bond with another cysteine to help stabilize protein structure.</a:t>
            </a:r>
          </a:p>
        </p:txBody>
      </p:sp>
      <p:sp>
        <p:nvSpPr>
          <p:cNvPr id="72" name="TextBox 71">
            <a:extLst>
              <a:ext uri="{FF2B5EF4-FFF2-40B4-BE49-F238E27FC236}">
                <a16:creationId xmlns:a16="http://schemas.microsoft.com/office/drawing/2014/main" xmlns="" id="{EE718A49-A896-4F0F-9D0B-5BE9BB2F6557}"/>
              </a:ext>
            </a:extLst>
          </p:cNvPr>
          <p:cNvSpPr txBox="1"/>
          <p:nvPr/>
        </p:nvSpPr>
        <p:spPr>
          <a:xfrm>
            <a:off x="3080771" y="2278886"/>
            <a:ext cx="5367517" cy="646331"/>
          </a:xfrm>
          <a:prstGeom prst="rect">
            <a:avLst/>
          </a:prstGeom>
          <a:noFill/>
        </p:spPr>
        <p:txBody>
          <a:bodyPr wrap="square">
            <a:spAutoFit/>
          </a:bodyPr>
          <a:lstStyle/>
          <a:p>
            <a:r>
              <a:rPr lang="en-IN" sz="900" b="0" i="1" u="none" strike="noStrike" baseline="0" dirty="0">
                <a:solidFill>
                  <a:srgbClr val="000000"/>
                </a:solidFill>
              </a:rPr>
              <a:t>Ketones </a:t>
            </a:r>
            <a:r>
              <a:rPr lang="en-IN" sz="900" b="0" i="0" u="none" strike="noStrike" baseline="0" dirty="0">
                <a:solidFill>
                  <a:srgbClr val="000000"/>
                </a:solidFill>
              </a:rPr>
              <a:t>and </a:t>
            </a:r>
            <a:r>
              <a:rPr lang="en-IN" sz="900" b="0" i="1" u="none" strike="noStrike" baseline="0" dirty="0">
                <a:solidFill>
                  <a:srgbClr val="000000"/>
                </a:solidFill>
              </a:rPr>
              <a:t>aldehydes </a:t>
            </a:r>
            <a:r>
              <a:rPr lang="en-IN" sz="900" b="0" i="0" u="none" strike="noStrike" baseline="0" dirty="0">
                <a:solidFill>
                  <a:srgbClr val="000000"/>
                </a:solidFill>
              </a:rPr>
              <a:t>have a carbonyl group, which is polar and hydrophilic. Ketones contain a car-</a:t>
            </a:r>
          </a:p>
          <a:p>
            <a:r>
              <a:rPr lang="en-IN" sz="900" b="0" i="0" u="none" strike="noStrike" baseline="0" dirty="0">
                <a:solidFill>
                  <a:srgbClr val="000000"/>
                </a:solidFill>
              </a:rPr>
              <a:t>bonyl group within the carbon chain. Ketones are formed during normal metabolism, but they can be elevated in the blood during starvation or certain diabetic states. Aldehydes are similar to ketones, but</a:t>
            </a:r>
          </a:p>
          <a:p>
            <a:r>
              <a:rPr lang="en-IN" sz="900" b="0" i="0" u="none" strike="noStrike" baseline="0" dirty="0">
                <a:solidFill>
                  <a:srgbClr val="000000"/>
                </a:solidFill>
              </a:rPr>
              <a:t>they have the carbonyl group at the end of the carbon chain.</a:t>
            </a:r>
          </a:p>
        </p:txBody>
      </p:sp>
      <p:sp>
        <p:nvSpPr>
          <p:cNvPr id="74" name="TextBox 73">
            <a:extLst>
              <a:ext uri="{FF2B5EF4-FFF2-40B4-BE49-F238E27FC236}">
                <a16:creationId xmlns:a16="http://schemas.microsoft.com/office/drawing/2014/main" xmlns="" id="{8FF54CC6-3BAC-4ACF-AAAB-82AE233D982A}"/>
              </a:ext>
            </a:extLst>
          </p:cNvPr>
          <p:cNvSpPr txBox="1"/>
          <p:nvPr/>
        </p:nvSpPr>
        <p:spPr>
          <a:xfrm>
            <a:off x="3083754" y="2999185"/>
            <a:ext cx="5514428" cy="507831"/>
          </a:xfrm>
          <a:prstGeom prst="rect">
            <a:avLst/>
          </a:prstGeom>
          <a:noFill/>
        </p:spPr>
        <p:txBody>
          <a:bodyPr wrap="square">
            <a:spAutoFit/>
          </a:bodyPr>
          <a:lstStyle/>
          <a:p>
            <a:r>
              <a:rPr lang="en-IN" sz="900" b="0" i="1" u="none" strike="noStrike" baseline="0" dirty="0">
                <a:solidFill>
                  <a:srgbClr val="000000"/>
                </a:solidFill>
              </a:rPr>
              <a:t>Carboxylic acids </a:t>
            </a:r>
            <a:r>
              <a:rPr lang="en-IN" sz="900" b="0" i="0" u="none" strike="noStrike" baseline="0" dirty="0">
                <a:solidFill>
                  <a:srgbClr val="000000"/>
                </a:solidFill>
              </a:rPr>
              <a:t>have a carboxyl group, which is hydrophilic and can act as an acid by donating a hydro-</a:t>
            </a:r>
          </a:p>
          <a:p>
            <a:r>
              <a:rPr lang="en-IN" sz="900" b="0" i="0" u="none" strike="noStrike" baseline="0" dirty="0">
                <a:solidFill>
                  <a:srgbClr val="000000"/>
                </a:solidFill>
              </a:rPr>
              <a:t>gen ion. All amino acids have a carboxyl group at one end. At physiological pH, the amino acid carboxyl group is predominantly negatively charged.</a:t>
            </a:r>
          </a:p>
        </p:txBody>
      </p:sp>
      <p:sp>
        <p:nvSpPr>
          <p:cNvPr id="76" name="TextBox 75">
            <a:extLst>
              <a:ext uri="{FF2B5EF4-FFF2-40B4-BE49-F238E27FC236}">
                <a16:creationId xmlns:a16="http://schemas.microsoft.com/office/drawing/2014/main" xmlns="" id="{66C174CA-4C26-42CE-9324-06F5D839B02F}"/>
              </a:ext>
            </a:extLst>
          </p:cNvPr>
          <p:cNvSpPr txBox="1"/>
          <p:nvPr/>
        </p:nvSpPr>
        <p:spPr>
          <a:xfrm>
            <a:off x="3078141" y="3709184"/>
            <a:ext cx="5273718" cy="507831"/>
          </a:xfrm>
          <a:prstGeom prst="rect">
            <a:avLst/>
          </a:prstGeom>
          <a:noFill/>
        </p:spPr>
        <p:txBody>
          <a:bodyPr wrap="square">
            <a:spAutoFit/>
          </a:bodyPr>
          <a:lstStyle/>
          <a:p>
            <a:r>
              <a:rPr lang="en-IN" sz="900" b="0" i="1" u="none" strike="noStrike" baseline="0" dirty="0">
                <a:solidFill>
                  <a:srgbClr val="000000"/>
                </a:solidFill>
              </a:rPr>
              <a:t>Esters </a:t>
            </a:r>
            <a:r>
              <a:rPr lang="en-IN" sz="900" b="0" i="0" u="none" strike="noStrike" baseline="0" dirty="0">
                <a:solidFill>
                  <a:srgbClr val="000000"/>
                </a:solidFill>
              </a:rPr>
              <a:t>are structures with an ester group, which is less hydrophilic than hydroxyl or carboxyl groups. Triglycerides and dietary fats are esters. Other types of esters include the volatile compounds in perfumes.</a:t>
            </a:r>
          </a:p>
        </p:txBody>
      </p:sp>
      <p:sp>
        <p:nvSpPr>
          <p:cNvPr id="78" name="TextBox 77">
            <a:extLst>
              <a:ext uri="{FF2B5EF4-FFF2-40B4-BE49-F238E27FC236}">
                <a16:creationId xmlns:a16="http://schemas.microsoft.com/office/drawing/2014/main" xmlns="" id="{D07C0955-C1BC-4861-B8B8-AC676D221BB3}"/>
              </a:ext>
            </a:extLst>
          </p:cNvPr>
          <p:cNvSpPr txBox="1"/>
          <p:nvPr/>
        </p:nvSpPr>
        <p:spPr>
          <a:xfrm>
            <a:off x="3082918" y="4431745"/>
            <a:ext cx="5459829" cy="507831"/>
          </a:xfrm>
          <a:prstGeom prst="rect">
            <a:avLst/>
          </a:prstGeom>
          <a:noFill/>
        </p:spPr>
        <p:txBody>
          <a:bodyPr wrap="square">
            <a:spAutoFit/>
          </a:bodyPr>
          <a:lstStyle/>
          <a:p>
            <a:r>
              <a:rPr lang="en-IN" sz="900" b="0" i="1" u="none" strike="noStrike" baseline="0" dirty="0">
                <a:solidFill>
                  <a:srgbClr val="000000"/>
                </a:solidFill>
              </a:rPr>
              <a:t>Amines </a:t>
            </a:r>
            <a:r>
              <a:rPr lang="en-IN" sz="900" b="0" i="0" u="none" strike="noStrike" baseline="0" dirty="0">
                <a:solidFill>
                  <a:srgbClr val="000000"/>
                </a:solidFill>
              </a:rPr>
              <a:t>have an amino group, which is less hydrophilic than carboxyl groups. Amines can act as a base by accepting a hydrogen ion. All amino acids have an amine group at one end. At physiological pH, the amino acid amine group is predominantly positively charged.</a:t>
            </a:r>
          </a:p>
        </p:txBody>
      </p:sp>
      <p:sp>
        <p:nvSpPr>
          <p:cNvPr id="80" name="TextBox 79">
            <a:extLst>
              <a:ext uri="{FF2B5EF4-FFF2-40B4-BE49-F238E27FC236}">
                <a16:creationId xmlns:a16="http://schemas.microsoft.com/office/drawing/2014/main" xmlns="" id="{44829AC0-09D1-4B0A-90A5-5EFDD2C4DB26}"/>
              </a:ext>
            </a:extLst>
          </p:cNvPr>
          <p:cNvSpPr txBox="1"/>
          <p:nvPr/>
        </p:nvSpPr>
        <p:spPr>
          <a:xfrm>
            <a:off x="3080199" y="5346145"/>
            <a:ext cx="5505819" cy="507831"/>
          </a:xfrm>
          <a:prstGeom prst="rect">
            <a:avLst/>
          </a:prstGeom>
          <a:noFill/>
        </p:spPr>
        <p:txBody>
          <a:bodyPr wrap="square">
            <a:spAutoFit/>
          </a:bodyPr>
          <a:lstStyle/>
          <a:p>
            <a:r>
              <a:rPr lang="en-IN" sz="900" b="0" i="1" u="none" strike="noStrike" baseline="0" dirty="0">
                <a:solidFill>
                  <a:srgbClr val="000000"/>
                </a:solidFill>
              </a:rPr>
              <a:t>Phosphates </a:t>
            </a:r>
            <a:r>
              <a:rPr lang="en-IN" sz="900" b="0" i="0" u="none" strike="noStrike" baseline="0" dirty="0">
                <a:solidFill>
                  <a:srgbClr val="000000"/>
                </a:solidFill>
              </a:rPr>
              <a:t>have a phosphate group, which is very hydrophilic due to the double negative charge. </a:t>
            </a:r>
            <a:r>
              <a:rPr lang="en-IN" sz="900" b="0" i="0" u="none" strike="noStrike" baseline="0" dirty="0" err="1">
                <a:solidFill>
                  <a:srgbClr val="000000"/>
                </a:solidFill>
              </a:rPr>
              <a:t>Phos</a:t>
            </a:r>
            <a:r>
              <a:rPr lang="en-IN" sz="900" b="0" i="0" u="none" strike="noStrike" baseline="0" dirty="0">
                <a:solidFill>
                  <a:srgbClr val="000000"/>
                </a:solidFill>
              </a:rPr>
              <a:t>-</a:t>
            </a:r>
          </a:p>
          <a:p>
            <a:r>
              <a:rPr lang="en-IN" sz="900" b="0" i="0" u="none" strike="noStrike" baseline="0" dirty="0">
                <a:solidFill>
                  <a:srgbClr val="000000"/>
                </a:solidFill>
              </a:rPr>
              <a:t>phates are used as an energy source (adenosine triphosphate) in biological membranes (phospholipids)</a:t>
            </a:r>
          </a:p>
          <a:p>
            <a:r>
              <a:rPr lang="en-IN" sz="900" b="0" i="0" u="none" strike="noStrike" baseline="0" dirty="0">
                <a:solidFill>
                  <a:srgbClr val="000000"/>
                </a:solidFill>
              </a:rPr>
              <a:t>and as intracellular signaling molecules (protein phosphorylation).</a:t>
            </a:r>
          </a:p>
        </p:txBody>
      </p:sp>
      <p:sp>
        <p:nvSpPr>
          <p:cNvPr id="82" name="TextBox 81">
            <a:extLst>
              <a:ext uri="{FF2B5EF4-FFF2-40B4-BE49-F238E27FC236}">
                <a16:creationId xmlns:a16="http://schemas.microsoft.com/office/drawing/2014/main" xmlns="" id="{81BBFBA6-92FA-44A8-B947-4C8424459317}"/>
              </a:ext>
            </a:extLst>
          </p:cNvPr>
          <p:cNvSpPr txBox="1"/>
          <p:nvPr/>
        </p:nvSpPr>
        <p:spPr>
          <a:xfrm>
            <a:off x="381005" y="6368386"/>
            <a:ext cx="1203951" cy="230832"/>
          </a:xfrm>
          <a:prstGeom prst="rect">
            <a:avLst/>
          </a:prstGeom>
          <a:noFill/>
        </p:spPr>
        <p:txBody>
          <a:bodyPr wrap="square">
            <a:spAutoFit/>
          </a:bodyPr>
          <a:lstStyle/>
          <a:p>
            <a:r>
              <a:rPr lang="en-IN" sz="900" b="0" i="0" u="none" strike="noStrike" baseline="0" dirty="0">
                <a:solidFill>
                  <a:srgbClr val="000000"/>
                </a:solidFill>
              </a:rPr>
              <a:t>*R = variable group.</a:t>
            </a:r>
          </a:p>
        </p:txBody>
      </p:sp>
      <p:sp>
        <p:nvSpPr>
          <p:cNvPr id="58" name="TextBox 57">
            <a:extLst>
              <a:ext uri="{FF2B5EF4-FFF2-40B4-BE49-F238E27FC236}">
                <a16:creationId xmlns:a16="http://schemas.microsoft.com/office/drawing/2014/main" xmlns="" id="{D2F36FA2-8659-4074-BEDF-C4B735490FCA}"/>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2.5</a:t>
            </a:r>
          </a:p>
        </p:txBody>
      </p:sp>
    </p:spTree>
    <p:extLst>
      <p:ext uri="{BB962C8B-B14F-4D97-AF65-F5344CB8AC3E}">
        <p14:creationId xmlns:p14="http://schemas.microsoft.com/office/powerpoint/2010/main" val="34625126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15713DF-9EB1-4888-85CB-D3218B0C3D6F}"/>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2.1</a:t>
            </a:r>
          </a:p>
        </p:txBody>
      </p:sp>
      <p:grpSp>
        <p:nvGrpSpPr>
          <p:cNvPr id="5" name="Group 4">
            <a:extLst>
              <a:ext uri="{FF2B5EF4-FFF2-40B4-BE49-F238E27FC236}">
                <a16:creationId xmlns:a16="http://schemas.microsoft.com/office/drawing/2014/main" xmlns="" id="{55013B64-685B-4A0C-8316-D3DFF3C6526D}"/>
              </a:ext>
            </a:extLst>
          </p:cNvPr>
          <p:cNvGrpSpPr/>
          <p:nvPr/>
        </p:nvGrpSpPr>
        <p:grpSpPr>
          <a:xfrm>
            <a:off x="812318" y="1601558"/>
            <a:ext cx="7519365" cy="3654885"/>
            <a:chOff x="812318" y="1466054"/>
            <a:chExt cx="7519365" cy="3654885"/>
          </a:xfrm>
        </p:grpSpPr>
        <p:pic>
          <p:nvPicPr>
            <p:cNvPr id="6" name="Picture 5">
              <a:extLst>
                <a:ext uri="{FF2B5EF4-FFF2-40B4-BE49-F238E27FC236}">
                  <a16:creationId xmlns:a16="http://schemas.microsoft.com/office/drawing/2014/main" xmlns="" id="{40CB3E40-B144-4694-ABC6-0C72A31A7573}"/>
                </a:ext>
              </a:extLst>
            </p:cNvPr>
            <p:cNvPicPr>
              <a:picLocks noChangeAspect="1"/>
            </p:cNvPicPr>
            <p:nvPr/>
          </p:nvPicPr>
          <p:blipFill rotWithShape="1">
            <a:blip r:embed="rId2"/>
            <a:srcRect t="2861"/>
            <a:stretch/>
          </p:blipFill>
          <p:spPr>
            <a:xfrm>
              <a:off x="812318" y="1737061"/>
              <a:ext cx="7519365" cy="3383878"/>
            </a:xfrm>
            <a:prstGeom prst="rect">
              <a:avLst/>
            </a:prstGeom>
          </p:spPr>
        </p:pic>
        <p:sp>
          <p:nvSpPr>
            <p:cNvPr id="7" name="TextBox 6">
              <a:extLst>
                <a:ext uri="{FF2B5EF4-FFF2-40B4-BE49-F238E27FC236}">
                  <a16:creationId xmlns:a16="http://schemas.microsoft.com/office/drawing/2014/main" xmlns="" id="{B965BFEB-9296-4AB3-9CDD-1A9C0F301070}"/>
                </a:ext>
              </a:extLst>
            </p:cNvPr>
            <p:cNvSpPr txBox="1"/>
            <p:nvPr/>
          </p:nvSpPr>
          <p:spPr>
            <a:xfrm>
              <a:off x="820189" y="1466054"/>
              <a:ext cx="1163782" cy="257389"/>
            </a:xfrm>
            <a:prstGeom prst="rect">
              <a:avLst/>
            </a:prstGeom>
            <a:solidFill>
              <a:srgbClr val="169A5E"/>
            </a:solidFill>
            <a:ln>
              <a:solidFill>
                <a:srgbClr val="169A5E"/>
              </a:solidFill>
            </a:ln>
          </p:spPr>
          <p:txBody>
            <a:bodyPr wrap="square" rtlCol="0">
              <a:spAutoFit/>
            </a:bodyPr>
            <a:lstStyle/>
            <a:p>
              <a:endParaRPr lang="en-IN" dirty="0"/>
            </a:p>
          </p:txBody>
        </p:sp>
        <p:sp>
          <p:nvSpPr>
            <p:cNvPr id="8" name="TextBox 7">
              <a:extLst>
                <a:ext uri="{FF2B5EF4-FFF2-40B4-BE49-F238E27FC236}">
                  <a16:creationId xmlns:a16="http://schemas.microsoft.com/office/drawing/2014/main" xmlns="" id="{4F1F9E8C-13D5-4148-8D41-77DFBBB38034}"/>
                </a:ext>
              </a:extLst>
            </p:cNvPr>
            <p:cNvSpPr txBox="1"/>
            <p:nvPr/>
          </p:nvSpPr>
          <p:spPr>
            <a:xfrm>
              <a:off x="2028948" y="1466054"/>
              <a:ext cx="6290065"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9" name="TextBox 8">
            <a:extLst>
              <a:ext uri="{FF2B5EF4-FFF2-40B4-BE49-F238E27FC236}">
                <a16:creationId xmlns:a16="http://schemas.microsoft.com/office/drawing/2014/main" xmlns="" id="{50358852-D278-4CFE-BE57-C22AEC21D4AF}"/>
              </a:ext>
            </a:extLst>
          </p:cNvPr>
          <p:cNvSpPr txBox="1"/>
          <p:nvPr/>
        </p:nvSpPr>
        <p:spPr>
          <a:xfrm>
            <a:off x="890831" y="2314694"/>
            <a:ext cx="679599" cy="230832"/>
          </a:xfrm>
          <a:prstGeom prst="rect">
            <a:avLst/>
          </a:prstGeom>
          <a:noFill/>
        </p:spPr>
        <p:txBody>
          <a:bodyPr wrap="square">
            <a:spAutoFit/>
          </a:bodyPr>
          <a:lstStyle/>
          <a:p>
            <a:r>
              <a:rPr lang="en-IN" sz="900" b="0" i="0" u="none" strike="noStrike" baseline="0" dirty="0">
                <a:solidFill>
                  <a:srgbClr val="000000"/>
                </a:solidFill>
              </a:rPr>
              <a:t>Hydrogen</a:t>
            </a:r>
          </a:p>
        </p:txBody>
      </p:sp>
      <p:sp>
        <p:nvSpPr>
          <p:cNvPr id="10" name="TextBox 9">
            <a:extLst>
              <a:ext uri="{FF2B5EF4-FFF2-40B4-BE49-F238E27FC236}">
                <a16:creationId xmlns:a16="http://schemas.microsoft.com/office/drawing/2014/main" xmlns="" id="{A692A654-4E27-4FE8-AFED-668B6986A2AC}"/>
              </a:ext>
            </a:extLst>
          </p:cNvPr>
          <p:cNvSpPr txBox="1"/>
          <p:nvPr/>
        </p:nvSpPr>
        <p:spPr>
          <a:xfrm>
            <a:off x="902055" y="1606034"/>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2.1</a:t>
            </a:r>
            <a:endParaRPr lang="en-IN" sz="1200" b="0" i="0" u="none" strike="noStrike" baseline="0" dirty="0">
              <a:solidFill>
                <a:schemeClr val="bg1"/>
              </a:solidFill>
            </a:endParaRPr>
          </a:p>
        </p:txBody>
      </p:sp>
      <p:sp>
        <p:nvSpPr>
          <p:cNvPr id="11" name="TextBox 10">
            <a:extLst>
              <a:ext uri="{FF2B5EF4-FFF2-40B4-BE49-F238E27FC236}">
                <a16:creationId xmlns:a16="http://schemas.microsoft.com/office/drawing/2014/main" xmlns="" id="{6221F74D-DB1C-43AA-8C2D-81DE51DFD75F}"/>
              </a:ext>
            </a:extLst>
          </p:cNvPr>
          <p:cNvSpPr txBox="1"/>
          <p:nvPr/>
        </p:nvSpPr>
        <p:spPr>
          <a:xfrm>
            <a:off x="2088811" y="1597075"/>
            <a:ext cx="3030899" cy="276999"/>
          </a:xfrm>
          <a:prstGeom prst="rect">
            <a:avLst/>
          </a:prstGeom>
          <a:noFill/>
        </p:spPr>
        <p:txBody>
          <a:bodyPr wrap="square">
            <a:spAutoFit/>
          </a:bodyPr>
          <a:lstStyle/>
          <a:p>
            <a:r>
              <a:rPr lang="en-IN" sz="1200" b="1" i="0" u="none" strike="noStrike" baseline="0" dirty="0">
                <a:solidFill>
                  <a:schemeClr val="bg1"/>
                </a:solidFill>
              </a:rPr>
              <a:t>Common Elements in the Human Body</a:t>
            </a:r>
            <a:endParaRPr lang="en-IN" sz="1200" b="0" i="0" u="none" strike="noStrike" baseline="0" dirty="0">
              <a:solidFill>
                <a:schemeClr val="bg1"/>
              </a:solidFill>
            </a:endParaRPr>
          </a:p>
        </p:txBody>
      </p:sp>
      <p:sp>
        <p:nvSpPr>
          <p:cNvPr id="12" name="TextBox 11">
            <a:extLst>
              <a:ext uri="{FF2B5EF4-FFF2-40B4-BE49-F238E27FC236}">
                <a16:creationId xmlns:a16="http://schemas.microsoft.com/office/drawing/2014/main" xmlns="" id="{C64448F8-F1A8-4C4D-B088-27E6CAF3C69D}"/>
              </a:ext>
            </a:extLst>
          </p:cNvPr>
          <p:cNvSpPr txBox="1"/>
          <p:nvPr/>
        </p:nvSpPr>
        <p:spPr>
          <a:xfrm>
            <a:off x="893753" y="2070854"/>
            <a:ext cx="704234" cy="246221"/>
          </a:xfrm>
          <a:prstGeom prst="rect">
            <a:avLst/>
          </a:prstGeom>
          <a:noFill/>
        </p:spPr>
        <p:txBody>
          <a:bodyPr wrap="square">
            <a:spAutoFit/>
          </a:bodyPr>
          <a:lstStyle/>
          <a:p>
            <a:r>
              <a:rPr lang="en-IN" sz="1000" b="1" i="0" u="none" strike="noStrike" baseline="0" dirty="0">
                <a:solidFill>
                  <a:schemeClr val="bg1"/>
                </a:solidFill>
              </a:rPr>
              <a:t>Element</a:t>
            </a:r>
            <a:endParaRPr lang="en-IN" sz="1000" b="0" i="0" u="none" strike="noStrike" baseline="0" dirty="0">
              <a:solidFill>
                <a:schemeClr val="bg1"/>
              </a:solidFill>
            </a:endParaRPr>
          </a:p>
        </p:txBody>
      </p:sp>
      <p:sp>
        <p:nvSpPr>
          <p:cNvPr id="13" name="TextBox 12">
            <a:extLst>
              <a:ext uri="{FF2B5EF4-FFF2-40B4-BE49-F238E27FC236}">
                <a16:creationId xmlns:a16="http://schemas.microsoft.com/office/drawing/2014/main" xmlns="" id="{BC4A0124-5D07-4CBB-9360-AF2BAD60763C}"/>
              </a:ext>
            </a:extLst>
          </p:cNvPr>
          <p:cNvSpPr txBox="1"/>
          <p:nvPr/>
        </p:nvSpPr>
        <p:spPr>
          <a:xfrm>
            <a:off x="896464" y="2528054"/>
            <a:ext cx="561652" cy="230832"/>
          </a:xfrm>
          <a:prstGeom prst="rect">
            <a:avLst/>
          </a:prstGeom>
          <a:noFill/>
        </p:spPr>
        <p:txBody>
          <a:bodyPr wrap="square">
            <a:spAutoFit/>
          </a:bodyPr>
          <a:lstStyle/>
          <a:p>
            <a:r>
              <a:rPr lang="en-IN" sz="900" b="0" i="0" u="none" strike="noStrike" baseline="0" dirty="0">
                <a:solidFill>
                  <a:srgbClr val="000000"/>
                </a:solidFill>
              </a:rPr>
              <a:t>Carbon</a:t>
            </a:r>
          </a:p>
        </p:txBody>
      </p:sp>
      <p:sp>
        <p:nvSpPr>
          <p:cNvPr id="14" name="TextBox 13">
            <a:extLst>
              <a:ext uri="{FF2B5EF4-FFF2-40B4-BE49-F238E27FC236}">
                <a16:creationId xmlns:a16="http://schemas.microsoft.com/office/drawing/2014/main" xmlns="" id="{022F7F20-5C43-4EA4-9D1B-7072F880678F}"/>
              </a:ext>
            </a:extLst>
          </p:cNvPr>
          <p:cNvSpPr txBox="1"/>
          <p:nvPr/>
        </p:nvSpPr>
        <p:spPr>
          <a:xfrm>
            <a:off x="891242" y="2741414"/>
            <a:ext cx="617817" cy="230832"/>
          </a:xfrm>
          <a:prstGeom prst="rect">
            <a:avLst/>
          </a:prstGeom>
          <a:noFill/>
        </p:spPr>
        <p:txBody>
          <a:bodyPr wrap="square">
            <a:spAutoFit/>
          </a:bodyPr>
          <a:lstStyle/>
          <a:p>
            <a:r>
              <a:rPr lang="en-IN" sz="900" b="0" i="0" u="none" strike="noStrike" baseline="0" dirty="0">
                <a:solidFill>
                  <a:srgbClr val="000000"/>
                </a:solidFill>
              </a:rPr>
              <a:t>Nitrogen</a:t>
            </a:r>
          </a:p>
        </p:txBody>
      </p:sp>
      <p:sp>
        <p:nvSpPr>
          <p:cNvPr id="15" name="TextBox 14">
            <a:extLst>
              <a:ext uri="{FF2B5EF4-FFF2-40B4-BE49-F238E27FC236}">
                <a16:creationId xmlns:a16="http://schemas.microsoft.com/office/drawing/2014/main" xmlns="" id="{A07A7C2E-346D-4901-B1A5-64C3FD2CAFC9}"/>
              </a:ext>
            </a:extLst>
          </p:cNvPr>
          <p:cNvSpPr txBox="1"/>
          <p:nvPr/>
        </p:nvSpPr>
        <p:spPr>
          <a:xfrm>
            <a:off x="893904" y="2947154"/>
            <a:ext cx="582013" cy="230832"/>
          </a:xfrm>
          <a:prstGeom prst="rect">
            <a:avLst/>
          </a:prstGeom>
          <a:noFill/>
        </p:spPr>
        <p:txBody>
          <a:bodyPr wrap="square">
            <a:spAutoFit/>
          </a:bodyPr>
          <a:lstStyle/>
          <a:p>
            <a:r>
              <a:rPr lang="en-IN" sz="900" b="0" i="0" u="none" strike="noStrike" baseline="0" dirty="0">
                <a:solidFill>
                  <a:srgbClr val="000000"/>
                </a:solidFill>
              </a:rPr>
              <a:t>Oxygen</a:t>
            </a:r>
          </a:p>
        </p:txBody>
      </p:sp>
      <p:sp>
        <p:nvSpPr>
          <p:cNvPr id="16" name="TextBox 15">
            <a:extLst>
              <a:ext uri="{FF2B5EF4-FFF2-40B4-BE49-F238E27FC236}">
                <a16:creationId xmlns:a16="http://schemas.microsoft.com/office/drawing/2014/main" xmlns="" id="{BC200D3A-6499-4E74-A5CA-37E1309CFBD2}"/>
              </a:ext>
            </a:extLst>
          </p:cNvPr>
          <p:cNvSpPr txBox="1"/>
          <p:nvPr/>
        </p:nvSpPr>
        <p:spPr>
          <a:xfrm>
            <a:off x="894300" y="3160514"/>
            <a:ext cx="611700" cy="230832"/>
          </a:xfrm>
          <a:prstGeom prst="rect">
            <a:avLst/>
          </a:prstGeom>
          <a:noFill/>
        </p:spPr>
        <p:txBody>
          <a:bodyPr wrap="square">
            <a:spAutoFit/>
          </a:bodyPr>
          <a:lstStyle/>
          <a:p>
            <a:r>
              <a:rPr lang="en-IN" sz="900" b="0" i="0" u="none" strike="noStrike" baseline="0" dirty="0">
                <a:solidFill>
                  <a:srgbClr val="000000"/>
                </a:solidFill>
              </a:rPr>
              <a:t>Fluorine</a:t>
            </a:r>
          </a:p>
        </p:txBody>
      </p:sp>
      <p:sp>
        <p:nvSpPr>
          <p:cNvPr id="17" name="TextBox 16">
            <a:extLst>
              <a:ext uri="{FF2B5EF4-FFF2-40B4-BE49-F238E27FC236}">
                <a16:creationId xmlns:a16="http://schemas.microsoft.com/office/drawing/2014/main" xmlns="" id="{3615F196-77A5-42A5-8FB9-54F85F36725C}"/>
              </a:ext>
            </a:extLst>
          </p:cNvPr>
          <p:cNvSpPr txBox="1"/>
          <p:nvPr/>
        </p:nvSpPr>
        <p:spPr>
          <a:xfrm>
            <a:off x="895675" y="3366254"/>
            <a:ext cx="593711" cy="230832"/>
          </a:xfrm>
          <a:prstGeom prst="rect">
            <a:avLst/>
          </a:prstGeom>
          <a:noFill/>
        </p:spPr>
        <p:txBody>
          <a:bodyPr wrap="square">
            <a:spAutoFit/>
          </a:bodyPr>
          <a:lstStyle/>
          <a:p>
            <a:r>
              <a:rPr lang="en-IN" sz="900" b="0" i="0" u="none" strike="noStrike" baseline="0" dirty="0">
                <a:solidFill>
                  <a:srgbClr val="000000"/>
                </a:solidFill>
              </a:rPr>
              <a:t>Sodium</a:t>
            </a:r>
          </a:p>
        </p:txBody>
      </p:sp>
      <p:sp>
        <p:nvSpPr>
          <p:cNvPr id="18" name="TextBox 17">
            <a:extLst>
              <a:ext uri="{FF2B5EF4-FFF2-40B4-BE49-F238E27FC236}">
                <a16:creationId xmlns:a16="http://schemas.microsoft.com/office/drawing/2014/main" xmlns="" id="{637FEFD1-BBDF-4687-8F1C-8C21B2010DCA}"/>
              </a:ext>
            </a:extLst>
          </p:cNvPr>
          <p:cNvSpPr txBox="1"/>
          <p:nvPr/>
        </p:nvSpPr>
        <p:spPr>
          <a:xfrm>
            <a:off x="888534" y="3571994"/>
            <a:ext cx="806112" cy="230832"/>
          </a:xfrm>
          <a:prstGeom prst="rect">
            <a:avLst/>
          </a:prstGeom>
          <a:noFill/>
        </p:spPr>
        <p:txBody>
          <a:bodyPr wrap="square">
            <a:spAutoFit/>
          </a:bodyPr>
          <a:lstStyle/>
          <a:p>
            <a:r>
              <a:rPr lang="en-IN" sz="900" b="0" i="0" u="none" strike="noStrike" baseline="0" dirty="0">
                <a:solidFill>
                  <a:srgbClr val="000000"/>
                </a:solidFill>
              </a:rPr>
              <a:t>Magnesium</a:t>
            </a:r>
          </a:p>
        </p:txBody>
      </p:sp>
      <p:sp>
        <p:nvSpPr>
          <p:cNvPr id="19" name="TextBox 18">
            <a:extLst>
              <a:ext uri="{FF2B5EF4-FFF2-40B4-BE49-F238E27FC236}">
                <a16:creationId xmlns:a16="http://schemas.microsoft.com/office/drawing/2014/main" xmlns="" id="{41A7A180-6E60-41CA-8A1E-698852180DA4}"/>
              </a:ext>
            </a:extLst>
          </p:cNvPr>
          <p:cNvSpPr txBox="1"/>
          <p:nvPr/>
        </p:nvSpPr>
        <p:spPr>
          <a:xfrm>
            <a:off x="892525" y="3785354"/>
            <a:ext cx="798131" cy="230832"/>
          </a:xfrm>
          <a:prstGeom prst="rect">
            <a:avLst/>
          </a:prstGeom>
          <a:noFill/>
        </p:spPr>
        <p:txBody>
          <a:bodyPr wrap="square">
            <a:spAutoFit/>
          </a:bodyPr>
          <a:lstStyle/>
          <a:p>
            <a:r>
              <a:rPr lang="en-IN" sz="900" b="0" i="0" u="none" strike="noStrike" baseline="0" dirty="0">
                <a:solidFill>
                  <a:srgbClr val="000000"/>
                </a:solidFill>
              </a:rPr>
              <a:t>Phosphorus</a:t>
            </a:r>
          </a:p>
        </p:txBody>
      </p:sp>
      <p:sp>
        <p:nvSpPr>
          <p:cNvPr id="20" name="TextBox 19">
            <a:extLst>
              <a:ext uri="{FF2B5EF4-FFF2-40B4-BE49-F238E27FC236}">
                <a16:creationId xmlns:a16="http://schemas.microsoft.com/office/drawing/2014/main" xmlns="" id="{E9A9EDC1-98F7-49EC-83A4-C58FE4B692FF}"/>
              </a:ext>
            </a:extLst>
          </p:cNvPr>
          <p:cNvSpPr txBox="1"/>
          <p:nvPr/>
        </p:nvSpPr>
        <p:spPr>
          <a:xfrm>
            <a:off x="891402" y="3991094"/>
            <a:ext cx="495577" cy="230832"/>
          </a:xfrm>
          <a:prstGeom prst="rect">
            <a:avLst/>
          </a:prstGeom>
          <a:noFill/>
        </p:spPr>
        <p:txBody>
          <a:bodyPr wrap="square">
            <a:spAutoFit/>
          </a:bodyPr>
          <a:lstStyle/>
          <a:p>
            <a:r>
              <a:rPr lang="en-IN" sz="900" b="0" i="0" u="none" strike="noStrike" baseline="0" dirty="0">
                <a:solidFill>
                  <a:srgbClr val="000000"/>
                </a:solidFill>
              </a:rPr>
              <a:t>Sulfur</a:t>
            </a:r>
          </a:p>
        </p:txBody>
      </p:sp>
      <p:sp>
        <p:nvSpPr>
          <p:cNvPr id="21" name="TextBox 20">
            <a:extLst>
              <a:ext uri="{FF2B5EF4-FFF2-40B4-BE49-F238E27FC236}">
                <a16:creationId xmlns:a16="http://schemas.microsoft.com/office/drawing/2014/main" xmlns="" id="{24F14003-8D3B-4CA6-9797-164FBA75C7A8}"/>
              </a:ext>
            </a:extLst>
          </p:cNvPr>
          <p:cNvSpPr txBox="1"/>
          <p:nvPr/>
        </p:nvSpPr>
        <p:spPr>
          <a:xfrm>
            <a:off x="894300" y="4204454"/>
            <a:ext cx="611700" cy="230832"/>
          </a:xfrm>
          <a:prstGeom prst="rect">
            <a:avLst/>
          </a:prstGeom>
          <a:noFill/>
        </p:spPr>
        <p:txBody>
          <a:bodyPr wrap="square">
            <a:spAutoFit/>
          </a:bodyPr>
          <a:lstStyle/>
          <a:p>
            <a:r>
              <a:rPr lang="en-IN" sz="900" b="0" i="0" u="none" strike="noStrike" baseline="0" dirty="0">
                <a:solidFill>
                  <a:srgbClr val="000000"/>
                </a:solidFill>
              </a:rPr>
              <a:t>Chlorine</a:t>
            </a:r>
          </a:p>
        </p:txBody>
      </p:sp>
      <p:sp>
        <p:nvSpPr>
          <p:cNvPr id="22" name="TextBox 21">
            <a:extLst>
              <a:ext uri="{FF2B5EF4-FFF2-40B4-BE49-F238E27FC236}">
                <a16:creationId xmlns:a16="http://schemas.microsoft.com/office/drawing/2014/main" xmlns="" id="{2E87D2F7-42FE-4039-BC6D-992813FF6D70}"/>
              </a:ext>
            </a:extLst>
          </p:cNvPr>
          <p:cNvSpPr txBox="1"/>
          <p:nvPr/>
        </p:nvSpPr>
        <p:spPr>
          <a:xfrm>
            <a:off x="894296" y="4410194"/>
            <a:ext cx="718389" cy="230832"/>
          </a:xfrm>
          <a:prstGeom prst="rect">
            <a:avLst/>
          </a:prstGeom>
          <a:noFill/>
        </p:spPr>
        <p:txBody>
          <a:bodyPr wrap="square">
            <a:spAutoFit/>
          </a:bodyPr>
          <a:lstStyle/>
          <a:p>
            <a:r>
              <a:rPr lang="en-IN" sz="900" b="0" i="0" u="none" strike="noStrike" baseline="0" dirty="0">
                <a:solidFill>
                  <a:srgbClr val="000000"/>
                </a:solidFill>
              </a:rPr>
              <a:t>Potassium</a:t>
            </a:r>
          </a:p>
        </p:txBody>
      </p:sp>
      <p:sp>
        <p:nvSpPr>
          <p:cNvPr id="23" name="TextBox 22">
            <a:extLst>
              <a:ext uri="{FF2B5EF4-FFF2-40B4-BE49-F238E27FC236}">
                <a16:creationId xmlns:a16="http://schemas.microsoft.com/office/drawing/2014/main" xmlns="" id="{DD4BDD54-15FB-46D8-B926-19DCF8A150AA}"/>
              </a:ext>
            </a:extLst>
          </p:cNvPr>
          <p:cNvSpPr txBox="1"/>
          <p:nvPr/>
        </p:nvSpPr>
        <p:spPr>
          <a:xfrm>
            <a:off x="892706" y="4623554"/>
            <a:ext cx="599648" cy="230832"/>
          </a:xfrm>
          <a:prstGeom prst="rect">
            <a:avLst/>
          </a:prstGeom>
          <a:noFill/>
        </p:spPr>
        <p:txBody>
          <a:bodyPr wrap="square">
            <a:spAutoFit/>
          </a:bodyPr>
          <a:lstStyle/>
          <a:p>
            <a:r>
              <a:rPr lang="en-IN" sz="900" b="0" i="0" u="none" strike="noStrike" baseline="0" dirty="0">
                <a:solidFill>
                  <a:srgbClr val="000000"/>
                </a:solidFill>
              </a:rPr>
              <a:t>Calcium</a:t>
            </a:r>
          </a:p>
        </p:txBody>
      </p:sp>
      <p:sp>
        <p:nvSpPr>
          <p:cNvPr id="24" name="TextBox 23">
            <a:extLst>
              <a:ext uri="{FF2B5EF4-FFF2-40B4-BE49-F238E27FC236}">
                <a16:creationId xmlns:a16="http://schemas.microsoft.com/office/drawing/2014/main" xmlns="" id="{17D76DD0-D93B-4743-8EF4-116FFE405776}"/>
              </a:ext>
            </a:extLst>
          </p:cNvPr>
          <p:cNvSpPr txBox="1"/>
          <p:nvPr/>
        </p:nvSpPr>
        <p:spPr>
          <a:xfrm>
            <a:off x="888322" y="4821674"/>
            <a:ext cx="379817" cy="230832"/>
          </a:xfrm>
          <a:prstGeom prst="rect">
            <a:avLst/>
          </a:prstGeom>
          <a:noFill/>
        </p:spPr>
        <p:txBody>
          <a:bodyPr wrap="square">
            <a:spAutoFit/>
          </a:bodyPr>
          <a:lstStyle/>
          <a:p>
            <a:r>
              <a:rPr lang="en-IN" sz="900" b="0" i="0" u="none" strike="noStrike" baseline="0" dirty="0">
                <a:solidFill>
                  <a:srgbClr val="000000"/>
                </a:solidFill>
              </a:rPr>
              <a:t>Iron</a:t>
            </a:r>
          </a:p>
        </p:txBody>
      </p:sp>
      <p:sp>
        <p:nvSpPr>
          <p:cNvPr id="25" name="TextBox 24">
            <a:extLst>
              <a:ext uri="{FF2B5EF4-FFF2-40B4-BE49-F238E27FC236}">
                <a16:creationId xmlns:a16="http://schemas.microsoft.com/office/drawing/2014/main" xmlns="" id="{780625B3-6E9A-42E4-A799-18463724F339}"/>
              </a:ext>
            </a:extLst>
          </p:cNvPr>
          <p:cNvSpPr txBox="1"/>
          <p:nvPr/>
        </p:nvSpPr>
        <p:spPr>
          <a:xfrm>
            <a:off x="891514" y="5027414"/>
            <a:ext cx="510593" cy="230832"/>
          </a:xfrm>
          <a:prstGeom prst="rect">
            <a:avLst/>
          </a:prstGeom>
          <a:noFill/>
        </p:spPr>
        <p:txBody>
          <a:bodyPr wrap="square">
            <a:spAutoFit/>
          </a:bodyPr>
          <a:lstStyle/>
          <a:p>
            <a:r>
              <a:rPr lang="en-IN" sz="900" b="0" i="0" u="none" strike="noStrike" baseline="0" dirty="0">
                <a:solidFill>
                  <a:srgbClr val="000000"/>
                </a:solidFill>
              </a:rPr>
              <a:t>Iodine</a:t>
            </a:r>
          </a:p>
        </p:txBody>
      </p:sp>
      <p:sp>
        <p:nvSpPr>
          <p:cNvPr id="26" name="TextBox 25">
            <a:extLst>
              <a:ext uri="{FF2B5EF4-FFF2-40B4-BE49-F238E27FC236}">
                <a16:creationId xmlns:a16="http://schemas.microsoft.com/office/drawing/2014/main" xmlns="" id="{33AD060E-7CD6-4998-B2A4-0E9CE02F28E9}"/>
              </a:ext>
            </a:extLst>
          </p:cNvPr>
          <p:cNvSpPr txBox="1"/>
          <p:nvPr/>
        </p:nvSpPr>
        <p:spPr>
          <a:xfrm>
            <a:off x="2243381" y="2077204"/>
            <a:ext cx="679599" cy="246221"/>
          </a:xfrm>
          <a:prstGeom prst="rect">
            <a:avLst/>
          </a:prstGeom>
          <a:noFill/>
        </p:spPr>
        <p:txBody>
          <a:bodyPr wrap="square">
            <a:spAutoFit/>
          </a:bodyPr>
          <a:lstStyle/>
          <a:p>
            <a:r>
              <a:rPr lang="en-IN" sz="1000" b="1" i="0" u="none" strike="noStrike" baseline="0" dirty="0">
                <a:solidFill>
                  <a:schemeClr val="bg1"/>
                </a:solidFill>
              </a:rPr>
              <a:t>Symbol</a:t>
            </a:r>
            <a:endParaRPr lang="en-IN" sz="1000" b="0" i="0" u="none" strike="noStrike" baseline="0" dirty="0">
              <a:solidFill>
                <a:schemeClr val="bg1"/>
              </a:solidFill>
            </a:endParaRPr>
          </a:p>
        </p:txBody>
      </p:sp>
      <p:sp>
        <p:nvSpPr>
          <p:cNvPr id="27" name="TextBox 26">
            <a:extLst>
              <a:ext uri="{FF2B5EF4-FFF2-40B4-BE49-F238E27FC236}">
                <a16:creationId xmlns:a16="http://schemas.microsoft.com/office/drawing/2014/main" xmlns="" id="{124D50A9-B5DD-4A75-8106-D819DCBAB8ED}"/>
              </a:ext>
            </a:extLst>
          </p:cNvPr>
          <p:cNvSpPr txBox="1"/>
          <p:nvPr/>
        </p:nvSpPr>
        <p:spPr>
          <a:xfrm>
            <a:off x="3256841" y="1918454"/>
            <a:ext cx="679599" cy="400110"/>
          </a:xfrm>
          <a:prstGeom prst="rect">
            <a:avLst/>
          </a:prstGeom>
          <a:noFill/>
        </p:spPr>
        <p:txBody>
          <a:bodyPr wrap="square">
            <a:spAutoFit/>
          </a:bodyPr>
          <a:lstStyle/>
          <a:p>
            <a:pPr algn="ctr"/>
            <a:r>
              <a:rPr lang="en-IN" sz="1000" b="1" i="0" u="none" strike="noStrike" baseline="0" dirty="0">
                <a:solidFill>
                  <a:schemeClr val="bg1"/>
                </a:solidFill>
              </a:rPr>
              <a:t>Atomic</a:t>
            </a:r>
          </a:p>
          <a:p>
            <a:pPr algn="ctr"/>
            <a:r>
              <a:rPr lang="en-IN" sz="1000" b="1" i="0" u="none" strike="noStrike" baseline="0" dirty="0">
                <a:solidFill>
                  <a:schemeClr val="bg1"/>
                </a:solidFill>
              </a:rPr>
              <a:t>Number</a:t>
            </a:r>
            <a:endParaRPr lang="en-IN" sz="1000" b="0" i="0" u="none" strike="noStrike" baseline="0" dirty="0">
              <a:solidFill>
                <a:schemeClr val="bg1"/>
              </a:solidFill>
            </a:endParaRPr>
          </a:p>
        </p:txBody>
      </p:sp>
      <p:sp>
        <p:nvSpPr>
          <p:cNvPr id="28" name="TextBox 27">
            <a:extLst>
              <a:ext uri="{FF2B5EF4-FFF2-40B4-BE49-F238E27FC236}">
                <a16:creationId xmlns:a16="http://schemas.microsoft.com/office/drawing/2014/main" xmlns="" id="{3CD3C982-EC1C-4D7F-9AAE-650FF843BE59}"/>
              </a:ext>
            </a:extLst>
          </p:cNvPr>
          <p:cNvSpPr txBox="1"/>
          <p:nvPr/>
        </p:nvSpPr>
        <p:spPr>
          <a:xfrm>
            <a:off x="4323641" y="1910834"/>
            <a:ext cx="679599" cy="400110"/>
          </a:xfrm>
          <a:prstGeom prst="rect">
            <a:avLst/>
          </a:prstGeom>
          <a:noFill/>
        </p:spPr>
        <p:txBody>
          <a:bodyPr wrap="square">
            <a:spAutoFit/>
          </a:bodyPr>
          <a:lstStyle/>
          <a:p>
            <a:pPr algn="ctr"/>
            <a:r>
              <a:rPr lang="en-IN" sz="1000" b="1" i="0" u="none" strike="noStrike" baseline="0" dirty="0">
                <a:solidFill>
                  <a:schemeClr val="bg1"/>
                </a:solidFill>
              </a:rPr>
              <a:t>Mass</a:t>
            </a:r>
          </a:p>
          <a:p>
            <a:pPr algn="ctr"/>
            <a:r>
              <a:rPr lang="en-IN" sz="1000" b="1" i="0" u="none" strike="noStrike" baseline="0" dirty="0">
                <a:solidFill>
                  <a:schemeClr val="bg1"/>
                </a:solidFill>
              </a:rPr>
              <a:t>Number</a:t>
            </a:r>
            <a:endParaRPr lang="en-IN" sz="1000" b="0" i="0" u="none" strike="noStrike" baseline="0" dirty="0">
              <a:solidFill>
                <a:schemeClr val="bg1"/>
              </a:solidFill>
            </a:endParaRPr>
          </a:p>
        </p:txBody>
      </p:sp>
      <p:sp>
        <p:nvSpPr>
          <p:cNvPr id="29" name="TextBox 28">
            <a:extLst>
              <a:ext uri="{FF2B5EF4-FFF2-40B4-BE49-F238E27FC236}">
                <a16:creationId xmlns:a16="http://schemas.microsoft.com/office/drawing/2014/main" xmlns="" id="{862BFEEC-CE8D-4277-A139-FDB9CA314753}"/>
              </a:ext>
            </a:extLst>
          </p:cNvPr>
          <p:cNvSpPr txBox="1"/>
          <p:nvPr/>
        </p:nvSpPr>
        <p:spPr>
          <a:xfrm>
            <a:off x="5345132" y="1910834"/>
            <a:ext cx="617817" cy="400110"/>
          </a:xfrm>
          <a:prstGeom prst="rect">
            <a:avLst/>
          </a:prstGeom>
          <a:noFill/>
        </p:spPr>
        <p:txBody>
          <a:bodyPr wrap="square">
            <a:spAutoFit/>
          </a:bodyPr>
          <a:lstStyle/>
          <a:p>
            <a:pPr algn="ctr"/>
            <a:r>
              <a:rPr lang="en-IN" sz="1000" b="1" i="0" u="none" strike="noStrike" baseline="0" dirty="0">
                <a:solidFill>
                  <a:schemeClr val="bg1"/>
                </a:solidFill>
              </a:rPr>
              <a:t>Atomic</a:t>
            </a:r>
          </a:p>
          <a:p>
            <a:pPr algn="ctr"/>
            <a:r>
              <a:rPr lang="en-IN" sz="1000" b="1" i="0" u="none" strike="noStrike" baseline="0" dirty="0">
                <a:solidFill>
                  <a:schemeClr val="bg1"/>
                </a:solidFill>
              </a:rPr>
              <a:t>Mass</a:t>
            </a:r>
            <a:endParaRPr lang="en-IN" sz="1000" b="0" i="0" u="none" strike="noStrike" baseline="0" dirty="0">
              <a:solidFill>
                <a:schemeClr val="bg1"/>
              </a:solidFill>
            </a:endParaRPr>
          </a:p>
        </p:txBody>
      </p:sp>
      <p:sp>
        <p:nvSpPr>
          <p:cNvPr id="30" name="TextBox 29">
            <a:extLst>
              <a:ext uri="{FF2B5EF4-FFF2-40B4-BE49-F238E27FC236}">
                <a16:creationId xmlns:a16="http://schemas.microsoft.com/office/drawing/2014/main" xmlns="" id="{4B29A45B-79CE-491A-8699-7FC667049B76}"/>
              </a:ext>
            </a:extLst>
          </p:cNvPr>
          <p:cNvSpPr txBox="1"/>
          <p:nvPr/>
        </p:nvSpPr>
        <p:spPr>
          <a:xfrm>
            <a:off x="6215227" y="1910834"/>
            <a:ext cx="904547" cy="400110"/>
          </a:xfrm>
          <a:prstGeom prst="rect">
            <a:avLst/>
          </a:prstGeom>
          <a:noFill/>
        </p:spPr>
        <p:txBody>
          <a:bodyPr wrap="square">
            <a:spAutoFit/>
          </a:bodyPr>
          <a:lstStyle/>
          <a:p>
            <a:pPr algn="ctr"/>
            <a:r>
              <a:rPr lang="en-IN" sz="1000" b="1" i="0" u="none" strike="noStrike" baseline="0" dirty="0">
                <a:solidFill>
                  <a:schemeClr val="bg1"/>
                </a:solidFill>
              </a:rPr>
              <a:t>Percent by</a:t>
            </a:r>
          </a:p>
          <a:p>
            <a:pPr algn="ctr"/>
            <a:r>
              <a:rPr lang="en-IN" sz="1000" b="1" i="0" u="none" strike="noStrike" baseline="0" dirty="0">
                <a:solidFill>
                  <a:schemeClr val="bg1"/>
                </a:solidFill>
              </a:rPr>
              <a:t>Weight</a:t>
            </a:r>
            <a:endParaRPr lang="en-IN" sz="1000" b="0" i="0" u="none" strike="noStrike" baseline="0" dirty="0">
              <a:solidFill>
                <a:schemeClr val="bg1"/>
              </a:solidFill>
            </a:endParaRPr>
          </a:p>
        </p:txBody>
      </p:sp>
      <p:sp>
        <p:nvSpPr>
          <p:cNvPr id="31" name="TextBox 30">
            <a:extLst>
              <a:ext uri="{FF2B5EF4-FFF2-40B4-BE49-F238E27FC236}">
                <a16:creationId xmlns:a16="http://schemas.microsoft.com/office/drawing/2014/main" xmlns="" id="{354251E5-335E-4ECB-8CF8-879B138F92B1}"/>
              </a:ext>
            </a:extLst>
          </p:cNvPr>
          <p:cNvSpPr txBox="1"/>
          <p:nvPr/>
        </p:nvSpPr>
        <p:spPr>
          <a:xfrm>
            <a:off x="7102607" y="1918454"/>
            <a:ext cx="1324346" cy="400110"/>
          </a:xfrm>
          <a:prstGeom prst="rect">
            <a:avLst/>
          </a:prstGeom>
          <a:noFill/>
        </p:spPr>
        <p:txBody>
          <a:bodyPr wrap="square">
            <a:spAutoFit/>
          </a:bodyPr>
          <a:lstStyle/>
          <a:p>
            <a:pPr algn="ctr"/>
            <a:r>
              <a:rPr lang="en-IN" sz="1000" b="1" i="0" u="none" strike="noStrike" baseline="0" dirty="0">
                <a:solidFill>
                  <a:schemeClr val="bg1"/>
                </a:solidFill>
              </a:rPr>
              <a:t>Percent by</a:t>
            </a:r>
          </a:p>
          <a:p>
            <a:pPr algn="ctr"/>
            <a:r>
              <a:rPr lang="en-IN" sz="1000" b="1" i="0" u="none" strike="noStrike" baseline="0" dirty="0">
                <a:solidFill>
                  <a:schemeClr val="bg1"/>
                </a:solidFill>
              </a:rPr>
              <a:t>Number of Atoms</a:t>
            </a:r>
            <a:endParaRPr lang="en-IN" sz="1000" b="0" i="0" u="none" strike="noStrike" baseline="0" dirty="0">
              <a:solidFill>
                <a:schemeClr val="bg1"/>
              </a:solidFill>
            </a:endParaRPr>
          </a:p>
        </p:txBody>
      </p:sp>
      <p:sp>
        <p:nvSpPr>
          <p:cNvPr id="32" name="TextBox 31">
            <a:extLst>
              <a:ext uri="{FF2B5EF4-FFF2-40B4-BE49-F238E27FC236}">
                <a16:creationId xmlns:a16="http://schemas.microsoft.com/office/drawing/2014/main" xmlns="" id="{BB233B4E-2607-4844-A978-DEF288836BCB}"/>
              </a:ext>
            </a:extLst>
          </p:cNvPr>
          <p:cNvSpPr txBox="1"/>
          <p:nvPr/>
        </p:nvSpPr>
        <p:spPr>
          <a:xfrm>
            <a:off x="2436933" y="2314694"/>
            <a:ext cx="262014" cy="230832"/>
          </a:xfrm>
          <a:prstGeom prst="rect">
            <a:avLst/>
          </a:prstGeom>
          <a:noFill/>
        </p:spPr>
        <p:txBody>
          <a:bodyPr wrap="square">
            <a:spAutoFit/>
          </a:bodyPr>
          <a:lstStyle/>
          <a:p>
            <a:r>
              <a:rPr lang="en-IN" sz="900" b="0" i="0" u="none" strike="noStrike" baseline="0" dirty="0">
                <a:solidFill>
                  <a:srgbClr val="000000"/>
                </a:solidFill>
              </a:rPr>
              <a:t>H</a:t>
            </a:r>
          </a:p>
        </p:txBody>
      </p:sp>
      <p:sp>
        <p:nvSpPr>
          <p:cNvPr id="33" name="TextBox 32">
            <a:extLst>
              <a:ext uri="{FF2B5EF4-FFF2-40B4-BE49-F238E27FC236}">
                <a16:creationId xmlns:a16="http://schemas.microsoft.com/office/drawing/2014/main" xmlns="" id="{FB55771E-01C7-4F26-BF66-9F42B62FB4FE}"/>
              </a:ext>
            </a:extLst>
          </p:cNvPr>
          <p:cNvSpPr txBox="1"/>
          <p:nvPr/>
        </p:nvSpPr>
        <p:spPr>
          <a:xfrm>
            <a:off x="3496113" y="2314694"/>
            <a:ext cx="262014" cy="230832"/>
          </a:xfrm>
          <a:prstGeom prst="rect">
            <a:avLst/>
          </a:prstGeom>
          <a:noFill/>
        </p:spPr>
        <p:txBody>
          <a:bodyPr wrap="square">
            <a:spAutoFit/>
          </a:bodyPr>
          <a:lstStyle/>
          <a:p>
            <a:r>
              <a:rPr lang="en-IN" sz="900" b="0" i="0" u="none" strike="noStrike" baseline="0" dirty="0">
                <a:solidFill>
                  <a:srgbClr val="000000"/>
                </a:solidFill>
              </a:rPr>
              <a:t>1</a:t>
            </a:r>
          </a:p>
        </p:txBody>
      </p:sp>
      <p:sp>
        <p:nvSpPr>
          <p:cNvPr id="34" name="TextBox 33">
            <a:extLst>
              <a:ext uri="{FF2B5EF4-FFF2-40B4-BE49-F238E27FC236}">
                <a16:creationId xmlns:a16="http://schemas.microsoft.com/office/drawing/2014/main" xmlns="" id="{2FC1DA2B-EB09-4930-A0EC-9087045CEE3D}"/>
              </a:ext>
            </a:extLst>
          </p:cNvPr>
          <p:cNvSpPr txBox="1"/>
          <p:nvPr/>
        </p:nvSpPr>
        <p:spPr>
          <a:xfrm>
            <a:off x="4555293" y="2314694"/>
            <a:ext cx="262014" cy="230832"/>
          </a:xfrm>
          <a:prstGeom prst="rect">
            <a:avLst/>
          </a:prstGeom>
          <a:noFill/>
        </p:spPr>
        <p:txBody>
          <a:bodyPr wrap="square">
            <a:spAutoFit/>
          </a:bodyPr>
          <a:lstStyle/>
          <a:p>
            <a:r>
              <a:rPr lang="en-IN" sz="900" b="0" i="0" u="none" strike="noStrike" baseline="0" dirty="0">
                <a:solidFill>
                  <a:srgbClr val="000000"/>
                </a:solidFill>
              </a:rPr>
              <a:t>1</a:t>
            </a:r>
          </a:p>
        </p:txBody>
      </p:sp>
      <p:sp>
        <p:nvSpPr>
          <p:cNvPr id="35" name="TextBox 34">
            <a:extLst>
              <a:ext uri="{FF2B5EF4-FFF2-40B4-BE49-F238E27FC236}">
                <a16:creationId xmlns:a16="http://schemas.microsoft.com/office/drawing/2014/main" xmlns="" id="{0466BBF0-165B-40FB-9D34-B7F8C5DDFF9B}"/>
              </a:ext>
            </a:extLst>
          </p:cNvPr>
          <p:cNvSpPr txBox="1"/>
          <p:nvPr/>
        </p:nvSpPr>
        <p:spPr>
          <a:xfrm>
            <a:off x="5484500" y="2314694"/>
            <a:ext cx="476240" cy="230832"/>
          </a:xfrm>
          <a:prstGeom prst="rect">
            <a:avLst/>
          </a:prstGeom>
          <a:noFill/>
        </p:spPr>
        <p:txBody>
          <a:bodyPr wrap="square">
            <a:spAutoFit/>
          </a:bodyPr>
          <a:lstStyle/>
          <a:p>
            <a:r>
              <a:rPr lang="en-IN" sz="900" b="0" i="0" u="none" strike="noStrike" baseline="0" dirty="0">
                <a:solidFill>
                  <a:srgbClr val="000000"/>
                </a:solidFill>
              </a:rPr>
              <a:t>1.008</a:t>
            </a:r>
          </a:p>
        </p:txBody>
      </p:sp>
      <p:sp>
        <p:nvSpPr>
          <p:cNvPr id="36" name="TextBox 35">
            <a:extLst>
              <a:ext uri="{FF2B5EF4-FFF2-40B4-BE49-F238E27FC236}">
                <a16:creationId xmlns:a16="http://schemas.microsoft.com/office/drawing/2014/main" xmlns="" id="{B1AE7C2E-191E-4F92-8C71-C76754B1B826}"/>
              </a:ext>
            </a:extLst>
          </p:cNvPr>
          <p:cNvSpPr txBox="1"/>
          <p:nvPr/>
        </p:nvSpPr>
        <p:spPr>
          <a:xfrm>
            <a:off x="6569330" y="2314694"/>
            <a:ext cx="348741" cy="230832"/>
          </a:xfrm>
          <a:prstGeom prst="rect">
            <a:avLst/>
          </a:prstGeom>
          <a:noFill/>
        </p:spPr>
        <p:txBody>
          <a:bodyPr wrap="square">
            <a:spAutoFit/>
          </a:bodyPr>
          <a:lstStyle/>
          <a:p>
            <a:r>
              <a:rPr lang="en-IN" sz="900" b="0" i="0" u="none" strike="noStrike" baseline="0" dirty="0">
                <a:solidFill>
                  <a:srgbClr val="000000"/>
                </a:solidFill>
              </a:rPr>
              <a:t>9.5</a:t>
            </a:r>
          </a:p>
        </p:txBody>
      </p:sp>
      <p:sp>
        <p:nvSpPr>
          <p:cNvPr id="37" name="TextBox 36">
            <a:extLst>
              <a:ext uri="{FF2B5EF4-FFF2-40B4-BE49-F238E27FC236}">
                <a16:creationId xmlns:a16="http://schemas.microsoft.com/office/drawing/2014/main" xmlns="" id="{FDC3A2E0-2AA2-4BE4-86EC-C525D6430E80}"/>
              </a:ext>
            </a:extLst>
          </p:cNvPr>
          <p:cNvSpPr txBox="1"/>
          <p:nvPr/>
        </p:nvSpPr>
        <p:spPr>
          <a:xfrm>
            <a:off x="7524694" y="2314694"/>
            <a:ext cx="411059" cy="230832"/>
          </a:xfrm>
          <a:prstGeom prst="rect">
            <a:avLst/>
          </a:prstGeom>
          <a:noFill/>
        </p:spPr>
        <p:txBody>
          <a:bodyPr wrap="square">
            <a:spAutoFit/>
          </a:bodyPr>
          <a:lstStyle/>
          <a:p>
            <a:r>
              <a:rPr lang="en-IN" sz="900" b="0" i="0" u="none" strike="noStrike" baseline="0" dirty="0">
                <a:solidFill>
                  <a:srgbClr val="000000"/>
                </a:solidFill>
              </a:rPr>
              <a:t>63.0</a:t>
            </a:r>
          </a:p>
        </p:txBody>
      </p:sp>
      <p:sp>
        <p:nvSpPr>
          <p:cNvPr id="38" name="TextBox 37">
            <a:extLst>
              <a:ext uri="{FF2B5EF4-FFF2-40B4-BE49-F238E27FC236}">
                <a16:creationId xmlns:a16="http://schemas.microsoft.com/office/drawing/2014/main" xmlns="" id="{A4EC5CF2-3103-497D-8DC0-A6DE1074E0D6}"/>
              </a:ext>
            </a:extLst>
          </p:cNvPr>
          <p:cNvSpPr txBox="1"/>
          <p:nvPr/>
        </p:nvSpPr>
        <p:spPr>
          <a:xfrm>
            <a:off x="2444553" y="2528054"/>
            <a:ext cx="262014" cy="230832"/>
          </a:xfrm>
          <a:prstGeom prst="rect">
            <a:avLst/>
          </a:prstGeom>
          <a:noFill/>
        </p:spPr>
        <p:txBody>
          <a:bodyPr wrap="square">
            <a:spAutoFit/>
          </a:bodyPr>
          <a:lstStyle/>
          <a:p>
            <a:r>
              <a:rPr lang="en-IN" sz="900" b="0" i="0" u="none" strike="noStrike" baseline="0" dirty="0">
                <a:solidFill>
                  <a:srgbClr val="000000"/>
                </a:solidFill>
              </a:rPr>
              <a:t>C</a:t>
            </a:r>
          </a:p>
        </p:txBody>
      </p:sp>
      <p:sp>
        <p:nvSpPr>
          <p:cNvPr id="39" name="TextBox 38">
            <a:extLst>
              <a:ext uri="{FF2B5EF4-FFF2-40B4-BE49-F238E27FC236}">
                <a16:creationId xmlns:a16="http://schemas.microsoft.com/office/drawing/2014/main" xmlns="" id="{3BA498B9-3FA1-45C9-8A03-F43412EAE710}"/>
              </a:ext>
            </a:extLst>
          </p:cNvPr>
          <p:cNvSpPr txBox="1"/>
          <p:nvPr/>
        </p:nvSpPr>
        <p:spPr>
          <a:xfrm>
            <a:off x="3488493" y="2528054"/>
            <a:ext cx="262014" cy="230832"/>
          </a:xfrm>
          <a:prstGeom prst="rect">
            <a:avLst/>
          </a:prstGeom>
          <a:noFill/>
        </p:spPr>
        <p:txBody>
          <a:bodyPr wrap="square">
            <a:spAutoFit/>
          </a:bodyPr>
          <a:lstStyle/>
          <a:p>
            <a:r>
              <a:rPr lang="en-IN" sz="900" b="0" i="0" u="none" strike="noStrike" baseline="0" dirty="0">
                <a:solidFill>
                  <a:srgbClr val="000000"/>
                </a:solidFill>
              </a:rPr>
              <a:t>6</a:t>
            </a:r>
          </a:p>
        </p:txBody>
      </p:sp>
      <p:sp>
        <p:nvSpPr>
          <p:cNvPr id="40" name="TextBox 39">
            <a:extLst>
              <a:ext uri="{FF2B5EF4-FFF2-40B4-BE49-F238E27FC236}">
                <a16:creationId xmlns:a16="http://schemas.microsoft.com/office/drawing/2014/main" xmlns="" id="{851159D3-55ED-45FC-8D57-4A165E501FA8}"/>
              </a:ext>
            </a:extLst>
          </p:cNvPr>
          <p:cNvSpPr txBox="1"/>
          <p:nvPr/>
        </p:nvSpPr>
        <p:spPr>
          <a:xfrm>
            <a:off x="4494332" y="2528054"/>
            <a:ext cx="310723" cy="230832"/>
          </a:xfrm>
          <a:prstGeom prst="rect">
            <a:avLst/>
          </a:prstGeom>
          <a:noFill/>
        </p:spPr>
        <p:txBody>
          <a:bodyPr wrap="square">
            <a:spAutoFit/>
          </a:bodyPr>
          <a:lstStyle/>
          <a:p>
            <a:r>
              <a:rPr lang="en-IN" sz="900" b="0" i="0" u="none" strike="noStrike" baseline="0" dirty="0">
                <a:solidFill>
                  <a:srgbClr val="000000"/>
                </a:solidFill>
              </a:rPr>
              <a:t>12</a:t>
            </a:r>
          </a:p>
        </p:txBody>
      </p:sp>
      <p:sp>
        <p:nvSpPr>
          <p:cNvPr id="41" name="TextBox 40">
            <a:extLst>
              <a:ext uri="{FF2B5EF4-FFF2-40B4-BE49-F238E27FC236}">
                <a16:creationId xmlns:a16="http://schemas.microsoft.com/office/drawing/2014/main" xmlns="" id="{4AF4EE72-ACC1-4DA8-970B-9175D30CAD4C}"/>
              </a:ext>
            </a:extLst>
          </p:cNvPr>
          <p:cNvSpPr txBox="1"/>
          <p:nvPr/>
        </p:nvSpPr>
        <p:spPr>
          <a:xfrm>
            <a:off x="5415920" y="2528054"/>
            <a:ext cx="476240" cy="230832"/>
          </a:xfrm>
          <a:prstGeom prst="rect">
            <a:avLst/>
          </a:prstGeom>
          <a:noFill/>
        </p:spPr>
        <p:txBody>
          <a:bodyPr wrap="square">
            <a:spAutoFit/>
          </a:bodyPr>
          <a:lstStyle/>
          <a:p>
            <a:r>
              <a:rPr lang="en-IN" sz="900" b="0" i="0" u="none" strike="noStrike" baseline="0" dirty="0">
                <a:solidFill>
                  <a:srgbClr val="000000"/>
                </a:solidFill>
              </a:rPr>
              <a:t>12.01</a:t>
            </a:r>
          </a:p>
        </p:txBody>
      </p:sp>
      <p:sp>
        <p:nvSpPr>
          <p:cNvPr id="42" name="TextBox 41">
            <a:extLst>
              <a:ext uri="{FF2B5EF4-FFF2-40B4-BE49-F238E27FC236}">
                <a16:creationId xmlns:a16="http://schemas.microsoft.com/office/drawing/2014/main" xmlns="" id="{02E74650-2325-43D1-BC0B-A1B93554F50D}"/>
              </a:ext>
            </a:extLst>
          </p:cNvPr>
          <p:cNvSpPr txBox="1"/>
          <p:nvPr/>
        </p:nvSpPr>
        <p:spPr>
          <a:xfrm>
            <a:off x="6508370" y="2528054"/>
            <a:ext cx="407034" cy="230832"/>
          </a:xfrm>
          <a:prstGeom prst="rect">
            <a:avLst/>
          </a:prstGeom>
          <a:noFill/>
        </p:spPr>
        <p:txBody>
          <a:bodyPr wrap="square">
            <a:spAutoFit/>
          </a:bodyPr>
          <a:lstStyle/>
          <a:p>
            <a:r>
              <a:rPr lang="en-IN" sz="900" b="0" i="0" u="none" strike="noStrike" baseline="0" dirty="0">
                <a:solidFill>
                  <a:srgbClr val="000000"/>
                </a:solidFill>
              </a:rPr>
              <a:t>18.5</a:t>
            </a:r>
          </a:p>
        </p:txBody>
      </p:sp>
      <p:sp>
        <p:nvSpPr>
          <p:cNvPr id="43" name="TextBox 42">
            <a:extLst>
              <a:ext uri="{FF2B5EF4-FFF2-40B4-BE49-F238E27FC236}">
                <a16:creationId xmlns:a16="http://schemas.microsoft.com/office/drawing/2014/main" xmlns="" id="{C2E44CD9-BA90-4D77-BC5B-9EB8A36385D5}"/>
              </a:ext>
            </a:extLst>
          </p:cNvPr>
          <p:cNvSpPr txBox="1"/>
          <p:nvPr/>
        </p:nvSpPr>
        <p:spPr>
          <a:xfrm>
            <a:off x="7590410" y="2528054"/>
            <a:ext cx="348741" cy="230832"/>
          </a:xfrm>
          <a:prstGeom prst="rect">
            <a:avLst/>
          </a:prstGeom>
          <a:noFill/>
        </p:spPr>
        <p:txBody>
          <a:bodyPr wrap="square">
            <a:spAutoFit/>
          </a:bodyPr>
          <a:lstStyle/>
          <a:p>
            <a:r>
              <a:rPr lang="en-IN" sz="900" b="0" i="0" u="none" strike="noStrike" baseline="0" dirty="0">
                <a:solidFill>
                  <a:srgbClr val="000000"/>
                </a:solidFill>
              </a:rPr>
              <a:t>9.5</a:t>
            </a:r>
          </a:p>
        </p:txBody>
      </p:sp>
      <p:sp>
        <p:nvSpPr>
          <p:cNvPr id="44" name="TextBox 43">
            <a:extLst>
              <a:ext uri="{FF2B5EF4-FFF2-40B4-BE49-F238E27FC236}">
                <a16:creationId xmlns:a16="http://schemas.microsoft.com/office/drawing/2014/main" xmlns="" id="{9FDEABBE-C685-438E-842C-34B8991B0B77}"/>
              </a:ext>
            </a:extLst>
          </p:cNvPr>
          <p:cNvSpPr txBox="1"/>
          <p:nvPr/>
        </p:nvSpPr>
        <p:spPr>
          <a:xfrm>
            <a:off x="2436933" y="2741414"/>
            <a:ext cx="262014" cy="230832"/>
          </a:xfrm>
          <a:prstGeom prst="rect">
            <a:avLst/>
          </a:prstGeom>
          <a:noFill/>
        </p:spPr>
        <p:txBody>
          <a:bodyPr wrap="square">
            <a:spAutoFit/>
          </a:bodyPr>
          <a:lstStyle/>
          <a:p>
            <a:r>
              <a:rPr lang="en-IN" sz="900" b="0" i="0" u="none" strike="noStrike" baseline="0" dirty="0">
                <a:solidFill>
                  <a:srgbClr val="000000"/>
                </a:solidFill>
              </a:rPr>
              <a:t>N</a:t>
            </a:r>
          </a:p>
        </p:txBody>
      </p:sp>
      <p:sp>
        <p:nvSpPr>
          <p:cNvPr id="45" name="TextBox 44">
            <a:extLst>
              <a:ext uri="{FF2B5EF4-FFF2-40B4-BE49-F238E27FC236}">
                <a16:creationId xmlns:a16="http://schemas.microsoft.com/office/drawing/2014/main" xmlns="" id="{1605EDCA-8DC8-482E-8389-2C2692388447}"/>
              </a:ext>
            </a:extLst>
          </p:cNvPr>
          <p:cNvSpPr txBox="1"/>
          <p:nvPr/>
        </p:nvSpPr>
        <p:spPr>
          <a:xfrm>
            <a:off x="3488493" y="2741414"/>
            <a:ext cx="262014" cy="230832"/>
          </a:xfrm>
          <a:prstGeom prst="rect">
            <a:avLst/>
          </a:prstGeom>
          <a:noFill/>
        </p:spPr>
        <p:txBody>
          <a:bodyPr wrap="square">
            <a:spAutoFit/>
          </a:bodyPr>
          <a:lstStyle/>
          <a:p>
            <a:r>
              <a:rPr lang="en-IN" sz="900" b="0" i="0" u="none" strike="noStrike" baseline="0" dirty="0">
                <a:solidFill>
                  <a:srgbClr val="000000"/>
                </a:solidFill>
              </a:rPr>
              <a:t>7</a:t>
            </a:r>
          </a:p>
        </p:txBody>
      </p:sp>
      <p:sp>
        <p:nvSpPr>
          <p:cNvPr id="46" name="TextBox 45">
            <a:extLst>
              <a:ext uri="{FF2B5EF4-FFF2-40B4-BE49-F238E27FC236}">
                <a16:creationId xmlns:a16="http://schemas.microsoft.com/office/drawing/2014/main" xmlns="" id="{D42F6AAD-074D-4A4E-B627-71155E7CE630}"/>
              </a:ext>
            </a:extLst>
          </p:cNvPr>
          <p:cNvSpPr txBox="1"/>
          <p:nvPr/>
        </p:nvSpPr>
        <p:spPr>
          <a:xfrm>
            <a:off x="4494332" y="2741414"/>
            <a:ext cx="310723" cy="230832"/>
          </a:xfrm>
          <a:prstGeom prst="rect">
            <a:avLst/>
          </a:prstGeom>
          <a:noFill/>
        </p:spPr>
        <p:txBody>
          <a:bodyPr wrap="square">
            <a:spAutoFit/>
          </a:bodyPr>
          <a:lstStyle/>
          <a:p>
            <a:r>
              <a:rPr lang="en-IN" sz="900" b="0" i="0" u="none" strike="noStrike" baseline="0" dirty="0">
                <a:solidFill>
                  <a:srgbClr val="000000"/>
                </a:solidFill>
              </a:rPr>
              <a:t>14</a:t>
            </a:r>
          </a:p>
        </p:txBody>
      </p:sp>
      <p:sp>
        <p:nvSpPr>
          <p:cNvPr id="47" name="TextBox 46">
            <a:extLst>
              <a:ext uri="{FF2B5EF4-FFF2-40B4-BE49-F238E27FC236}">
                <a16:creationId xmlns:a16="http://schemas.microsoft.com/office/drawing/2014/main" xmlns="" id="{72F90CB0-F88C-441C-846E-5A8699E66447}"/>
              </a:ext>
            </a:extLst>
          </p:cNvPr>
          <p:cNvSpPr txBox="1"/>
          <p:nvPr/>
        </p:nvSpPr>
        <p:spPr>
          <a:xfrm>
            <a:off x="5415920" y="2741414"/>
            <a:ext cx="476240" cy="230832"/>
          </a:xfrm>
          <a:prstGeom prst="rect">
            <a:avLst/>
          </a:prstGeom>
          <a:noFill/>
        </p:spPr>
        <p:txBody>
          <a:bodyPr wrap="square">
            <a:spAutoFit/>
          </a:bodyPr>
          <a:lstStyle/>
          <a:p>
            <a:r>
              <a:rPr lang="en-IN" sz="900" b="0" i="0" u="none" strike="noStrike" baseline="0" dirty="0">
                <a:solidFill>
                  <a:srgbClr val="000000"/>
                </a:solidFill>
              </a:rPr>
              <a:t>14.01</a:t>
            </a:r>
          </a:p>
        </p:txBody>
      </p:sp>
      <p:sp>
        <p:nvSpPr>
          <p:cNvPr id="48" name="TextBox 47">
            <a:extLst>
              <a:ext uri="{FF2B5EF4-FFF2-40B4-BE49-F238E27FC236}">
                <a16:creationId xmlns:a16="http://schemas.microsoft.com/office/drawing/2014/main" xmlns="" id="{407E783B-4DC3-4910-AE44-93B5321C3E63}"/>
              </a:ext>
            </a:extLst>
          </p:cNvPr>
          <p:cNvSpPr txBox="1"/>
          <p:nvPr/>
        </p:nvSpPr>
        <p:spPr>
          <a:xfrm>
            <a:off x="6576950" y="2741414"/>
            <a:ext cx="348741" cy="230832"/>
          </a:xfrm>
          <a:prstGeom prst="rect">
            <a:avLst/>
          </a:prstGeom>
          <a:noFill/>
        </p:spPr>
        <p:txBody>
          <a:bodyPr wrap="square">
            <a:spAutoFit/>
          </a:bodyPr>
          <a:lstStyle/>
          <a:p>
            <a:r>
              <a:rPr lang="en-IN" sz="900" b="0" i="0" u="none" strike="noStrike" baseline="0" dirty="0">
                <a:solidFill>
                  <a:srgbClr val="000000"/>
                </a:solidFill>
              </a:rPr>
              <a:t>3.3</a:t>
            </a:r>
          </a:p>
        </p:txBody>
      </p:sp>
      <p:sp>
        <p:nvSpPr>
          <p:cNvPr id="49" name="TextBox 48">
            <a:extLst>
              <a:ext uri="{FF2B5EF4-FFF2-40B4-BE49-F238E27FC236}">
                <a16:creationId xmlns:a16="http://schemas.microsoft.com/office/drawing/2014/main" xmlns="" id="{CE195DFB-4E76-4A18-949E-29D23346B43D}"/>
              </a:ext>
            </a:extLst>
          </p:cNvPr>
          <p:cNvSpPr txBox="1"/>
          <p:nvPr/>
        </p:nvSpPr>
        <p:spPr>
          <a:xfrm>
            <a:off x="7582790" y="2741414"/>
            <a:ext cx="348741" cy="230832"/>
          </a:xfrm>
          <a:prstGeom prst="rect">
            <a:avLst/>
          </a:prstGeom>
          <a:noFill/>
        </p:spPr>
        <p:txBody>
          <a:bodyPr wrap="square">
            <a:spAutoFit/>
          </a:bodyPr>
          <a:lstStyle/>
          <a:p>
            <a:r>
              <a:rPr lang="en-IN" sz="900" b="0" i="0" u="none" strike="noStrike" baseline="0" dirty="0">
                <a:solidFill>
                  <a:srgbClr val="000000"/>
                </a:solidFill>
              </a:rPr>
              <a:t>1.4</a:t>
            </a:r>
          </a:p>
        </p:txBody>
      </p:sp>
      <p:sp>
        <p:nvSpPr>
          <p:cNvPr id="50" name="TextBox 49">
            <a:extLst>
              <a:ext uri="{FF2B5EF4-FFF2-40B4-BE49-F238E27FC236}">
                <a16:creationId xmlns:a16="http://schemas.microsoft.com/office/drawing/2014/main" xmlns="" id="{C9AEBA0D-EE51-435F-8134-5F44D484903C}"/>
              </a:ext>
            </a:extLst>
          </p:cNvPr>
          <p:cNvSpPr txBox="1"/>
          <p:nvPr/>
        </p:nvSpPr>
        <p:spPr>
          <a:xfrm>
            <a:off x="2444553" y="2947154"/>
            <a:ext cx="262014" cy="230832"/>
          </a:xfrm>
          <a:prstGeom prst="rect">
            <a:avLst/>
          </a:prstGeom>
          <a:noFill/>
        </p:spPr>
        <p:txBody>
          <a:bodyPr wrap="square">
            <a:spAutoFit/>
          </a:bodyPr>
          <a:lstStyle/>
          <a:p>
            <a:r>
              <a:rPr lang="en-IN" sz="900" b="0" i="0" u="none" strike="noStrike" baseline="0" dirty="0">
                <a:solidFill>
                  <a:srgbClr val="000000"/>
                </a:solidFill>
              </a:rPr>
              <a:t>O</a:t>
            </a:r>
          </a:p>
        </p:txBody>
      </p:sp>
      <p:sp>
        <p:nvSpPr>
          <p:cNvPr id="51" name="TextBox 50">
            <a:extLst>
              <a:ext uri="{FF2B5EF4-FFF2-40B4-BE49-F238E27FC236}">
                <a16:creationId xmlns:a16="http://schemas.microsoft.com/office/drawing/2014/main" xmlns="" id="{A575824B-F315-41DD-A0E5-341C1AAE600D}"/>
              </a:ext>
            </a:extLst>
          </p:cNvPr>
          <p:cNvSpPr txBox="1"/>
          <p:nvPr/>
        </p:nvSpPr>
        <p:spPr>
          <a:xfrm>
            <a:off x="3488493" y="2947154"/>
            <a:ext cx="262014" cy="230832"/>
          </a:xfrm>
          <a:prstGeom prst="rect">
            <a:avLst/>
          </a:prstGeom>
          <a:noFill/>
        </p:spPr>
        <p:txBody>
          <a:bodyPr wrap="square">
            <a:spAutoFit/>
          </a:bodyPr>
          <a:lstStyle/>
          <a:p>
            <a:r>
              <a:rPr lang="en-IN" sz="900" b="0" i="0" u="none" strike="noStrike" baseline="0" dirty="0">
                <a:solidFill>
                  <a:srgbClr val="000000"/>
                </a:solidFill>
              </a:rPr>
              <a:t>8</a:t>
            </a:r>
          </a:p>
        </p:txBody>
      </p:sp>
      <p:sp>
        <p:nvSpPr>
          <p:cNvPr id="52" name="TextBox 51">
            <a:extLst>
              <a:ext uri="{FF2B5EF4-FFF2-40B4-BE49-F238E27FC236}">
                <a16:creationId xmlns:a16="http://schemas.microsoft.com/office/drawing/2014/main" xmlns="" id="{1ED5DF49-D0CB-4E54-BFBE-30CEAE77B891}"/>
              </a:ext>
            </a:extLst>
          </p:cNvPr>
          <p:cNvSpPr txBox="1"/>
          <p:nvPr/>
        </p:nvSpPr>
        <p:spPr>
          <a:xfrm>
            <a:off x="4494332" y="2947154"/>
            <a:ext cx="310723" cy="230832"/>
          </a:xfrm>
          <a:prstGeom prst="rect">
            <a:avLst/>
          </a:prstGeom>
          <a:noFill/>
        </p:spPr>
        <p:txBody>
          <a:bodyPr wrap="square">
            <a:spAutoFit/>
          </a:bodyPr>
          <a:lstStyle/>
          <a:p>
            <a:r>
              <a:rPr lang="en-IN" sz="900" b="0" i="0" u="none" strike="noStrike" baseline="0" dirty="0">
                <a:solidFill>
                  <a:srgbClr val="000000"/>
                </a:solidFill>
              </a:rPr>
              <a:t>16</a:t>
            </a:r>
          </a:p>
        </p:txBody>
      </p:sp>
      <p:sp>
        <p:nvSpPr>
          <p:cNvPr id="53" name="TextBox 52">
            <a:extLst>
              <a:ext uri="{FF2B5EF4-FFF2-40B4-BE49-F238E27FC236}">
                <a16:creationId xmlns:a16="http://schemas.microsoft.com/office/drawing/2014/main" xmlns="" id="{0FF3E294-565C-4F9E-A0B9-5A8879BE2B34}"/>
              </a:ext>
            </a:extLst>
          </p:cNvPr>
          <p:cNvSpPr txBox="1"/>
          <p:nvPr/>
        </p:nvSpPr>
        <p:spPr>
          <a:xfrm>
            <a:off x="5415920" y="2947154"/>
            <a:ext cx="476240" cy="230832"/>
          </a:xfrm>
          <a:prstGeom prst="rect">
            <a:avLst/>
          </a:prstGeom>
          <a:noFill/>
        </p:spPr>
        <p:txBody>
          <a:bodyPr wrap="square">
            <a:spAutoFit/>
          </a:bodyPr>
          <a:lstStyle/>
          <a:p>
            <a:r>
              <a:rPr lang="en-IN" sz="900" b="0" i="0" u="none" strike="noStrike" baseline="0" dirty="0">
                <a:solidFill>
                  <a:srgbClr val="000000"/>
                </a:solidFill>
              </a:rPr>
              <a:t>16.00</a:t>
            </a:r>
          </a:p>
        </p:txBody>
      </p:sp>
      <p:sp>
        <p:nvSpPr>
          <p:cNvPr id="54" name="TextBox 53">
            <a:extLst>
              <a:ext uri="{FF2B5EF4-FFF2-40B4-BE49-F238E27FC236}">
                <a16:creationId xmlns:a16="http://schemas.microsoft.com/office/drawing/2014/main" xmlns="" id="{C3B99CE6-582E-4591-8B3A-A3B921C68D8C}"/>
              </a:ext>
            </a:extLst>
          </p:cNvPr>
          <p:cNvSpPr txBox="1"/>
          <p:nvPr/>
        </p:nvSpPr>
        <p:spPr>
          <a:xfrm>
            <a:off x="6511234" y="2947154"/>
            <a:ext cx="411059" cy="230832"/>
          </a:xfrm>
          <a:prstGeom prst="rect">
            <a:avLst/>
          </a:prstGeom>
          <a:noFill/>
        </p:spPr>
        <p:txBody>
          <a:bodyPr wrap="square">
            <a:spAutoFit/>
          </a:bodyPr>
          <a:lstStyle/>
          <a:p>
            <a:r>
              <a:rPr lang="en-IN" sz="900" b="0" i="0" u="none" strike="noStrike" baseline="0" dirty="0">
                <a:solidFill>
                  <a:srgbClr val="000000"/>
                </a:solidFill>
              </a:rPr>
              <a:t>65.0</a:t>
            </a:r>
          </a:p>
        </p:txBody>
      </p:sp>
      <p:sp>
        <p:nvSpPr>
          <p:cNvPr id="55" name="TextBox 54">
            <a:extLst>
              <a:ext uri="{FF2B5EF4-FFF2-40B4-BE49-F238E27FC236}">
                <a16:creationId xmlns:a16="http://schemas.microsoft.com/office/drawing/2014/main" xmlns="" id="{5BCB764E-6E08-4D30-A3B9-5BFDFB97732C}"/>
              </a:ext>
            </a:extLst>
          </p:cNvPr>
          <p:cNvSpPr txBox="1"/>
          <p:nvPr/>
        </p:nvSpPr>
        <p:spPr>
          <a:xfrm>
            <a:off x="7524694" y="2947154"/>
            <a:ext cx="411059" cy="230832"/>
          </a:xfrm>
          <a:prstGeom prst="rect">
            <a:avLst/>
          </a:prstGeom>
          <a:noFill/>
        </p:spPr>
        <p:txBody>
          <a:bodyPr wrap="square">
            <a:spAutoFit/>
          </a:bodyPr>
          <a:lstStyle/>
          <a:p>
            <a:r>
              <a:rPr lang="en-IN" sz="900" b="0" i="0" u="none" strike="noStrike" baseline="0" dirty="0">
                <a:solidFill>
                  <a:srgbClr val="000000"/>
                </a:solidFill>
              </a:rPr>
              <a:t>25.5</a:t>
            </a:r>
          </a:p>
        </p:txBody>
      </p:sp>
      <p:sp>
        <p:nvSpPr>
          <p:cNvPr id="56" name="TextBox 55">
            <a:extLst>
              <a:ext uri="{FF2B5EF4-FFF2-40B4-BE49-F238E27FC236}">
                <a16:creationId xmlns:a16="http://schemas.microsoft.com/office/drawing/2014/main" xmlns="" id="{B82BB1BF-6DEB-4182-A191-551301728124}"/>
              </a:ext>
            </a:extLst>
          </p:cNvPr>
          <p:cNvSpPr txBox="1"/>
          <p:nvPr/>
        </p:nvSpPr>
        <p:spPr>
          <a:xfrm>
            <a:off x="2436933" y="3160514"/>
            <a:ext cx="262014" cy="230832"/>
          </a:xfrm>
          <a:prstGeom prst="rect">
            <a:avLst/>
          </a:prstGeom>
          <a:noFill/>
        </p:spPr>
        <p:txBody>
          <a:bodyPr wrap="square">
            <a:spAutoFit/>
          </a:bodyPr>
          <a:lstStyle/>
          <a:p>
            <a:r>
              <a:rPr lang="en-IN" sz="900" b="0" i="0" u="none" strike="noStrike" baseline="0" dirty="0">
                <a:solidFill>
                  <a:srgbClr val="000000"/>
                </a:solidFill>
              </a:rPr>
              <a:t>F</a:t>
            </a:r>
          </a:p>
        </p:txBody>
      </p:sp>
      <p:sp>
        <p:nvSpPr>
          <p:cNvPr id="57" name="TextBox 56">
            <a:extLst>
              <a:ext uri="{FF2B5EF4-FFF2-40B4-BE49-F238E27FC236}">
                <a16:creationId xmlns:a16="http://schemas.microsoft.com/office/drawing/2014/main" xmlns="" id="{76E5B23B-C82C-4C03-A2CC-3FBAEC255BA8}"/>
              </a:ext>
            </a:extLst>
          </p:cNvPr>
          <p:cNvSpPr txBox="1"/>
          <p:nvPr/>
        </p:nvSpPr>
        <p:spPr>
          <a:xfrm>
            <a:off x="3488493" y="3160514"/>
            <a:ext cx="262014" cy="230832"/>
          </a:xfrm>
          <a:prstGeom prst="rect">
            <a:avLst/>
          </a:prstGeom>
          <a:noFill/>
        </p:spPr>
        <p:txBody>
          <a:bodyPr wrap="square">
            <a:spAutoFit/>
          </a:bodyPr>
          <a:lstStyle/>
          <a:p>
            <a:r>
              <a:rPr lang="en-IN" sz="900" b="0" i="0" u="none" strike="noStrike" baseline="0" dirty="0">
                <a:solidFill>
                  <a:srgbClr val="000000"/>
                </a:solidFill>
              </a:rPr>
              <a:t>9</a:t>
            </a:r>
          </a:p>
        </p:txBody>
      </p:sp>
      <p:sp>
        <p:nvSpPr>
          <p:cNvPr id="58" name="TextBox 57">
            <a:extLst>
              <a:ext uri="{FF2B5EF4-FFF2-40B4-BE49-F238E27FC236}">
                <a16:creationId xmlns:a16="http://schemas.microsoft.com/office/drawing/2014/main" xmlns="" id="{B8975582-324C-4066-BB02-8F60EE1B359F}"/>
              </a:ext>
            </a:extLst>
          </p:cNvPr>
          <p:cNvSpPr txBox="1"/>
          <p:nvPr/>
        </p:nvSpPr>
        <p:spPr>
          <a:xfrm>
            <a:off x="4494332" y="3160514"/>
            <a:ext cx="310723" cy="230832"/>
          </a:xfrm>
          <a:prstGeom prst="rect">
            <a:avLst/>
          </a:prstGeom>
          <a:noFill/>
        </p:spPr>
        <p:txBody>
          <a:bodyPr wrap="square">
            <a:spAutoFit/>
          </a:bodyPr>
          <a:lstStyle/>
          <a:p>
            <a:r>
              <a:rPr lang="en-IN" sz="900" b="0" i="0" u="none" strike="noStrike" baseline="0" dirty="0">
                <a:solidFill>
                  <a:srgbClr val="000000"/>
                </a:solidFill>
              </a:rPr>
              <a:t>19</a:t>
            </a:r>
          </a:p>
        </p:txBody>
      </p:sp>
      <p:sp>
        <p:nvSpPr>
          <p:cNvPr id="59" name="TextBox 58">
            <a:extLst>
              <a:ext uri="{FF2B5EF4-FFF2-40B4-BE49-F238E27FC236}">
                <a16:creationId xmlns:a16="http://schemas.microsoft.com/office/drawing/2014/main" xmlns="" id="{5902A551-3A68-4293-93C6-309042C23187}"/>
              </a:ext>
            </a:extLst>
          </p:cNvPr>
          <p:cNvSpPr txBox="1"/>
          <p:nvPr/>
        </p:nvSpPr>
        <p:spPr>
          <a:xfrm>
            <a:off x="5415920" y="3160514"/>
            <a:ext cx="476240" cy="230832"/>
          </a:xfrm>
          <a:prstGeom prst="rect">
            <a:avLst/>
          </a:prstGeom>
          <a:noFill/>
        </p:spPr>
        <p:txBody>
          <a:bodyPr wrap="square">
            <a:spAutoFit/>
          </a:bodyPr>
          <a:lstStyle/>
          <a:p>
            <a:r>
              <a:rPr lang="en-IN" sz="900" b="0" i="0" u="none" strike="noStrike" baseline="0" dirty="0">
                <a:solidFill>
                  <a:srgbClr val="000000"/>
                </a:solidFill>
              </a:rPr>
              <a:t>19.00</a:t>
            </a:r>
          </a:p>
        </p:txBody>
      </p:sp>
      <p:sp>
        <p:nvSpPr>
          <p:cNvPr id="60" name="TextBox 59">
            <a:extLst>
              <a:ext uri="{FF2B5EF4-FFF2-40B4-BE49-F238E27FC236}">
                <a16:creationId xmlns:a16="http://schemas.microsoft.com/office/drawing/2014/main" xmlns="" id="{A8E46497-DA09-43E4-825C-0B790DC04B01}"/>
              </a:ext>
            </a:extLst>
          </p:cNvPr>
          <p:cNvSpPr txBox="1"/>
          <p:nvPr/>
        </p:nvSpPr>
        <p:spPr>
          <a:xfrm>
            <a:off x="6440094" y="3160514"/>
            <a:ext cx="500533" cy="230832"/>
          </a:xfrm>
          <a:prstGeom prst="rect">
            <a:avLst/>
          </a:prstGeom>
          <a:noFill/>
        </p:spPr>
        <p:txBody>
          <a:bodyPr wrap="square">
            <a:spAutoFit/>
          </a:bodyPr>
          <a:lstStyle/>
          <a:p>
            <a:r>
              <a:rPr lang="en-IN" sz="900" b="0" i="0" u="none" strike="noStrike" baseline="0" dirty="0">
                <a:solidFill>
                  <a:srgbClr val="000000"/>
                </a:solidFill>
              </a:rPr>
              <a:t>Trace</a:t>
            </a:r>
          </a:p>
        </p:txBody>
      </p:sp>
      <p:sp>
        <p:nvSpPr>
          <p:cNvPr id="61" name="TextBox 60">
            <a:extLst>
              <a:ext uri="{FF2B5EF4-FFF2-40B4-BE49-F238E27FC236}">
                <a16:creationId xmlns:a16="http://schemas.microsoft.com/office/drawing/2014/main" xmlns="" id="{099EB4DB-6F21-49B3-9E73-538CF477A9EC}"/>
              </a:ext>
            </a:extLst>
          </p:cNvPr>
          <p:cNvSpPr txBox="1"/>
          <p:nvPr/>
        </p:nvSpPr>
        <p:spPr>
          <a:xfrm>
            <a:off x="7468794" y="3160514"/>
            <a:ext cx="500533" cy="230832"/>
          </a:xfrm>
          <a:prstGeom prst="rect">
            <a:avLst/>
          </a:prstGeom>
          <a:noFill/>
        </p:spPr>
        <p:txBody>
          <a:bodyPr wrap="square">
            <a:spAutoFit/>
          </a:bodyPr>
          <a:lstStyle/>
          <a:p>
            <a:r>
              <a:rPr lang="en-IN" sz="900" b="0" i="0" u="none" strike="noStrike" baseline="0" dirty="0">
                <a:solidFill>
                  <a:srgbClr val="000000"/>
                </a:solidFill>
              </a:rPr>
              <a:t>Trace</a:t>
            </a:r>
          </a:p>
        </p:txBody>
      </p:sp>
      <p:sp>
        <p:nvSpPr>
          <p:cNvPr id="62" name="TextBox 61">
            <a:extLst>
              <a:ext uri="{FF2B5EF4-FFF2-40B4-BE49-F238E27FC236}">
                <a16:creationId xmlns:a16="http://schemas.microsoft.com/office/drawing/2014/main" xmlns="" id="{6A1030AF-5A3E-473D-82F2-379FCD6C3860}"/>
              </a:ext>
            </a:extLst>
          </p:cNvPr>
          <p:cNvSpPr txBox="1"/>
          <p:nvPr/>
        </p:nvSpPr>
        <p:spPr>
          <a:xfrm>
            <a:off x="2436932" y="3366254"/>
            <a:ext cx="340711" cy="230832"/>
          </a:xfrm>
          <a:prstGeom prst="rect">
            <a:avLst/>
          </a:prstGeom>
          <a:noFill/>
        </p:spPr>
        <p:txBody>
          <a:bodyPr wrap="square">
            <a:spAutoFit/>
          </a:bodyPr>
          <a:lstStyle/>
          <a:p>
            <a:r>
              <a:rPr lang="en-IN" sz="900" b="0" i="0" u="none" strike="noStrike" baseline="0" dirty="0">
                <a:solidFill>
                  <a:srgbClr val="000000"/>
                </a:solidFill>
              </a:rPr>
              <a:t>Na</a:t>
            </a:r>
          </a:p>
        </p:txBody>
      </p:sp>
      <p:sp>
        <p:nvSpPr>
          <p:cNvPr id="63" name="TextBox 62">
            <a:extLst>
              <a:ext uri="{FF2B5EF4-FFF2-40B4-BE49-F238E27FC236}">
                <a16:creationId xmlns:a16="http://schemas.microsoft.com/office/drawing/2014/main" xmlns="" id="{02B8B3BF-A466-4CB3-8A79-721D6E2500E8}"/>
              </a:ext>
            </a:extLst>
          </p:cNvPr>
          <p:cNvSpPr txBox="1"/>
          <p:nvPr/>
        </p:nvSpPr>
        <p:spPr>
          <a:xfrm>
            <a:off x="3428464" y="3366254"/>
            <a:ext cx="323411" cy="230832"/>
          </a:xfrm>
          <a:prstGeom prst="rect">
            <a:avLst/>
          </a:prstGeom>
          <a:noFill/>
        </p:spPr>
        <p:txBody>
          <a:bodyPr wrap="square">
            <a:spAutoFit/>
          </a:bodyPr>
          <a:lstStyle/>
          <a:p>
            <a:r>
              <a:rPr lang="en-IN" sz="900" b="0" i="0" u="none" strike="noStrike" baseline="0" dirty="0">
                <a:solidFill>
                  <a:srgbClr val="000000"/>
                </a:solidFill>
              </a:rPr>
              <a:t>11</a:t>
            </a:r>
          </a:p>
        </p:txBody>
      </p:sp>
      <p:sp>
        <p:nvSpPr>
          <p:cNvPr id="64" name="TextBox 63">
            <a:extLst>
              <a:ext uri="{FF2B5EF4-FFF2-40B4-BE49-F238E27FC236}">
                <a16:creationId xmlns:a16="http://schemas.microsoft.com/office/drawing/2014/main" xmlns="" id="{B7784893-4696-4F1D-988A-5EBB045A75D1}"/>
              </a:ext>
            </a:extLst>
          </p:cNvPr>
          <p:cNvSpPr txBox="1"/>
          <p:nvPr/>
        </p:nvSpPr>
        <p:spPr>
          <a:xfrm>
            <a:off x="4494332" y="3366254"/>
            <a:ext cx="310723" cy="230832"/>
          </a:xfrm>
          <a:prstGeom prst="rect">
            <a:avLst/>
          </a:prstGeom>
          <a:noFill/>
        </p:spPr>
        <p:txBody>
          <a:bodyPr wrap="square">
            <a:spAutoFit/>
          </a:bodyPr>
          <a:lstStyle/>
          <a:p>
            <a:r>
              <a:rPr lang="en-IN" sz="900" b="0" i="0" u="none" strike="noStrike" baseline="0" dirty="0">
                <a:solidFill>
                  <a:srgbClr val="000000"/>
                </a:solidFill>
              </a:rPr>
              <a:t>23</a:t>
            </a:r>
          </a:p>
        </p:txBody>
      </p:sp>
      <p:sp>
        <p:nvSpPr>
          <p:cNvPr id="65" name="TextBox 64">
            <a:extLst>
              <a:ext uri="{FF2B5EF4-FFF2-40B4-BE49-F238E27FC236}">
                <a16:creationId xmlns:a16="http://schemas.microsoft.com/office/drawing/2014/main" xmlns="" id="{9CAA5A70-A5FF-4AA0-8B23-4BAAA84F8C97}"/>
              </a:ext>
            </a:extLst>
          </p:cNvPr>
          <p:cNvSpPr txBox="1"/>
          <p:nvPr/>
        </p:nvSpPr>
        <p:spPr>
          <a:xfrm>
            <a:off x="5415920" y="3366254"/>
            <a:ext cx="476240" cy="230832"/>
          </a:xfrm>
          <a:prstGeom prst="rect">
            <a:avLst/>
          </a:prstGeom>
          <a:noFill/>
        </p:spPr>
        <p:txBody>
          <a:bodyPr wrap="square">
            <a:spAutoFit/>
          </a:bodyPr>
          <a:lstStyle/>
          <a:p>
            <a:r>
              <a:rPr lang="en-IN" sz="900" b="0" i="0" u="none" strike="noStrike" baseline="0" dirty="0">
                <a:solidFill>
                  <a:srgbClr val="000000"/>
                </a:solidFill>
              </a:rPr>
              <a:t>22.99</a:t>
            </a:r>
          </a:p>
        </p:txBody>
      </p:sp>
      <p:sp>
        <p:nvSpPr>
          <p:cNvPr id="66" name="TextBox 65">
            <a:extLst>
              <a:ext uri="{FF2B5EF4-FFF2-40B4-BE49-F238E27FC236}">
                <a16:creationId xmlns:a16="http://schemas.microsoft.com/office/drawing/2014/main" xmlns="" id="{1FC42C19-27CA-40B5-ACD6-3A0FCF635C86}"/>
              </a:ext>
            </a:extLst>
          </p:cNvPr>
          <p:cNvSpPr txBox="1"/>
          <p:nvPr/>
        </p:nvSpPr>
        <p:spPr>
          <a:xfrm>
            <a:off x="6576950" y="3366254"/>
            <a:ext cx="348741" cy="230832"/>
          </a:xfrm>
          <a:prstGeom prst="rect">
            <a:avLst/>
          </a:prstGeom>
          <a:noFill/>
        </p:spPr>
        <p:txBody>
          <a:bodyPr wrap="square">
            <a:spAutoFit/>
          </a:bodyPr>
          <a:lstStyle/>
          <a:p>
            <a:r>
              <a:rPr lang="en-IN" sz="900" b="0" i="0" u="none" strike="noStrike" baseline="0" dirty="0">
                <a:solidFill>
                  <a:srgbClr val="000000"/>
                </a:solidFill>
              </a:rPr>
              <a:t>0.2</a:t>
            </a:r>
          </a:p>
        </p:txBody>
      </p:sp>
      <p:sp>
        <p:nvSpPr>
          <p:cNvPr id="67" name="TextBox 66">
            <a:extLst>
              <a:ext uri="{FF2B5EF4-FFF2-40B4-BE49-F238E27FC236}">
                <a16:creationId xmlns:a16="http://schemas.microsoft.com/office/drawing/2014/main" xmlns="" id="{F30BAC9F-B4FE-44FB-81CA-2A70617CB011}"/>
              </a:ext>
            </a:extLst>
          </p:cNvPr>
          <p:cNvSpPr txBox="1"/>
          <p:nvPr/>
        </p:nvSpPr>
        <p:spPr>
          <a:xfrm>
            <a:off x="7559930" y="3366254"/>
            <a:ext cx="348741" cy="230832"/>
          </a:xfrm>
          <a:prstGeom prst="rect">
            <a:avLst/>
          </a:prstGeom>
          <a:noFill/>
        </p:spPr>
        <p:txBody>
          <a:bodyPr wrap="square">
            <a:spAutoFit/>
          </a:bodyPr>
          <a:lstStyle/>
          <a:p>
            <a:r>
              <a:rPr lang="en-IN" sz="900" b="0" i="0" u="none" strike="noStrike" baseline="0" dirty="0">
                <a:solidFill>
                  <a:srgbClr val="000000"/>
                </a:solidFill>
              </a:rPr>
              <a:t>0.3</a:t>
            </a:r>
          </a:p>
        </p:txBody>
      </p:sp>
      <p:sp>
        <p:nvSpPr>
          <p:cNvPr id="68" name="TextBox 67">
            <a:extLst>
              <a:ext uri="{FF2B5EF4-FFF2-40B4-BE49-F238E27FC236}">
                <a16:creationId xmlns:a16="http://schemas.microsoft.com/office/drawing/2014/main" xmlns="" id="{6A8DE10B-5E0D-47E5-ADA5-948CAD766CEB}"/>
              </a:ext>
            </a:extLst>
          </p:cNvPr>
          <p:cNvSpPr txBox="1"/>
          <p:nvPr/>
        </p:nvSpPr>
        <p:spPr>
          <a:xfrm>
            <a:off x="2439657" y="3571994"/>
            <a:ext cx="359293" cy="230832"/>
          </a:xfrm>
          <a:prstGeom prst="rect">
            <a:avLst/>
          </a:prstGeom>
          <a:noFill/>
        </p:spPr>
        <p:txBody>
          <a:bodyPr wrap="square">
            <a:spAutoFit/>
          </a:bodyPr>
          <a:lstStyle/>
          <a:p>
            <a:r>
              <a:rPr lang="en-IN" sz="900" b="0" i="0" u="none" strike="noStrike" baseline="0" dirty="0">
                <a:solidFill>
                  <a:srgbClr val="000000"/>
                </a:solidFill>
              </a:rPr>
              <a:t>Mg</a:t>
            </a:r>
          </a:p>
        </p:txBody>
      </p:sp>
      <p:sp>
        <p:nvSpPr>
          <p:cNvPr id="69" name="TextBox 68">
            <a:extLst>
              <a:ext uri="{FF2B5EF4-FFF2-40B4-BE49-F238E27FC236}">
                <a16:creationId xmlns:a16="http://schemas.microsoft.com/office/drawing/2014/main" xmlns="" id="{F91E84AD-8E96-4E39-BB16-C5A5A94483A1}"/>
              </a:ext>
            </a:extLst>
          </p:cNvPr>
          <p:cNvSpPr txBox="1"/>
          <p:nvPr/>
        </p:nvSpPr>
        <p:spPr>
          <a:xfrm>
            <a:off x="3420844" y="3571994"/>
            <a:ext cx="323411" cy="230832"/>
          </a:xfrm>
          <a:prstGeom prst="rect">
            <a:avLst/>
          </a:prstGeom>
          <a:noFill/>
        </p:spPr>
        <p:txBody>
          <a:bodyPr wrap="square">
            <a:spAutoFit/>
          </a:bodyPr>
          <a:lstStyle/>
          <a:p>
            <a:r>
              <a:rPr lang="en-IN" sz="900" b="0" i="0" u="none" strike="noStrike" baseline="0" dirty="0">
                <a:solidFill>
                  <a:srgbClr val="000000"/>
                </a:solidFill>
              </a:rPr>
              <a:t>12</a:t>
            </a:r>
          </a:p>
        </p:txBody>
      </p:sp>
      <p:sp>
        <p:nvSpPr>
          <p:cNvPr id="70" name="TextBox 69">
            <a:extLst>
              <a:ext uri="{FF2B5EF4-FFF2-40B4-BE49-F238E27FC236}">
                <a16:creationId xmlns:a16="http://schemas.microsoft.com/office/drawing/2014/main" xmlns="" id="{D9688BA1-9D65-4193-881B-86343518B0C2}"/>
              </a:ext>
            </a:extLst>
          </p:cNvPr>
          <p:cNvSpPr txBox="1"/>
          <p:nvPr/>
        </p:nvSpPr>
        <p:spPr>
          <a:xfrm>
            <a:off x="4494332" y="3571994"/>
            <a:ext cx="310723" cy="230832"/>
          </a:xfrm>
          <a:prstGeom prst="rect">
            <a:avLst/>
          </a:prstGeom>
          <a:noFill/>
        </p:spPr>
        <p:txBody>
          <a:bodyPr wrap="square">
            <a:spAutoFit/>
          </a:bodyPr>
          <a:lstStyle/>
          <a:p>
            <a:r>
              <a:rPr lang="en-IN" sz="900" b="0" i="0" u="none" strike="noStrike" baseline="0" dirty="0">
                <a:solidFill>
                  <a:srgbClr val="000000"/>
                </a:solidFill>
              </a:rPr>
              <a:t>24</a:t>
            </a:r>
          </a:p>
        </p:txBody>
      </p:sp>
      <p:sp>
        <p:nvSpPr>
          <p:cNvPr id="71" name="TextBox 70">
            <a:extLst>
              <a:ext uri="{FF2B5EF4-FFF2-40B4-BE49-F238E27FC236}">
                <a16:creationId xmlns:a16="http://schemas.microsoft.com/office/drawing/2014/main" xmlns="" id="{D74EE8BD-6929-4B73-B322-9C876EB05E39}"/>
              </a:ext>
            </a:extLst>
          </p:cNvPr>
          <p:cNvSpPr txBox="1"/>
          <p:nvPr/>
        </p:nvSpPr>
        <p:spPr>
          <a:xfrm>
            <a:off x="5415920" y="3571994"/>
            <a:ext cx="476240" cy="230832"/>
          </a:xfrm>
          <a:prstGeom prst="rect">
            <a:avLst/>
          </a:prstGeom>
          <a:noFill/>
        </p:spPr>
        <p:txBody>
          <a:bodyPr wrap="square">
            <a:spAutoFit/>
          </a:bodyPr>
          <a:lstStyle/>
          <a:p>
            <a:r>
              <a:rPr lang="en-IN" sz="900" b="0" i="0" u="none" strike="noStrike" baseline="0" dirty="0">
                <a:solidFill>
                  <a:srgbClr val="000000"/>
                </a:solidFill>
              </a:rPr>
              <a:t>24.31</a:t>
            </a:r>
          </a:p>
        </p:txBody>
      </p:sp>
      <p:sp>
        <p:nvSpPr>
          <p:cNvPr id="72" name="TextBox 71">
            <a:extLst>
              <a:ext uri="{FF2B5EF4-FFF2-40B4-BE49-F238E27FC236}">
                <a16:creationId xmlns:a16="http://schemas.microsoft.com/office/drawing/2014/main" xmlns="" id="{74EB68BD-5613-4BB0-8B9B-32DCD2D6C910}"/>
              </a:ext>
            </a:extLst>
          </p:cNvPr>
          <p:cNvSpPr txBox="1"/>
          <p:nvPr/>
        </p:nvSpPr>
        <p:spPr>
          <a:xfrm>
            <a:off x="6561710" y="3571994"/>
            <a:ext cx="348741" cy="230832"/>
          </a:xfrm>
          <a:prstGeom prst="rect">
            <a:avLst/>
          </a:prstGeom>
          <a:noFill/>
        </p:spPr>
        <p:txBody>
          <a:bodyPr wrap="square">
            <a:spAutoFit/>
          </a:bodyPr>
          <a:lstStyle/>
          <a:p>
            <a:r>
              <a:rPr lang="en-IN" sz="900" b="0" i="0" u="none" strike="noStrike" baseline="0" dirty="0">
                <a:solidFill>
                  <a:srgbClr val="000000"/>
                </a:solidFill>
              </a:rPr>
              <a:t>0.1</a:t>
            </a:r>
          </a:p>
        </p:txBody>
      </p:sp>
      <p:sp>
        <p:nvSpPr>
          <p:cNvPr id="73" name="TextBox 72">
            <a:extLst>
              <a:ext uri="{FF2B5EF4-FFF2-40B4-BE49-F238E27FC236}">
                <a16:creationId xmlns:a16="http://schemas.microsoft.com/office/drawing/2014/main" xmlns="" id="{4101CC54-D3E3-4C00-A022-D4071B885356}"/>
              </a:ext>
            </a:extLst>
          </p:cNvPr>
          <p:cNvSpPr txBox="1"/>
          <p:nvPr/>
        </p:nvSpPr>
        <p:spPr>
          <a:xfrm>
            <a:off x="7552310" y="3571994"/>
            <a:ext cx="348741" cy="230832"/>
          </a:xfrm>
          <a:prstGeom prst="rect">
            <a:avLst/>
          </a:prstGeom>
          <a:noFill/>
        </p:spPr>
        <p:txBody>
          <a:bodyPr wrap="square">
            <a:spAutoFit/>
          </a:bodyPr>
          <a:lstStyle/>
          <a:p>
            <a:r>
              <a:rPr lang="en-IN" sz="900" b="0" i="0" u="none" strike="noStrike" baseline="0" dirty="0">
                <a:solidFill>
                  <a:srgbClr val="000000"/>
                </a:solidFill>
              </a:rPr>
              <a:t>0.1</a:t>
            </a:r>
          </a:p>
        </p:txBody>
      </p:sp>
      <p:sp>
        <p:nvSpPr>
          <p:cNvPr id="74" name="TextBox 73">
            <a:extLst>
              <a:ext uri="{FF2B5EF4-FFF2-40B4-BE49-F238E27FC236}">
                <a16:creationId xmlns:a16="http://schemas.microsoft.com/office/drawing/2014/main" xmlns="" id="{C19C6FC9-6CE9-4C09-9F35-76D2D0A395EC}"/>
              </a:ext>
            </a:extLst>
          </p:cNvPr>
          <p:cNvSpPr txBox="1"/>
          <p:nvPr/>
        </p:nvSpPr>
        <p:spPr>
          <a:xfrm>
            <a:off x="2436933" y="3785354"/>
            <a:ext cx="262014" cy="230832"/>
          </a:xfrm>
          <a:prstGeom prst="rect">
            <a:avLst/>
          </a:prstGeom>
          <a:noFill/>
        </p:spPr>
        <p:txBody>
          <a:bodyPr wrap="square">
            <a:spAutoFit/>
          </a:bodyPr>
          <a:lstStyle/>
          <a:p>
            <a:r>
              <a:rPr lang="en-IN" sz="900" b="0" i="0" u="none" strike="noStrike" baseline="0" dirty="0">
                <a:solidFill>
                  <a:srgbClr val="000000"/>
                </a:solidFill>
              </a:rPr>
              <a:t>P</a:t>
            </a:r>
          </a:p>
        </p:txBody>
      </p:sp>
      <p:sp>
        <p:nvSpPr>
          <p:cNvPr id="75" name="TextBox 74">
            <a:extLst>
              <a:ext uri="{FF2B5EF4-FFF2-40B4-BE49-F238E27FC236}">
                <a16:creationId xmlns:a16="http://schemas.microsoft.com/office/drawing/2014/main" xmlns="" id="{6DCD4D43-3F32-4089-9855-9F92A4019BA6}"/>
              </a:ext>
            </a:extLst>
          </p:cNvPr>
          <p:cNvSpPr txBox="1"/>
          <p:nvPr/>
        </p:nvSpPr>
        <p:spPr>
          <a:xfrm>
            <a:off x="3420844" y="3785354"/>
            <a:ext cx="323411" cy="230832"/>
          </a:xfrm>
          <a:prstGeom prst="rect">
            <a:avLst/>
          </a:prstGeom>
          <a:noFill/>
        </p:spPr>
        <p:txBody>
          <a:bodyPr wrap="square">
            <a:spAutoFit/>
          </a:bodyPr>
          <a:lstStyle/>
          <a:p>
            <a:r>
              <a:rPr lang="en-IN" sz="900" b="0" i="0" u="none" strike="noStrike" baseline="0" dirty="0">
                <a:solidFill>
                  <a:srgbClr val="000000"/>
                </a:solidFill>
              </a:rPr>
              <a:t>15</a:t>
            </a:r>
          </a:p>
        </p:txBody>
      </p:sp>
      <p:sp>
        <p:nvSpPr>
          <p:cNvPr id="76" name="TextBox 75">
            <a:extLst>
              <a:ext uri="{FF2B5EF4-FFF2-40B4-BE49-F238E27FC236}">
                <a16:creationId xmlns:a16="http://schemas.microsoft.com/office/drawing/2014/main" xmlns="" id="{0BB671B7-63B2-4486-9A6D-D8F2FF4E61A5}"/>
              </a:ext>
            </a:extLst>
          </p:cNvPr>
          <p:cNvSpPr txBox="1"/>
          <p:nvPr/>
        </p:nvSpPr>
        <p:spPr>
          <a:xfrm>
            <a:off x="4509572" y="3785354"/>
            <a:ext cx="310723" cy="230832"/>
          </a:xfrm>
          <a:prstGeom prst="rect">
            <a:avLst/>
          </a:prstGeom>
          <a:noFill/>
        </p:spPr>
        <p:txBody>
          <a:bodyPr wrap="square">
            <a:spAutoFit/>
          </a:bodyPr>
          <a:lstStyle/>
          <a:p>
            <a:r>
              <a:rPr lang="en-IN" sz="900" b="0" i="0" u="none" strike="noStrike" baseline="0" dirty="0">
                <a:solidFill>
                  <a:srgbClr val="000000"/>
                </a:solidFill>
              </a:rPr>
              <a:t>31</a:t>
            </a:r>
          </a:p>
        </p:txBody>
      </p:sp>
      <p:sp>
        <p:nvSpPr>
          <p:cNvPr id="77" name="TextBox 76">
            <a:extLst>
              <a:ext uri="{FF2B5EF4-FFF2-40B4-BE49-F238E27FC236}">
                <a16:creationId xmlns:a16="http://schemas.microsoft.com/office/drawing/2014/main" xmlns="" id="{8E802AF4-AD99-4ED4-907A-A34936FB92D1}"/>
              </a:ext>
            </a:extLst>
          </p:cNvPr>
          <p:cNvSpPr txBox="1"/>
          <p:nvPr/>
        </p:nvSpPr>
        <p:spPr>
          <a:xfrm>
            <a:off x="5423540" y="3785354"/>
            <a:ext cx="476240" cy="230832"/>
          </a:xfrm>
          <a:prstGeom prst="rect">
            <a:avLst/>
          </a:prstGeom>
          <a:noFill/>
        </p:spPr>
        <p:txBody>
          <a:bodyPr wrap="square">
            <a:spAutoFit/>
          </a:bodyPr>
          <a:lstStyle/>
          <a:p>
            <a:r>
              <a:rPr lang="en-IN" sz="900" b="0" i="0" u="none" strike="noStrike" baseline="0" dirty="0">
                <a:solidFill>
                  <a:srgbClr val="000000"/>
                </a:solidFill>
              </a:rPr>
              <a:t>30.97</a:t>
            </a:r>
          </a:p>
        </p:txBody>
      </p:sp>
      <p:sp>
        <p:nvSpPr>
          <p:cNvPr id="78" name="TextBox 77">
            <a:extLst>
              <a:ext uri="{FF2B5EF4-FFF2-40B4-BE49-F238E27FC236}">
                <a16:creationId xmlns:a16="http://schemas.microsoft.com/office/drawing/2014/main" xmlns="" id="{B7A3A41B-D7E3-4FA1-8E71-6D841E644067}"/>
              </a:ext>
            </a:extLst>
          </p:cNvPr>
          <p:cNvSpPr txBox="1"/>
          <p:nvPr/>
        </p:nvSpPr>
        <p:spPr>
          <a:xfrm>
            <a:off x="6576950" y="3785354"/>
            <a:ext cx="348741" cy="230832"/>
          </a:xfrm>
          <a:prstGeom prst="rect">
            <a:avLst/>
          </a:prstGeom>
          <a:noFill/>
        </p:spPr>
        <p:txBody>
          <a:bodyPr wrap="square">
            <a:spAutoFit/>
          </a:bodyPr>
          <a:lstStyle/>
          <a:p>
            <a:r>
              <a:rPr lang="en-IN" sz="900" b="0" i="0" u="none" strike="noStrike" baseline="0" dirty="0">
                <a:solidFill>
                  <a:srgbClr val="000000"/>
                </a:solidFill>
              </a:rPr>
              <a:t>1.0</a:t>
            </a:r>
          </a:p>
        </p:txBody>
      </p:sp>
      <p:sp>
        <p:nvSpPr>
          <p:cNvPr id="79" name="TextBox 78">
            <a:extLst>
              <a:ext uri="{FF2B5EF4-FFF2-40B4-BE49-F238E27FC236}">
                <a16:creationId xmlns:a16="http://schemas.microsoft.com/office/drawing/2014/main" xmlns="" id="{768653CD-ABF3-498A-B6F0-58201A5FFE8F}"/>
              </a:ext>
            </a:extLst>
          </p:cNvPr>
          <p:cNvSpPr txBox="1"/>
          <p:nvPr/>
        </p:nvSpPr>
        <p:spPr>
          <a:xfrm>
            <a:off x="7557957" y="3785354"/>
            <a:ext cx="417735" cy="230832"/>
          </a:xfrm>
          <a:prstGeom prst="rect">
            <a:avLst/>
          </a:prstGeom>
          <a:noFill/>
        </p:spPr>
        <p:txBody>
          <a:bodyPr wrap="square">
            <a:spAutoFit/>
          </a:bodyPr>
          <a:lstStyle/>
          <a:p>
            <a:r>
              <a:rPr lang="en-IN" sz="900" b="0" i="0" u="none" strike="noStrike" baseline="0" dirty="0">
                <a:solidFill>
                  <a:srgbClr val="000000"/>
                </a:solidFill>
              </a:rPr>
              <a:t>0.22</a:t>
            </a:r>
          </a:p>
        </p:txBody>
      </p:sp>
      <p:sp>
        <p:nvSpPr>
          <p:cNvPr id="80" name="TextBox 79">
            <a:extLst>
              <a:ext uri="{FF2B5EF4-FFF2-40B4-BE49-F238E27FC236}">
                <a16:creationId xmlns:a16="http://schemas.microsoft.com/office/drawing/2014/main" xmlns="" id="{D1FCF503-2537-4B75-A838-061D18429D26}"/>
              </a:ext>
            </a:extLst>
          </p:cNvPr>
          <p:cNvSpPr txBox="1"/>
          <p:nvPr/>
        </p:nvSpPr>
        <p:spPr>
          <a:xfrm>
            <a:off x="2436933" y="3991094"/>
            <a:ext cx="262014" cy="230832"/>
          </a:xfrm>
          <a:prstGeom prst="rect">
            <a:avLst/>
          </a:prstGeom>
          <a:noFill/>
        </p:spPr>
        <p:txBody>
          <a:bodyPr wrap="square">
            <a:spAutoFit/>
          </a:bodyPr>
          <a:lstStyle/>
          <a:p>
            <a:r>
              <a:rPr lang="en-IN" sz="900" b="0" i="0" u="none" strike="noStrike" baseline="0" dirty="0">
                <a:solidFill>
                  <a:srgbClr val="000000"/>
                </a:solidFill>
              </a:rPr>
              <a:t>S</a:t>
            </a:r>
          </a:p>
        </p:txBody>
      </p:sp>
      <p:sp>
        <p:nvSpPr>
          <p:cNvPr id="81" name="TextBox 80">
            <a:extLst>
              <a:ext uri="{FF2B5EF4-FFF2-40B4-BE49-F238E27FC236}">
                <a16:creationId xmlns:a16="http://schemas.microsoft.com/office/drawing/2014/main" xmlns="" id="{40460879-D758-4707-8E03-63997854E3F9}"/>
              </a:ext>
            </a:extLst>
          </p:cNvPr>
          <p:cNvSpPr txBox="1"/>
          <p:nvPr/>
        </p:nvSpPr>
        <p:spPr>
          <a:xfrm>
            <a:off x="3420844" y="3991094"/>
            <a:ext cx="323411" cy="230832"/>
          </a:xfrm>
          <a:prstGeom prst="rect">
            <a:avLst/>
          </a:prstGeom>
          <a:noFill/>
        </p:spPr>
        <p:txBody>
          <a:bodyPr wrap="square">
            <a:spAutoFit/>
          </a:bodyPr>
          <a:lstStyle/>
          <a:p>
            <a:r>
              <a:rPr lang="en-IN" sz="900" b="0" i="0" u="none" strike="noStrike" baseline="0" dirty="0">
                <a:solidFill>
                  <a:srgbClr val="000000"/>
                </a:solidFill>
              </a:rPr>
              <a:t>16</a:t>
            </a:r>
          </a:p>
        </p:txBody>
      </p:sp>
      <p:sp>
        <p:nvSpPr>
          <p:cNvPr id="82" name="TextBox 81">
            <a:extLst>
              <a:ext uri="{FF2B5EF4-FFF2-40B4-BE49-F238E27FC236}">
                <a16:creationId xmlns:a16="http://schemas.microsoft.com/office/drawing/2014/main" xmlns="" id="{9012AEE0-5837-439D-85FB-F4007F996B2F}"/>
              </a:ext>
            </a:extLst>
          </p:cNvPr>
          <p:cNvSpPr txBox="1"/>
          <p:nvPr/>
        </p:nvSpPr>
        <p:spPr>
          <a:xfrm>
            <a:off x="4494332" y="3991094"/>
            <a:ext cx="310723" cy="230832"/>
          </a:xfrm>
          <a:prstGeom prst="rect">
            <a:avLst/>
          </a:prstGeom>
          <a:noFill/>
        </p:spPr>
        <p:txBody>
          <a:bodyPr wrap="square">
            <a:spAutoFit/>
          </a:bodyPr>
          <a:lstStyle/>
          <a:p>
            <a:r>
              <a:rPr lang="en-IN" sz="900" b="0" i="0" u="none" strike="noStrike" baseline="0" dirty="0">
                <a:solidFill>
                  <a:srgbClr val="000000"/>
                </a:solidFill>
              </a:rPr>
              <a:t>32</a:t>
            </a:r>
          </a:p>
        </p:txBody>
      </p:sp>
      <p:sp>
        <p:nvSpPr>
          <p:cNvPr id="83" name="TextBox 82">
            <a:extLst>
              <a:ext uri="{FF2B5EF4-FFF2-40B4-BE49-F238E27FC236}">
                <a16:creationId xmlns:a16="http://schemas.microsoft.com/office/drawing/2014/main" xmlns="" id="{EF6590BF-6D6B-4183-9313-E2BDDB137D44}"/>
              </a:ext>
            </a:extLst>
          </p:cNvPr>
          <p:cNvSpPr txBox="1"/>
          <p:nvPr/>
        </p:nvSpPr>
        <p:spPr>
          <a:xfrm>
            <a:off x="5415920" y="3991094"/>
            <a:ext cx="476240" cy="230832"/>
          </a:xfrm>
          <a:prstGeom prst="rect">
            <a:avLst/>
          </a:prstGeom>
          <a:noFill/>
        </p:spPr>
        <p:txBody>
          <a:bodyPr wrap="square">
            <a:spAutoFit/>
          </a:bodyPr>
          <a:lstStyle/>
          <a:p>
            <a:r>
              <a:rPr lang="en-IN" sz="900" b="0" i="0" u="none" strike="noStrike" baseline="0" dirty="0">
                <a:solidFill>
                  <a:srgbClr val="000000"/>
                </a:solidFill>
              </a:rPr>
              <a:t>32.07</a:t>
            </a:r>
          </a:p>
        </p:txBody>
      </p:sp>
      <p:sp>
        <p:nvSpPr>
          <p:cNvPr id="84" name="TextBox 83">
            <a:extLst>
              <a:ext uri="{FF2B5EF4-FFF2-40B4-BE49-F238E27FC236}">
                <a16:creationId xmlns:a16="http://schemas.microsoft.com/office/drawing/2014/main" xmlns="" id="{B70604B7-22A9-4F2A-A654-EABE359176A2}"/>
              </a:ext>
            </a:extLst>
          </p:cNvPr>
          <p:cNvSpPr txBox="1"/>
          <p:nvPr/>
        </p:nvSpPr>
        <p:spPr>
          <a:xfrm>
            <a:off x="6576950" y="3991094"/>
            <a:ext cx="348741" cy="230832"/>
          </a:xfrm>
          <a:prstGeom prst="rect">
            <a:avLst/>
          </a:prstGeom>
          <a:noFill/>
        </p:spPr>
        <p:txBody>
          <a:bodyPr wrap="square">
            <a:spAutoFit/>
          </a:bodyPr>
          <a:lstStyle/>
          <a:p>
            <a:r>
              <a:rPr lang="en-IN" sz="900" b="0" i="0" u="none" strike="noStrike" baseline="0" dirty="0">
                <a:solidFill>
                  <a:srgbClr val="000000"/>
                </a:solidFill>
              </a:rPr>
              <a:t>0.3</a:t>
            </a:r>
          </a:p>
        </p:txBody>
      </p:sp>
      <p:sp>
        <p:nvSpPr>
          <p:cNvPr id="85" name="TextBox 84">
            <a:extLst>
              <a:ext uri="{FF2B5EF4-FFF2-40B4-BE49-F238E27FC236}">
                <a16:creationId xmlns:a16="http://schemas.microsoft.com/office/drawing/2014/main" xmlns="" id="{10BAC2A8-5476-4D37-8F6C-432EE74E4164}"/>
              </a:ext>
            </a:extLst>
          </p:cNvPr>
          <p:cNvSpPr txBox="1"/>
          <p:nvPr/>
        </p:nvSpPr>
        <p:spPr>
          <a:xfrm>
            <a:off x="7557957" y="3991094"/>
            <a:ext cx="417735" cy="230832"/>
          </a:xfrm>
          <a:prstGeom prst="rect">
            <a:avLst/>
          </a:prstGeom>
          <a:noFill/>
        </p:spPr>
        <p:txBody>
          <a:bodyPr wrap="square">
            <a:spAutoFit/>
          </a:bodyPr>
          <a:lstStyle/>
          <a:p>
            <a:r>
              <a:rPr lang="en-IN" sz="900" b="0" i="0" u="none" strike="noStrike" baseline="0" dirty="0">
                <a:solidFill>
                  <a:srgbClr val="000000"/>
                </a:solidFill>
              </a:rPr>
              <a:t>0.05</a:t>
            </a:r>
          </a:p>
        </p:txBody>
      </p:sp>
      <p:sp>
        <p:nvSpPr>
          <p:cNvPr id="86" name="TextBox 85">
            <a:extLst>
              <a:ext uri="{FF2B5EF4-FFF2-40B4-BE49-F238E27FC236}">
                <a16:creationId xmlns:a16="http://schemas.microsoft.com/office/drawing/2014/main" xmlns="" id="{1F605B11-0FFB-4468-A329-E083B648083A}"/>
              </a:ext>
            </a:extLst>
          </p:cNvPr>
          <p:cNvSpPr txBox="1"/>
          <p:nvPr/>
        </p:nvSpPr>
        <p:spPr>
          <a:xfrm>
            <a:off x="2439657" y="4204454"/>
            <a:ext cx="359293" cy="230832"/>
          </a:xfrm>
          <a:prstGeom prst="rect">
            <a:avLst/>
          </a:prstGeom>
          <a:noFill/>
        </p:spPr>
        <p:txBody>
          <a:bodyPr wrap="square">
            <a:spAutoFit/>
          </a:bodyPr>
          <a:lstStyle/>
          <a:p>
            <a:r>
              <a:rPr lang="en-IN" sz="900" b="0" i="0" u="none" strike="noStrike" baseline="0" dirty="0">
                <a:solidFill>
                  <a:srgbClr val="000000"/>
                </a:solidFill>
              </a:rPr>
              <a:t>CI</a:t>
            </a:r>
          </a:p>
        </p:txBody>
      </p:sp>
      <p:sp>
        <p:nvSpPr>
          <p:cNvPr id="87" name="TextBox 86">
            <a:extLst>
              <a:ext uri="{FF2B5EF4-FFF2-40B4-BE49-F238E27FC236}">
                <a16:creationId xmlns:a16="http://schemas.microsoft.com/office/drawing/2014/main" xmlns="" id="{91D47963-86E0-4533-93AD-E221995466FC}"/>
              </a:ext>
            </a:extLst>
          </p:cNvPr>
          <p:cNvSpPr txBox="1"/>
          <p:nvPr/>
        </p:nvSpPr>
        <p:spPr>
          <a:xfrm>
            <a:off x="3420844" y="4204454"/>
            <a:ext cx="323411" cy="230832"/>
          </a:xfrm>
          <a:prstGeom prst="rect">
            <a:avLst/>
          </a:prstGeom>
          <a:noFill/>
        </p:spPr>
        <p:txBody>
          <a:bodyPr wrap="square">
            <a:spAutoFit/>
          </a:bodyPr>
          <a:lstStyle/>
          <a:p>
            <a:r>
              <a:rPr lang="en-IN" sz="900" b="0" i="0" u="none" strike="noStrike" baseline="0" dirty="0">
                <a:solidFill>
                  <a:srgbClr val="000000"/>
                </a:solidFill>
              </a:rPr>
              <a:t>17</a:t>
            </a:r>
          </a:p>
        </p:txBody>
      </p:sp>
      <p:sp>
        <p:nvSpPr>
          <p:cNvPr id="88" name="TextBox 87">
            <a:extLst>
              <a:ext uri="{FF2B5EF4-FFF2-40B4-BE49-F238E27FC236}">
                <a16:creationId xmlns:a16="http://schemas.microsoft.com/office/drawing/2014/main" xmlns="" id="{B1424592-FA7C-4FF9-B943-88A93B1B67F3}"/>
              </a:ext>
            </a:extLst>
          </p:cNvPr>
          <p:cNvSpPr txBox="1"/>
          <p:nvPr/>
        </p:nvSpPr>
        <p:spPr>
          <a:xfrm>
            <a:off x="4494332" y="4204454"/>
            <a:ext cx="310723" cy="230832"/>
          </a:xfrm>
          <a:prstGeom prst="rect">
            <a:avLst/>
          </a:prstGeom>
          <a:noFill/>
        </p:spPr>
        <p:txBody>
          <a:bodyPr wrap="square">
            <a:spAutoFit/>
          </a:bodyPr>
          <a:lstStyle/>
          <a:p>
            <a:r>
              <a:rPr lang="en-IN" sz="900" b="0" i="0" u="none" strike="noStrike" baseline="0" dirty="0">
                <a:solidFill>
                  <a:srgbClr val="000000"/>
                </a:solidFill>
              </a:rPr>
              <a:t>35</a:t>
            </a:r>
          </a:p>
        </p:txBody>
      </p:sp>
      <p:sp>
        <p:nvSpPr>
          <p:cNvPr id="89" name="TextBox 88">
            <a:extLst>
              <a:ext uri="{FF2B5EF4-FFF2-40B4-BE49-F238E27FC236}">
                <a16:creationId xmlns:a16="http://schemas.microsoft.com/office/drawing/2014/main" xmlns="" id="{64C8065D-22FE-4838-A78C-F7758A8DB040}"/>
              </a:ext>
            </a:extLst>
          </p:cNvPr>
          <p:cNvSpPr txBox="1"/>
          <p:nvPr/>
        </p:nvSpPr>
        <p:spPr>
          <a:xfrm>
            <a:off x="5415920" y="4204454"/>
            <a:ext cx="476240" cy="230832"/>
          </a:xfrm>
          <a:prstGeom prst="rect">
            <a:avLst/>
          </a:prstGeom>
          <a:noFill/>
        </p:spPr>
        <p:txBody>
          <a:bodyPr wrap="square">
            <a:spAutoFit/>
          </a:bodyPr>
          <a:lstStyle/>
          <a:p>
            <a:r>
              <a:rPr lang="en-IN" sz="900" b="0" i="0" u="none" strike="noStrike" baseline="0" dirty="0">
                <a:solidFill>
                  <a:srgbClr val="000000"/>
                </a:solidFill>
              </a:rPr>
              <a:t>35.45</a:t>
            </a:r>
          </a:p>
        </p:txBody>
      </p:sp>
      <p:sp>
        <p:nvSpPr>
          <p:cNvPr id="90" name="TextBox 89">
            <a:extLst>
              <a:ext uri="{FF2B5EF4-FFF2-40B4-BE49-F238E27FC236}">
                <a16:creationId xmlns:a16="http://schemas.microsoft.com/office/drawing/2014/main" xmlns="" id="{AF3A219F-AD8A-492D-AA13-4304C397BC08}"/>
              </a:ext>
            </a:extLst>
          </p:cNvPr>
          <p:cNvSpPr txBox="1"/>
          <p:nvPr/>
        </p:nvSpPr>
        <p:spPr>
          <a:xfrm>
            <a:off x="6576950" y="4204454"/>
            <a:ext cx="348741" cy="230832"/>
          </a:xfrm>
          <a:prstGeom prst="rect">
            <a:avLst/>
          </a:prstGeom>
          <a:noFill/>
        </p:spPr>
        <p:txBody>
          <a:bodyPr wrap="square">
            <a:spAutoFit/>
          </a:bodyPr>
          <a:lstStyle/>
          <a:p>
            <a:r>
              <a:rPr lang="en-IN" sz="900" b="0" i="0" u="none" strike="noStrike" baseline="0" dirty="0">
                <a:solidFill>
                  <a:srgbClr val="000000"/>
                </a:solidFill>
              </a:rPr>
              <a:t>0.2</a:t>
            </a:r>
          </a:p>
        </p:txBody>
      </p:sp>
      <p:sp>
        <p:nvSpPr>
          <p:cNvPr id="91" name="TextBox 90">
            <a:extLst>
              <a:ext uri="{FF2B5EF4-FFF2-40B4-BE49-F238E27FC236}">
                <a16:creationId xmlns:a16="http://schemas.microsoft.com/office/drawing/2014/main" xmlns="" id="{3583E211-9AC1-46EC-80E3-9C630D312C3C}"/>
              </a:ext>
            </a:extLst>
          </p:cNvPr>
          <p:cNvSpPr txBox="1"/>
          <p:nvPr/>
        </p:nvSpPr>
        <p:spPr>
          <a:xfrm>
            <a:off x="7557957" y="4204454"/>
            <a:ext cx="417735" cy="230832"/>
          </a:xfrm>
          <a:prstGeom prst="rect">
            <a:avLst/>
          </a:prstGeom>
          <a:noFill/>
        </p:spPr>
        <p:txBody>
          <a:bodyPr wrap="square">
            <a:spAutoFit/>
          </a:bodyPr>
          <a:lstStyle/>
          <a:p>
            <a:r>
              <a:rPr lang="en-IN" sz="900" b="0" i="0" u="none" strike="noStrike" baseline="0" dirty="0">
                <a:solidFill>
                  <a:srgbClr val="000000"/>
                </a:solidFill>
              </a:rPr>
              <a:t>0.03</a:t>
            </a:r>
          </a:p>
        </p:txBody>
      </p:sp>
      <p:sp>
        <p:nvSpPr>
          <p:cNvPr id="92" name="TextBox 91">
            <a:extLst>
              <a:ext uri="{FF2B5EF4-FFF2-40B4-BE49-F238E27FC236}">
                <a16:creationId xmlns:a16="http://schemas.microsoft.com/office/drawing/2014/main" xmlns="" id="{DB7DF4E5-39F6-4A32-8C3D-EC4376EFCAFF}"/>
              </a:ext>
            </a:extLst>
          </p:cNvPr>
          <p:cNvSpPr txBox="1"/>
          <p:nvPr/>
        </p:nvSpPr>
        <p:spPr>
          <a:xfrm>
            <a:off x="2436933" y="4410194"/>
            <a:ext cx="262014" cy="230832"/>
          </a:xfrm>
          <a:prstGeom prst="rect">
            <a:avLst/>
          </a:prstGeom>
          <a:noFill/>
        </p:spPr>
        <p:txBody>
          <a:bodyPr wrap="square">
            <a:spAutoFit/>
          </a:bodyPr>
          <a:lstStyle/>
          <a:p>
            <a:r>
              <a:rPr lang="en-IN" sz="900" b="0" i="0" u="none" strike="noStrike" baseline="0" dirty="0">
                <a:solidFill>
                  <a:srgbClr val="000000"/>
                </a:solidFill>
              </a:rPr>
              <a:t>K</a:t>
            </a:r>
          </a:p>
        </p:txBody>
      </p:sp>
      <p:sp>
        <p:nvSpPr>
          <p:cNvPr id="93" name="TextBox 92">
            <a:extLst>
              <a:ext uri="{FF2B5EF4-FFF2-40B4-BE49-F238E27FC236}">
                <a16:creationId xmlns:a16="http://schemas.microsoft.com/office/drawing/2014/main" xmlns="" id="{AAE1E76B-995A-4414-845D-70406358B0C3}"/>
              </a:ext>
            </a:extLst>
          </p:cNvPr>
          <p:cNvSpPr txBox="1"/>
          <p:nvPr/>
        </p:nvSpPr>
        <p:spPr>
          <a:xfrm>
            <a:off x="3420844" y="4410194"/>
            <a:ext cx="323411" cy="230832"/>
          </a:xfrm>
          <a:prstGeom prst="rect">
            <a:avLst/>
          </a:prstGeom>
          <a:noFill/>
        </p:spPr>
        <p:txBody>
          <a:bodyPr wrap="square">
            <a:spAutoFit/>
          </a:bodyPr>
          <a:lstStyle/>
          <a:p>
            <a:r>
              <a:rPr lang="en-IN" sz="900" b="0" i="0" u="none" strike="noStrike" baseline="0" dirty="0">
                <a:solidFill>
                  <a:srgbClr val="000000"/>
                </a:solidFill>
              </a:rPr>
              <a:t>19</a:t>
            </a:r>
          </a:p>
        </p:txBody>
      </p:sp>
      <p:sp>
        <p:nvSpPr>
          <p:cNvPr id="94" name="TextBox 93">
            <a:extLst>
              <a:ext uri="{FF2B5EF4-FFF2-40B4-BE49-F238E27FC236}">
                <a16:creationId xmlns:a16="http://schemas.microsoft.com/office/drawing/2014/main" xmlns="" id="{16AF29C8-1382-48FB-91B2-913792BF57B5}"/>
              </a:ext>
            </a:extLst>
          </p:cNvPr>
          <p:cNvSpPr txBox="1"/>
          <p:nvPr/>
        </p:nvSpPr>
        <p:spPr>
          <a:xfrm>
            <a:off x="4501952" y="4410194"/>
            <a:ext cx="310723" cy="230832"/>
          </a:xfrm>
          <a:prstGeom prst="rect">
            <a:avLst/>
          </a:prstGeom>
          <a:noFill/>
        </p:spPr>
        <p:txBody>
          <a:bodyPr wrap="square">
            <a:spAutoFit/>
          </a:bodyPr>
          <a:lstStyle/>
          <a:p>
            <a:r>
              <a:rPr lang="en-IN" sz="900" b="0" i="0" u="none" strike="noStrike" baseline="0" dirty="0">
                <a:solidFill>
                  <a:srgbClr val="000000"/>
                </a:solidFill>
              </a:rPr>
              <a:t>39</a:t>
            </a:r>
          </a:p>
        </p:txBody>
      </p:sp>
      <p:sp>
        <p:nvSpPr>
          <p:cNvPr id="95" name="TextBox 94">
            <a:extLst>
              <a:ext uri="{FF2B5EF4-FFF2-40B4-BE49-F238E27FC236}">
                <a16:creationId xmlns:a16="http://schemas.microsoft.com/office/drawing/2014/main" xmlns="" id="{8B189AA4-5872-4FB5-8009-A7C041CDAF03}"/>
              </a:ext>
            </a:extLst>
          </p:cNvPr>
          <p:cNvSpPr txBox="1"/>
          <p:nvPr/>
        </p:nvSpPr>
        <p:spPr>
          <a:xfrm>
            <a:off x="5418278" y="4410194"/>
            <a:ext cx="471525" cy="230832"/>
          </a:xfrm>
          <a:prstGeom prst="rect">
            <a:avLst/>
          </a:prstGeom>
          <a:noFill/>
        </p:spPr>
        <p:txBody>
          <a:bodyPr wrap="square">
            <a:spAutoFit/>
          </a:bodyPr>
          <a:lstStyle/>
          <a:p>
            <a:r>
              <a:rPr lang="en-IN" sz="900" b="0" i="0" u="none" strike="noStrike" baseline="0" dirty="0">
                <a:solidFill>
                  <a:srgbClr val="000000"/>
                </a:solidFill>
              </a:rPr>
              <a:t>39.10</a:t>
            </a:r>
          </a:p>
        </p:txBody>
      </p:sp>
      <p:sp>
        <p:nvSpPr>
          <p:cNvPr id="96" name="TextBox 95">
            <a:extLst>
              <a:ext uri="{FF2B5EF4-FFF2-40B4-BE49-F238E27FC236}">
                <a16:creationId xmlns:a16="http://schemas.microsoft.com/office/drawing/2014/main" xmlns="" id="{686B165F-0292-4900-827E-C25FAA4D6356}"/>
              </a:ext>
            </a:extLst>
          </p:cNvPr>
          <p:cNvSpPr txBox="1"/>
          <p:nvPr/>
        </p:nvSpPr>
        <p:spPr>
          <a:xfrm>
            <a:off x="6576950" y="4410194"/>
            <a:ext cx="348741" cy="230832"/>
          </a:xfrm>
          <a:prstGeom prst="rect">
            <a:avLst/>
          </a:prstGeom>
          <a:noFill/>
        </p:spPr>
        <p:txBody>
          <a:bodyPr wrap="square">
            <a:spAutoFit/>
          </a:bodyPr>
          <a:lstStyle/>
          <a:p>
            <a:r>
              <a:rPr lang="en-IN" sz="900" b="0" i="0" u="none" strike="noStrike" baseline="0" dirty="0">
                <a:solidFill>
                  <a:srgbClr val="000000"/>
                </a:solidFill>
              </a:rPr>
              <a:t>0.4</a:t>
            </a:r>
          </a:p>
        </p:txBody>
      </p:sp>
      <p:sp>
        <p:nvSpPr>
          <p:cNvPr id="97" name="TextBox 96">
            <a:extLst>
              <a:ext uri="{FF2B5EF4-FFF2-40B4-BE49-F238E27FC236}">
                <a16:creationId xmlns:a16="http://schemas.microsoft.com/office/drawing/2014/main" xmlns="" id="{289E436F-7568-4898-ABCA-10DEB8FB5C3F}"/>
              </a:ext>
            </a:extLst>
          </p:cNvPr>
          <p:cNvSpPr txBox="1"/>
          <p:nvPr/>
        </p:nvSpPr>
        <p:spPr>
          <a:xfrm>
            <a:off x="7565577" y="4410194"/>
            <a:ext cx="417735" cy="230832"/>
          </a:xfrm>
          <a:prstGeom prst="rect">
            <a:avLst/>
          </a:prstGeom>
          <a:noFill/>
        </p:spPr>
        <p:txBody>
          <a:bodyPr wrap="square">
            <a:spAutoFit/>
          </a:bodyPr>
          <a:lstStyle/>
          <a:p>
            <a:r>
              <a:rPr lang="en-IN" sz="900" b="0" i="0" u="none" strike="noStrike" baseline="0" dirty="0">
                <a:solidFill>
                  <a:srgbClr val="000000"/>
                </a:solidFill>
              </a:rPr>
              <a:t>0.06</a:t>
            </a:r>
          </a:p>
        </p:txBody>
      </p:sp>
      <p:sp>
        <p:nvSpPr>
          <p:cNvPr id="98" name="TextBox 97">
            <a:extLst>
              <a:ext uri="{FF2B5EF4-FFF2-40B4-BE49-F238E27FC236}">
                <a16:creationId xmlns:a16="http://schemas.microsoft.com/office/drawing/2014/main" xmlns="" id="{35C6ED4C-E4BF-4CFD-965A-73F5BE093651}"/>
              </a:ext>
            </a:extLst>
          </p:cNvPr>
          <p:cNvSpPr txBox="1"/>
          <p:nvPr/>
        </p:nvSpPr>
        <p:spPr>
          <a:xfrm>
            <a:off x="2439657" y="4623554"/>
            <a:ext cx="359293" cy="230832"/>
          </a:xfrm>
          <a:prstGeom prst="rect">
            <a:avLst/>
          </a:prstGeom>
          <a:noFill/>
        </p:spPr>
        <p:txBody>
          <a:bodyPr wrap="square">
            <a:spAutoFit/>
          </a:bodyPr>
          <a:lstStyle/>
          <a:p>
            <a:r>
              <a:rPr lang="en-IN" sz="900" b="0" i="0" u="none" strike="noStrike" baseline="0" dirty="0">
                <a:solidFill>
                  <a:srgbClr val="000000"/>
                </a:solidFill>
              </a:rPr>
              <a:t>Ca</a:t>
            </a:r>
          </a:p>
        </p:txBody>
      </p:sp>
      <p:sp>
        <p:nvSpPr>
          <p:cNvPr id="99" name="TextBox 98">
            <a:extLst>
              <a:ext uri="{FF2B5EF4-FFF2-40B4-BE49-F238E27FC236}">
                <a16:creationId xmlns:a16="http://schemas.microsoft.com/office/drawing/2014/main" xmlns="" id="{E02439B6-CFA0-4BC1-A5E3-4D8B376043D9}"/>
              </a:ext>
            </a:extLst>
          </p:cNvPr>
          <p:cNvSpPr txBox="1"/>
          <p:nvPr/>
        </p:nvSpPr>
        <p:spPr>
          <a:xfrm>
            <a:off x="3420844" y="4623554"/>
            <a:ext cx="323411" cy="230832"/>
          </a:xfrm>
          <a:prstGeom prst="rect">
            <a:avLst/>
          </a:prstGeom>
          <a:noFill/>
        </p:spPr>
        <p:txBody>
          <a:bodyPr wrap="square">
            <a:spAutoFit/>
          </a:bodyPr>
          <a:lstStyle/>
          <a:p>
            <a:r>
              <a:rPr lang="en-IN" sz="900" b="0" i="0" u="none" strike="noStrike" baseline="0" dirty="0">
                <a:solidFill>
                  <a:srgbClr val="000000"/>
                </a:solidFill>
              </a:rPr>
              <a:t>20</a:t>
            </a:r>
          </a:p>
        </p:txBody>
      </p:sp>
      <p:sp>
        <p:nvSpPr>
          <p:cNvPr id="100" name="TextBox 99">
            <a:extLst>
              <a:ext uri="{FF2B5EF4-FFF2-40B4-BE49-F238E27FC236}">
                <a16:creationId xmlns:a16="http://schemas.microsoft.com/office/drawing/2014/main" xmlns="" id="{7192CAE9-8CB1-4E7A-B2A5-1EBD67B5FF44}"/>
              </a:ext>
            </a:extLst>
          </p:cNvPr>
          <p:cNvSpPr txBox="1"/>
          <p:nvPr/>
        </p:nvSpPr>
        <p:spPr>
          <a:xfrm>
            <a:off x="4494332" y="4623554"/>
            <a:ext cx="310723" cy="230832"/>
          </a:xfrm>
          <a:prstGeom prst="rect">
            <a:avLst/>
          </a:prstGeom>
          <a:noFill/>
        </p:spPr>
        <p:txBody>
          <a:bodyPr wrap="square">
            <a:spAutoFit/>
          </a:bodyPr>
          <a:lstStyle/>
          <a:p>
            <a:r>
              <a:rPr lang="en-IN" sz="900" b="0" i="0" u="none" strike="noStrike" baseline="0" dirty="0">
                <a:solidFill>
                  <a:srgbClr val="000000"/>
                </a:solidFill>
              </a:rPr>
              <a:t>40</a:t>
            </a:r>
          </a:p>
        </p:txBody>
      </p:sp>
      <p:sp>
        <p:nvSpPr>
          <p:cNvPr id="101" name="TextBox 100">
            <a:extLst>
              <a:ext uri="{FF2B5EF4-FFF2-40B4-BE49-F238E27FC236}">
                <a16:creationId xmlns:a16="http://schemas.microsoft.com/office/drawing/2014/main" xmlns="" id="{D61D0C6C-26DD-410C-A598-50E95DB050E2}"/>
              </a:ext>
            </a:extLst>
          </p:cNvPr>
          <p:cNvSpPr txBox="1"/>
          <p:nvPr/>
        </p:nvSpPr>
        <p:spPr>
          <a:xfrm>
            <a:off x="5425898" y="4623554"/>
            <a:ext cx="471525" cy="230832"/>
          </a:xfrm>
          <a:prstGeom prst="rect">
            <a:avLst/>
          </a:prstGeom>
          <a:noFill/>
        </p:spPr>
        <p:txBody>
          <a:bodyPr wrap="square">
            <a:spAutoFit/>
          </a:bodyPr>
          <a:lstStyle/>
          <a:p>
            <a:r>
              <a:rPr lang="en-IN" sz="900" b="0" i="0" u="none" strike="noStrike" baseline="0" dirty="0">
                <a:solidFill>
                  <a:srgbClr val="000000"/>
                </a:solidFill>
              </a:rPr>
              <a:t>40.08</a:t>
            </a:r>
          </a:p>
        </p:txBody>
      </p:sp>
      <p:sp>
        <p:nvSpPr>
          <p:cNvPr id="102" name="TextBox 101">
            <a:extLst>
              <a:ext uri="{FF2B5EF4-FFF2-40B4-BE49-F238E27FC236}">
                <a16:creationId xmlns:a16="http://schemas.microsoft.com/office/drawing/2014/main" xmlns="" id="{C2AE9744-7560-430D-862B-A9AA9457206D}"/>
              </a:ext>
            </a:extLst>
          </p:cNvPr>
          <p:cNvSpPr txBox="1"/>
          <p:nvPr/>
        </p:nvSpPr>
        <p:spPr>
          <a:xfrm>
            <a:off x="6576950" y="4623554"/>
            <a:ext cx="348741" cy="230832"/>
          </a:xfrm>
          <a:prstGeom prst="rect">
            <a:avLst/>
          </a:prstGeom>
          <a:noFill/>
        </p:spPr>
        <p:txBody>
          <a:bodyPr wrap="square">
            <a:spAutoFit/>
          </a:bodyPr>
          <a:lstStyle/>
          <a:p>
            <a:r>
              <a:rPr lang="en-IN" sz="900" b="0" i="0" u="none" strike="noStrike" baseline="0" dirty="0">
                <a:solidFill>
                  <a:srgbClr val="000000"/>
                </a:solidFill>
              </a:rPr>
              <a:t>1.5</a:t>
            </a:r>
          </a:p>
        </p:txBody>
      </p:sp>
      <p:sp>
        <p:nvSpPr>
          <p:cNvPr id="103" name="TextBox 102">
            <a:extLst>
              <a:ext uri="{FF2B5EF4-FFF2-40B4-BE49-F238E27FC236}">
                <a16:creationId xmlns:a16="http://schemas.microsoft.com/office/drawing/2014/main" xmlns="" id="{69F422DB-1B0A-4E8C-8148-A04D2118D53B}"/>
              </a:ext>
            </a:extLst>
          </p:cNvPr>
          <p:cNvSpPr txBox="1"/>
          <p:nvPr/>
        </p:nvSpPr>
        <p:spPr>
          <a:xfrm>
            <a:off x="7565577" y="4623554"/>
            <a:ext cx="417735" cy="230832"/>
          </a:xfrm>
          <a:prstGeom prst="rect">
            <a:avLst/>
          </a:prstGeom>
          <a:noFill/>
        </p:spPr>
        <p:txBody>
          <a:bodyPr wrap="square">
            <a:spAutoFit/>
          </a:bodyPr>
          <a:lstStyle/>
          <a:p>
            <a:r>
              <a:rPr lang="en-IN" sz="900" b="0" i="0" u="none" strike="noStrike" baseline="0" dirty="0">
                <a:solidFill>
                  <a:srgbClr val="000000"/>
                </a:solidFill>
              </a:rPr>
              <a:t>0.31</a:t>
            </a:r>
          </a:p>
        </p:txBody>
      </p:sp>
      <p:sp>
        <p:nvSpPr>
          <p:cNvPr id="104" name="TextBox 103">
            <a:extLst>
              <a:ext uri="{FF2B5EF4-FFF2-40B4-BE49-F238E27FC236}">
                <a16:creationId xmlns:a16="http://schemas.microsoft.com/office/drawing/2014/main" xmlns="" id="{9AFEB803-2C46-431C-9C7B-72E88638F4C2}"/>
              </a:ext>
            </a:extLst>
          </p:cNvPr>
          <p:cNvSpPr txBox="1"/>
          <p:nvPr/>
        </p:nvSpPr>
        <p:spPr>
          <a:xfrm>
            <a:off x="2439657" y="4821674"/>
            <a:ext cx="359293" cy="230832"/>
          </a:xfrm>
          <a:prstGeom prst="rect">
            <a:avLst/>
          </a:prstGeom>
          <a:noFill/>
        </p:spPr>
        <p:txBody>
          <a:bodyPr wrap="square">
            <a:spAutoFit/>
          </a:bodyPr>
          <a:lstStyle/>
          <a:p>
            <a:r>
              <a:rPr lang="en-IN" sz="900" b="0" i="0" u="none" strike="noStrike" baseline="0" dirty="0">
                <a:solidFill>
                  <a:srgbClr val="000000"/>
                </a:solidFill>
              </a:rPr>
              <a:t>Fe</a:t>
            </a:r>
          </a:p>
        </p:txBody>
      </p:sp>
      <p:sp>
        <p:nvSpPr>
          <p:cNvPr id="105" name="TextBox 104">
            <a:extLst>
              <a:ext uri="{FF2B5EF4-FFF2-40B4-BE49-F238E27FC236}">
                <a16:creationId xmlns:a16="http://schemas.microsoft.com/office/drawing/2014/main" xmlns="" id="{D85FCD86-9378-4A4A-9038-E94834FBCFE5}"/>
              </a:ext>
            </a:extLst>
          </p:cNvPr>
          <p:cNvSpPr txBox="1"/>
          <p:nvPr/>
        </p:nvSpPr>
        <p:spPr>
          <a:xfrm>
            <a:off x="3420844" y="4821674"/>
            <a:ext cx="323411" cy="230832"/>
          </a:xfrm>
          <a:prstGeom prst="rect">
            <a:avLst/>
          </a:prstGeom>
          <a:noFill/>
        </p:spPr>
        <p:txBody>
          <a:bodyPr wrap="square">
            <a:spAutoFit/>
          </a:bodyPr>
          <a:lstStyle/>
          <a:p>
            <a:r>
              <a:rPr lang="en-IN" sz="900" b="0" i="0" u="none" strike="noStrike" baseline="0" dirty="0">
                <a:solidFill>
                  <a:srgbClr val="000000"/>
                </a:solidFill>
              </a:rPr>
              <a:t>26</a:t>
            </a:r>
          </a:p>
        </p:txBody>
      </p:sp>
      <p:sp>
        <p:nvSpPr>
          <p:cNvPr id="106" name="TextBox 105">
            <a:extLst>
              <a:ext uri="{FF2B5EF4-FFF2-40B4-BE49-F238E27FC236}">
                <a16:creationId xmlns:a16="http://schemas.microsoft.com/office/drawing/2014/main" xmlns="" id="{B51F6FCD-07EB-4C7A-B041-8F03D46BF243}"/>
              </a:ext>
            </a:extLst>
          </p:cNvPr>
          <p:cNvSpPr txBox="1"/>
          <p:nvPr/>
        </p:nvSpPr>
        <p:spPr>
          <a:xfrm>
            <a:off x="4495264" y="4821674"/>
            <a:ext cx="323411" cy="230832"/>
          </a:xfrm>
          <a:prstGeom prst="rect">
            <a:avLst/>
          </a:prstGeom>
          <a:noFill/>
        </p:spPr>
        <p:txBody>
          <a:bodyPr wrap="square">
            <a:spAutoFit/>
          </a:bodyPr>
          <a:lstStyle/>
          <a:p>
            <a:r>
              <a:rPr lang="en-IN" sz="900" b="0" i="0" u="none" strike="noStrike" baseline="0" dirty="0">
                <a:solidFill>
                  <a:srgbClr val="000000"/>
                </a:solidFill>
              </a:rPr>
              <a:t>56</a:t>
            </a:r>
          </a:p>
        </p:txBody>
      </p:sp>
      <p:sp>
        <p:nvSpPr>
          <p:cNvPr id="107" name="TextBox 106">
            <a:extLst>
              <a:ext uri="{FF2B5EF4-FFF2-40B4-BE49-F238E27FC236}">
                <a16:creationId xmlns:a16="http://schemas.microsoft.com/office/drawing/2014/main" xmlns="" id="{302E3E2A-0C4A-4270-9267-66A415574AE6}"/>
              </a:ext>
            </a:extLst>
          </p:cNvPr>
          <p:cNvSpPr txBox="1"/>
          <p:nvPr/>
        </p:nvSpPr>
        <p:spPr>
          <a:xfrm>
            <a:off x="5418278" y="4821674"/>
            <a:ext cx="471525" cy="230832"/>
          </a:xfrm>
          <a:prstGeom prst="rect">
            <a:avLst/>
          </a:prstGeom>
          <a:noFill/>
        </p:spPr>
        <p:txBody>
          <a:bodyPr wrap="square">
            <a:spAutoFit/>
          </a:bodyPr>
          <a:lstStyle/>
          <a:p>
            <a:r>
              <a:rPr lang="en-IN" sz="900" b="0" i="0" u="none" strike="noStrike" baseline="0" dirty="0">
                <a:solidFill>
                  <a:srgbClr val="000000"/>
                </a:solidFill>
              </a:rPr>
              <a:t>55.85</a:t>
            </a:r>
          </a:p>
        </p:txBody>
      </p:sp>
      <p:sp>
        <p:nvSpPr>
          <p:cNvPr id="108" name="TextBox 107">
            <a:extLst>
              <a:ext uri="{FF2B5EF4-FFF2-40B4-BE49-F238E27FC236}">
                <a16:creationId xmlns:a16="http://schemas.microsoft.com/office/drawing/2014/main" xmlns="" id="{B193BC21-9662-4BC9-B7FF-B8DAB5B5ABA7}"/>
              </a:ext>
            </a:extLst>
          </p:cNvPr>
          <p:cNvSpPr txBox="1"/>
          <p:nvPr/>
        </p:nvSpPr>
        <p:spPr>
          <a:xfrm>
            <a:off x="6440094" y="4821674"/>
            <a:ext cx="500533" cy="230832"/>
          </a:xfrm>
          <a:prstGeom prst="rect">
            <a:avLst/>
          </a:prstGeom>
          <a:noFill/>
        </p:spPr>
        <p:txBody>
          <a:bodyPr wrap="square">
            <a:spAutoFit/>
          </a:bodyPr>
          <a:lstStyle/>
          <a:p>
            <a:r>
              <a:rPr lang="en-IN" sz="900" b="0" i="0" u="none" strike="noStrike" baseline="0" dirty="0">
                <a:solidFill>
                  <a:srgbClr val="000000"/>
                </a:solidFill>
              </a:rPr>
              <a:t>Trace</a:t>
            </a:r>
          </a:p>
        </p:txBody>
      </p:sp>
      <p:sp>
        <p:nvSpPr>
          <p:cNvPr id="109" name="TextBox 108">
            <a:extLst>
              <a:ext uri="{FF2B5EF4-FFF2-40B4-BE49-F238E27FC236}">
                <a16:creationId xmlns:a16="http://schemas.microsoft.com/office/drawing/2014/main" xmlns="" id="{3180BDBB-3D85-4D55-9D4F-2786843ABF74}"/>
              </a:ext>
            </a:extLst>
          </p:cNvPr>
          <p:cNvSpPr txBox="1"/>
          <p:nvPr/>
        </p:nvSpPr>
        <p:spPr>
          <a:xfrm>
            <a:off x="7468794" y="4821674"/>
            <a:ext cx="500533" cy="230832"/>
          </a:xfrm>
          <a:prstGeom prst="rect">
            <a:avLst/>
          </a:prstGeom>
          <a:noFill/>
        </p:spPr>
        <p:txBody>
          <a:bodyPr wrap="square">
            <a:spAutoFit/>
          </a:bodyPr>
          <a:lstStyle/>
          <a:p>
            <a:r>
              <a:rPr lang="en-IN" sz="900" b="0" i="0" u="none" strike="noStrike" baseline="0" dirty="0">
                <a:solidFill>
                  <a:srgbClr val="000000"/>
                </a:solidFill>
              </a:rPr>
              <a:t>Trace</a:t>
            </a:r>
          </a:p>
        </p:txBody>
      </p:sp>
      <p:sp>
        <p:nvSpPr>
          <p:cNvPr id="110" name="TextBox 109">
            <a:extLst>
              <a:ext uri="{FF2B5EF4-FFF2-40B4-BE49-F238E27FC236}">
                <a16:creationId xmlns:a16="http://schemas.microsoft.com/office/drawing/2014/main" xmlns="" id="{AC9A07CE-37C5-4831-B327-6EBF16828F56}"/>
              </a:ext>
            </a:extLst>
          </p:cNvPr>
          <p:cNvSpPr txBox="1"/>
          <p:nvPr/>
        </p:nvSpPr>
        <p:spPr>
          <a:xfrm>
            <a:off x="6440094" y="5027414"/>
            <a:ext cx="500533" cy="230832"/>
          </a:xfrm>
          <a:prstGeom prst="rect">
            <a:avLst/>
          </a:prstGeom>
          <a:noFill/>
        </p:spPr>
        <p:txBody>
          <a:bodyPr wrap="square">
            <a:spAutoFit/>
          </a:bodyPr>
          <a:lstStyle/>
          <a:p>
            <a:r>
              <a:rPr lang="en-IN" sz="900" b="0" i="0" u="none" strike="noStrike" baseline="0" dirty="0">
                <a:solidFill>
                  <a:srgbClr val="000000"/>
                </a:solidFill>
              </a:rPr>
              <a:t>Trace</a:t>
            </a:r>
          </a:p>
        </p:txBody>
      </p:sp>
      <p:sp>
        <p:nvSpPr>
          <p:cNvPr id="111" name="TextBox 110">
            <a:extLst>
              <a:ext uri="{FF2B5EF4-FFF2-40B4-BE49-F238E27FC236}">
                <a16:creationId xmlns:a16="http://schemas.microsoft.com/office/drawing/2014/main" xmlns="" id="{0406CAB7-5EFB-4038-A784-072810B38E9E}"/>
              </a:ext>
            </a:extLst>
          </p:cNvPr>
          <p:cNvSpPr txBox="1"/>
          <p:nvPr/>
        </p:nvSpPr>
        <p:spPr>
          <a:xfrm>
            <a:off x="7468794" y="5027414"/>
            <a:ext cx="500533" cy="230832"/>
          </a:xfrm>
          <a:prstGeom prst="rect">
            <a:avLst/>
          </a:prstGeom>
          <a:noFill/>
        </p:spPr>
        <p:txBody>
          <a:bodyPr wrap="square">
            <a:spAutoFit/>
          </a:bodyPr>
          <a:lstStyle/>
          <a:p>
            <a:r>
              <a:rPr lang="en-IN" sz="900" b="0" i="0" u="none" strike="noStrike" baseline="0" dirty="0">
                <a:solidFill>
                  <a:srgbClr val="000000"/>
                </a:solidFill>
              </a:rPr>
              <a:t>Trace</a:t>
            </a:r>
          </a:p>
        </p:txBody>
      </p:sp>
      <p:sp>
        <p:nvSpPr>
          <p:cNvPr id="112" name="TextBox 111">
            <a:extLst>
              <a:ext uri="{FF2B5EF4-FFF2-40B4-BE49-F238E27FC236}">
                <a16:creationId xmlns:a16="http://schemas.microsoft.com/office/drawing/2014/main" xmlns="" id="{1E190505-75E1-4952-BBCE-38EBE550A3A4}"/>
              </a:ext>
            </a:extLst>
          </p:cNvPr>
          <p:cNvSpPr txBox="1"/>
          <p:nvPr/>
        </p:nvSpPr>
        <p:spPr>
          <a:xfrm>
            <a:off x="5357318" y="5027414"/>
            <a:ext cx="471525" cy="230832"/>
          </a:xfrm>
          <a:prstGeom prst="rect">
            <a:avLst/>
          </a:prstGeom>
          <a:noFill/>
        </p:spPr>
        <p:txBody>
          <a:bodyPr wrap="square">
            <a:spAutoFit/>
          </a:bodyPr>
          <a:lstStyle/>
          <a:p>
            <a:r>
              <a:rPr lang="en-IN" sz="900" b="0" i="0" u="none" strike="noStrike" baseline="0" dirty="0">
                <a:solidFill>
                  <a:srgbClr val="000000"/>
                </a:solidFill>
              </a:rPr>
              <a:t>126.9</a:t>
            </a:r>
          </a:p>
        </p:txBody>
      </p:sp>
      <p:sp>
        <p:nvSpPr>
          <p:cNvPr id="113" name="TextBox 112">
            <a:extLst>
              <a:ext uri="{FF2B5EF4-FFF2-40B4-BE49-F238E27FC236}">
                <a16:creationId xmlns:a16="http://schemas.microsoft.com/office/drawing/2014/main" xmlns="" id="{706F198C-6236-4693-82B6-5D5065487274}"/>
              </a:ext>
            </a:extLst>
          </p:cNvPr>
          <p:cNvSpPr txBox="1"/>
          <p:nvPr/>
        </p:nvSpPr>
        <p:spPr>
          <a:xfrm>
            <a:off x="4434304" y="5027414"/>
            <a:ext cx="386916" cy="230832"/>
          </a:xfrm>
          <a:prstGeom prst="rect">
            <a:avLst/>
          </a:prstGeom>
          <a:noFill/>
        </p:spPr>
        <p:txBody>
          <a:bodyPr wrap="square">
            <a:spAutoFit/>
          </a:bodyPr>
          <a:lstStyle/>
          <a:p>
            <a:r>
              <a:rPr lang="en-IN" sz="900" b="0" i="0" u="none" strike="noStrike" baseline="0" dirty="0">
                <a:solidFill>
                  <a:srgbClr val="000000"/>
                </a:solidFill>
              </a:rPr>
              <a:t>127</a:t>
            </a:r>
          </a:p>
        </p:txBody>
      </p:sp>
      <p:sp>
        <p:nvSpPr>
          <p:cNvPr id="114" name="TextBox 113">
            <a:extLst>
              <a:ext uri="{FF2B5EF4-FFF2-40B4-BE49-F238E27FC236}">
                <a16:creationId xmlns:a16="http://schemas.microsoft.com/office/drawing/2014/main" xmlns="" id="{080A1C48-D0CC-4D0F-A3F3-13A8B4785972}"/>
              </a:ext>
            </a:extLst>
          </p:cNvPr>
          <p:cNvSpPr txBox="1"/>
          <p:nvPr/>
        </p:nvSpPr>
        <p:spPr>
          <a:xfrm>
            <a:off x="3420844" y="5027414"/>
            <a:ext cx="323411" cy="230832"/>
          </a:xfrm>
          <a:prstGeom prst="rect">
            <a:avLst/>
          </a:prstGeom>
          <a:noFill/>
        </p:spPr>
        <p:txBody>
          <a:bodyPr wrap="square">
            <a:spAutoFit/>
          </a:bodyPr>
          <a:lstStyle/>
          <a:p>
            <a:r>
              <a:rPr lang="en-IN" sz="900" b="0" i="0" u="none" strike="noStrike" baseline="0" dirty="0">
                <a:solidFill>
                  <a:srgbClr val="000000"/>
                </a:solidFill>
              </a:rPr>
              <a:t>53</a:t>
            </a:r>
          </a:p>
        </p:txBody>
      </p:sp>
      <p:sp>
        <p:nvSpPr>
          <p:cNvPr id="115" name="TextBox 114">
            <a:extLst>
              <a:ext uri="{FF2B5EF4-FFF2-40B4-BE49-F238E27FC236}">
                <a16:creationId xmlns:a16="http://schemas.microsoft.com/office/drawing/2014/main" xmlns="" id="{E4AC4CA8-62AA-4C96-94CD-D1B5425DD629}"/>
              </a:ext>
            </a:extLst>
          </p:cNvPr>
          <p:cNvSpPr txBox="1"/>
          <p:nvPr/>
        </p:nvSpPr>
        <p:spPr>
          <a:xfrm>
            <a:off x="2436810" y="5027414"/>
            <a:ext cx="216541" cy="230832"/>
          </a:xfrm>
          <a:prstGeom prst="rect">
            <a:avLst/>
          </a:prstGeom>
          <a:noFill/>
        </p:spPr>
        <p:txBody>
          <a:bodyPr wrap="square">
            <a:spAutoFit/>
          </a:bodyPr>
          <a:lstStyle/>
          <a:p>
            <a:r>
              <a:rPr lang="en-IN" sz="900" b="0" i="0" u="none" strike="noStrike" baseline="0" dirty="0">
                <a:solidFill>
                  <a:srgbClr val="000000"/>
                </a:solidFill>
              </a:rPr>
              <a:t>I</a:t>
            </a:r>
          </a:p>
        </p:txBody>
      </p:sp>
    </p:spTree>
    <p:extLst>
      <p:ext uri="{BB962C8B-B14F-4D97-AF65-F5344CB8AC3E}">
        <p14:creationId xmlns:p14="http://schemas.microsoft.com/office/powerpoint/2010/main" val="9012750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01A3CEA-4202-49EE-B383-2E39AB80B9A4}"/>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2.07a</a:t>
            </a:r>
          </a:p>
        </p:txBody>
      </p:sp>
      <p:pic>
        <p:nvPicPr>
          <p:cNvPr id="4" name="Picture 3">
            <a:extLst>
              <a:ext uri="{FF2B5EF4-FFF2-40B4-BE49-F238E27FC236}">
                <a16:creationId xmlns:a16="http://schemas.microsoft.com/office/drawing/2014/main" xmlns="" id="{6223DBAD-1400-4764-921C-699B9AF6CE24}"/>
              </a:ext>
            </a:extLst>
          </p:cNvPr>
          <p:cNvPicPr>
            <a:picLocks noChangeAspect="1"/>
          </p:cNvPicPr>
          <p:nvPr/>
        </p:nvPicPr>
        <p:blipFill>
          <a:blip r:embed="rId2"/>
          <a:stretch>
            <a:fillRect/>
          </a:stretch>
        </p:blipFill>
        <p:spPr>
          <a:xfrm>
            <a:off x="3214707" y="3031384"/>
            <a:ext cx="2714586" cy="795232"/>
          </a:xfrm>
          <a:prstGeom prst="rect">
            <a:avLst/>
          </a:prstGeom>
        </p:spPr>
      </p:pic>
    </p:spTree>
    <p:extLst>
      <p:ext uri="{BB962C8B-B14F-4D97-AF65-F5344CB8AC3E}">
        <p14:creationId xmlns:p14="http://schemas.microsoft.com/office/powerpoint/2010/main" val="283827288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55A6DA8-E255-4E19-9E67-218203B8C40F}"/>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2.07b</a:t>
            </a:r>
          </a:p>
        </p:txBody>
      </p:sp>
      <p:pic>
        <p:nvPicPr>
          <p:cNvPr id="4" name="Picture 3">
            <a:extLst>
              <a:ext uri="{FF2B5EF4-FFF2-40B4-BE49-F238E27FC236}">
                <a16:creationId xmlns:a16="http://schemas.microsoft.com/office/drawing/2014/main" xmlns="" id="{2429D86C-8C67-460E-A23F-9E29BC0574D5}"/>
              </a:ext>
            </a:extLst>
          </p:cNvPr>
          <p:cNvPicPr>
            <a:picLocks noChangeAspect="1"/>
          </p:cNvPicPr>
          <p:nvPr/>
        </p:nvPicPr>
        <p:blipFill>
          <a:blip r:embed="rId2"/>
          <a:stretch>
            <a:fillRect/>
          </a:stretch>
        </p:blipFill>
        <p:spPr>
          <a:xfrm>
            <a:off x="3338098" y="3067531"/>
            <a:ext cx="2467805" cy="722938"/>
          </a:xfrm>
          <a:prstGeom prst="rect">
            <a:avLst/>
          </a:prstGeom>
        </p:spPr>
      </p:pic>
    </p:spTree>
    <p:extLst>
      <p:ext uri="{BB962C8B-B14F-4D97-AF65-F5344CB8AC3E}">
        <p14:creationId xmlns:p14="http://schemas.microsoft.com/office/powerpoint/2010/main" val="29312237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23F4DB-BD44-487D-B46D-DC13FD80AA89}"/>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2.07c</a:t>
            </a:r>
          </a:p>
        </p:txBody>
      </p:sp>
      <p:pic>
        <p:nvPicPr>
          <p:cNvPr id="4" name="Picture 3">
            <a:extLst>
              <a:ext uri="{FF2B5EF4-FFF2-40B4-BE49-F238E27FC236}">
                <a16:creationId xmlns:a16="http://schemas.microsoft.com/office/drawing/2014/main" xmlns="" id="{D973A6B9-A914-401C-9001-0FA444A145FE}"/>
              </a:ext>
            </a:extLst>
          </p:cNvPr>
          <p:cNvPicPr>
            <a:picLocks noChangeAspect="1"/>
          </p:cNvPicPr>
          <p:nvPr/>
        </p:nvPicPr>
        <p:blipFill>
          <a:blip r:embed="rId2"/>
          <a:stretch>
            <a:fillRect/>
          </a:stretch>
        </p:blipFill>
        <p:spPr>
          <a:xfrm>
            <a:off x="3078978" y="2818832"/>
            <a:ext cx="2986045" cy="1220337"/>
          </a:xfrm>
          <a:prstGeom prst="rect">
            <a:avLst/>
          </a:prstGeom>
        </p:spPr>
      </p:pic>
    </p:spTree>
    <p:extLst>
      <p:ext uri="{BB962C8B-B14F-4D97-AF65-F5344CB8AC3E}">
        <p14:creationId xmlns:p14="http://schemas.microsoft.com/office/powerpoint/2010/main" val="7567148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5518690-AF56-4F8A-A1AF-31280A95A64F}"/>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2.07d</a:t>
            </a:r>
          </a:p>
        </p:txBody>
      </p:sp>
      <p:pic>
        <p:nvPicPr>
          <p:cNvPr id="4" name="Picture 3">
            <a:extLst>
              <a:ext uri="{FF2B5EF4-FFF2-40B4-BE49-F238E27FC236}">
                <a16:creationId xmlns:a16="http://schemas.microsoft.com/office/drawing/2014/main" xmlns="" id="{409BB107-90CA-4967-8738-D9A42C9998A1}"/>
              </a:ext>
            </a:extLst>
          </p:cNvPr>
          <p:cNvPicPr>
            <a:picLocks noChangeAspect="1"/>
          </p:cNvPicPr>
          <p:nvPr/>
        </p:nvPicPr>
        <p:blipFill>
          <a:blip r:embed="rId2"/>
          <a:stretch>
            <a:fillRect/>
          </a:stretch>
        </p:blipFill>
        <p:spPr>
          <a:xfrm>
            <a:off x="3078978" y="2818832"/>
            <a:ext cx="2986045" cy="1220337"/>
          </a:xfrm>
          <a:prstGeom prst="rect">
            <a:avLst/>
          </a:prstGeom>
        </p:spPr>
      </p:pic>
    </p:spTree>
    <p:extLst>
      <p:ext uri="{BB962C8B-B14F-4D97-AF65-F5344CB8AC3E}">
        <p14:creationId xmlns:p14="http://schemas.microsoft.com/office/powerpoint/2010/main" val="7204877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4B50631-D4EB-4303-94A0-36FB500D3298}"/>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2.07e</a:t>
            </a:r>
          </a:p>
        </p:txBody>
      </p:sp>
      <p:pic>
        <p:nvPicPr>
          <p:cNvPr id="4" name="Picture 3">
            <a:extLst>
              <a:ext uri="{FF2B5EF4-FFF2-40B4-BE49-F238E27FC236}">
                <a16:creationId xmlns:a16="http://schemas.microsoft.com/office/drawing/2014/main" xmlns="" id="{ED1AA8A1-881C-4F1E-BFBC-AFF60064F1E1}"/>
              </a:ext>
            </a:extLst>
          </p:cNvPr>
          <p:cNvPicPr>
            <a:picLocks noChangeAspect="1"/>
          </p:cNvPicPr>
          <p:nvPr/>
        </p:nvPicPr>
        <p:blipFill>
          <a:blip r:embed="rId2"/>
          <a:stretch>
            <a:fillRect/>
          </a:stretch>
        </p:blipFill>
        <p:spPr>
          <a:xfrm>
            <a:off x="2929675" y="2734057"/>
            <a:ext cx="3284650" cy="1389887"/>
          </a:xfrm>
          <a:prstGeom prst="rect">
            <a:avLst/>
          </a:prstGeom>
        </p:spPr>
      </p:pic>
    </p:spTree>
    <p:extLst>
      <p:ext uri="{BB962C8B-B14F-4D97-AF65-F5344CB8AC3E}">
        <p14:creationId xmlns:p14="http://schemas.microsoft.com/office/powerpoint/2010/main" val="373054110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4E7560-1D49-4C16-B2D4-1634BCB916CD}"/>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2.07f</a:t>
            </a:r>
          </a:p>
        </p:txBody>
      </p:sp>
      <p:pic>
        <p:nvPicPr>
          <p:cNvPr id="4" name="Picture 3">
            <a:extLst>
              <a:ext uri="{FF2B5EF4-FFF2-40B4-BE49-F238E27FC236}">
                <a16:creationId xmlns:a16="http://schemas.microsoft.com/office/drawing/2014/main" xmlns="" id="{05140BDE-290F-4E4B-9ECB-68C2E6D035BA}"/>
              </a:ext>
            </a:extLst>
          </p:cNvPr>
          <p:cNvPicPr>
            <a:picLocks noChangeAspect="1"/>
          </p:cNvPicPr>
          <p:nvPr/>
        </p:nvPicPr>
        <p:blipFill>
          <a:blip r:embed="rId2"/>
          <a:stretch>
            <a:fillRect/>
          </a:stretch>
        </p:blipFill>
        <p:spPr>
          <a:xfrm>
            <a:off x="3214707" y="2736854"/>
            <a:ext cx="2714586" cy="1384292"/>
          </a:xfrm>
          <a:prstGeom prst="rect">
            <a:avLst/>
          </a:prstGeom>
        </p:spPr>
      </p:pic>
    </p:spTree>
    <p:extLst>
      <p:ext uri="{BB962C8B-B14F-4D97-AF65-F5344CB8AC3E}">
        <p14:creationId xmlns:p14="http://schemas.microsoft.com/office/powerpoint/2010/main" val="13269406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E4FC05C-AE27-4E76-B006-8A73A2E8BFDB}"/>
              </a:ext>
            </a:extLst>
          </p:cNvPr>
          <p:cNvSpPr txBox="1"/>
          <p:nvPr/>
        </p:nvSpPr>
        <p:spPr>
          <a:xfrm>
            <a:off x="6350000" y="63500"/>
            <a:ext cx="2286000" cy="276999"/>
          </a:xfrm>
          <a:prstGeom prst="rect">
            <a:avLst/>
          </a:prstGeom>
          <a:noFill/>
        </p:spPr>
        <p:txBody>
          <a:bodyPr vert="horz" rtlCol="0">
            <a:spAutoFit/>
          </a:bodyPr>
          <a:lstStyle/>
          <a:p>
            <a:pPr algn="r"/>
            <a:r>
              <a:rPr lang="en-IN" sz="1200" b="1" dirty="0"/>
              <a:t>ta 2.07g</a:t>
            </a:r>
          </a:p>
        </p:txBody>
      </p:sp>
      <p:pic>
        <p:nvPicPr>
          <p:cNvPr id="4" name="Picture 3">
            <a:extLst>
              <a:ext uri="{FF2B5EF4-FFF2-40B4-BE49-F238E27FC236}">
                <a16:creationId xmlns:a16="http://schemas.microsoft.com/office/drawing/2014/main" xmlns="" id="{779D0BEF-1976-413B-BACC-13E3B2F12AF4}"/>
              </a:ext>
            </a:extLst>
          </p:cNvPr>
          <p:cNvPicPr>
            <a:picLocks noChangeAspect="1"/>
          </p:cNvPicPr>
          <p:nvPr/>
        </p:nvPicPr>
        <p:blipFill>
          <a:blip r:embed="rId2"/>
          <a:stretch>
            <a:fillRect/>
          </a:stretch>
        </p:blipFill>
        <p:spPr>
          <a:xfrm>
            <a:off x="3078978" y="2559645"/>
            <a:ext cx="2986045" cy="1738710"/>
          </a:xfrm>
          <a:prstGeom prst="rect">
            <a:avLst/>
          </a:prstGeom>
        </p:spPr>
      </p:pic>
    </p:spTree>
    <p:extLst>
      <p:ext uri="{BB962C8B-B14F-4D97-AF65-F5344CB8AC3E}">
        <p14:creationId xmlns:p14="http://schemas.microsoft.com/office/powerpoint/2010/main" val="247748429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5CD1A174-25D6-411B-9935-EB19581E46D5}"/>
              </a:ext>
            </a:extLst>
          </p:cNvPr>
          <p:cNvGrpSpPr/>
          <p:nvPr/>
        </p:nvGrpSpPr>
        <p:grpSpPr>
          <a:xfrm>
            <a:off x="2427775" y="2170994"/>
            <a:ext cx="4288450" cy="2516012"/>
            <a:chOff x="2429046" y="2171199"/>
            <a:chExt cx="4288450" cy="2516012"/>
          </a:xfrm>
        </p:grpSpPr>
        <p:pic>
          <p:nvPicPr>
            <p:cNvPr id="3" name="Picture 2">
              <a:extLst>
                <a:ext uri="{FF2B5EF4-FFF2-40B4-BE49-F238E27FC236}">
                  <a16:creationId xmlns:a16="http://schemas.microsoft.com/office/drawing/2014/main" xmlns="" id="{E1D628E3-84E3-40C4-B13B-6CD94813ECFC}"/>
                </a:ext>
              </a:extLst>
            </p:cNvPr>
            <p:cNvPicPr>
              <a:picLocks noChangeAspect="1"/>
            </p:cNvPicPr>
            <p:nvPr/>
          </p:nvPicPr>
          <p:blipFill rotWithShape="1">
            <a:blip r:embed="rId2"/>
            <a:srcRect t="5446"/>
            <a:stretch/>
          </p:blipFill>
          <p:spPr>
            <a:xfrm>
              <a:off x="2429046" y="2453320"/>
              <a:ext cx="4288450" cy="2233891"/>
            </a:xfrm>
            <a:prstGeom prst="rect">
              <a:avLst/>
            </a:prstGeom>
          </p:spPr>
        </p:pic>
        <p:sp>
          <p:nvSpPr>
            <p:cNvPr id="5" name="TextBox 4">
              <a:extLst>
                <a:ext uri="{FF2B5EF4-FFF2-40B4-BE49-F238E27FC236}">
                  <a16:creationId xmlns:a16="http://schemas.microsoft.com/office/drawing/2014/main" xmlns="" id="{1F0DA7E8-FECC-4D30-BFDA-16C1A266A44D}"/>
                </a:ext>
              </a:extLst>
            </p:cNvPr>
            <p:cNvSpPr txBox="1"/>
            <p:nvPr/>
          </p:nvSpPr>
          <p:spPr>
            <a:xfrm>
              <a:off x="2430332" y="2171199"/>
              <a:ext cx="1085479" cy="257389"/>
            </a:xfrm>
            <a:prstGeom prst="rect">
              <a:avLst/>
            </a:prstGeom>
            <a:solidFill>
              <a:srgbClr val="169A5E"/>
            </a:solidFill>
            <a:ln>
              <a:solidFill>
                <a:srgbClr val="169A5E"/>
              </a:solidFill>
            </a:ln>
          </p:spPr>
          <p:txBody>
            <a:bodyPr wrap="square" rtlCol="0">
              <a:spAutoFit/>
            </a:bodyPr>
            <a:lstStyle/>
            <a:p>
              <a:endParaRPr lang="en-IN" dirty="0"/>
            </a:p>
          </p:txBody>
        </p:sp>
        <p:sp>
          <p:nvSpPr>
            <p:cNvPr id="6" name="TextBox 5">
              <a:extLst>
                <a:ext uri="{FF2B5EF4-FFF2-40B4-BE49-F238E27FC236}">
                  <a16:creationId xmlns:a16="http://schemas.microsoft.com/office/drawing/2014/main" xmlns="" id="{29DD5B01-661D-455F-BF81-B17115EE2C10}"/>
                </a:ext>
              </a:extLst>
            </p:cNvPr>
            <p:cNvSpPr txBox="1"/>
            <p:nvPr/>
          </p:nvSpPr>
          <p:spPr>
            <a:xfrm>
              <a:off x="3570717" y="2171199"/>
              <a:ext cx="3132869"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10" name="TextBox 9">
            <a:extLst>
              <a:ext uri="{FF2B5EF4-FFF2-40B4-BE49-F238E27FC236}">
                <a16:creationId xmlns:a16="http://schemas.microsoft.com/office/drawing/2014/main" xmlns="" id="{7C4D479F-9F9F-44B6-8005-09C9D6C14B8E}"/>
              </a:ext>
            </a:extLst>
          </p:cNvPr>
          <p:cNvSpPr txBox="1"/>
          <p:nvPr/>
        </p:nvSpPr>
        <p:spPr>
          <a:xfrm>
            <a:off x="2497175" y="2169914"/>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2.6</a:t>
            </a:r>
            <a:endParaRPr lang="en-IN" sz="1200" b="0" i="0" u="none" strike="noStrike" baseline="0" dirty="0">
              <a:solidFill>
                <a:schemeClr val="bg1"/>
              </a:solidFill>
            </a:endParaRPr>
          </a:p>
        </p:txBody>
      </p:sp>
      <p:sp>
        <p:nvSpPr>
          <p:cNvPr id="12" name="TextBox 11">
            <a:extLst>
              <a:ext uri="{FF2B5EF4-FFF2-40B4-BE49-F238E27FC236}">
                <a16:creationId xmlns:a16="http://schemas.microsoft.com/office/drawing/2014/main" xmlns="" id="{799130D2-9337-4B67-BB40-44C88ED916E7}"/>
              </a:ext>
            </a:extLst>
          </p:cNvPr>
          <p:cNvSpPr txBox="1"/>
          <p:nvPr/>
        </p:nvSpPr>
        <p:spPr>
          <a:xfrm>
            <a:off x="3599642" y="2174707"/>
            <a:ext cx="2782917" cy="276999"/>
          </a:xfrm>
          <a:prstGeom prst="rect">
            <a:avLst/>
          </a:prstGeom>
          <a:noFill/>
        </p:spPr>
        <p:txBody>
          <a:bodyPr wrap="square">
            <a:spAutoFit/>
          </a:bodyPr>
          <a:lstStyle/>
          <a:p>
            <a:r>
              <a:rPr lang="en-IN" sz="1200" b="1" i="0" u="none" strike="noStrike" baseline="0" dirty="0">
                <a:solidFill>
                  <a:schemeClr val="bg1"/>
                </a:solidFill>
              </a:rPr>
              <a:t>Roles of Carbohydrates in the Body</a:t>
            </a:r>
            <a:endParaRPr lang="en-IN" sz="1200" b="0" i="0" u="none" strike="noStrike" baseline="0" dirty="0">
              <a:solidFill>
                <a:schemeClr val="bg1"/>
              </a:solidFill>
            </a:endParaRPr>
          </a:p>
        </p:txBody>
      </p:sp>
      <p:sp>
        <p:nvSpPr>
          <p:cNvPr id="13" name="TextBox 12">
            <a:extLst>
              <a:ext uri="{FF2B5EF4-FFF2-40B4-BE49-F238E27FC236}">
                <a16:creationId xmlns:a16="http://schemas.microsoft.com/office/drawing/2014/main" xmlns="" id="{D6C8C48A-F1A6-4EAE-9B9E-6833F0C11A56}"/>
              </a:ext>
            </a:extLst>
          </p:cNvPr>
          <p:cNvSpPr txBox="1"/>
          <p:nvPr/>
        </p:nvSpPr>
        <p:spPr>
          <a:xfrm>
            <a:off x="2495873" y="2502654"/>
            <a:ext cx="464175" cy="246221"/>
          </a:xfrm>
          <a:prstGeom prst="rect">
            <a:avLst/>
          </a:prstGeom>
          <a:noFill/>
        </p:spPr>
        <p:txBody>
          <a:bodyPr wrap="square">
            <a:spAutoFit/>
          </a:bodyPr>
          <a:lstStyle/>
          <a:p>
            <a:r>
              <a:rPr lang="en-IN" sz="1000" b="1" i="0" u="none" strike="noStrike" baseline="0" dirty="0">
                <a:solidFill>
                  <a:schemeClr val="bg1"/>
                </a:solidFill>
              </a:rPr>
              <a:t>Role</a:t>
            </a:r>
            <a:endParaRPr lang="en-IN" sz="1000" b="0" i="0" u="none" strike="noStrike" baseline="0" dirty="0">
              <a:solidFill>
                <a:schemeClr val="bg1"/>
              </a:solidFill>
            </a:endParaRPr>
          </a:p>
        </p:txBody>
      </p:sp>
      <p:sp>
        <p:nvSpPr>
          <p:cNvPr id="14" name="TextBox 13">
            <a:extLst>
              <a:ext uri="{FF2B5EF4-FFF2-40B4-BE49-F238E27FC236}">
                <a16:creationId xmlns:a16="http://schemas.microsoft.com/office/drawing/2014/main" xmlns="" id="{F644B854-798B-481C-B44E-0B4E518113E6}"/>
              </a:ext>
            </a:extLst>
          </p:cNvPr>
          <p:cNvSpPr txBox="1"/>
          <p:nvPr/>
        </p:nvSpPr>
        <p:spPr>
          <a:xfrm>
            <a:off x="3123873" y="2502654"/>
            <a:ext cx="704234" cy="246221"/>
          </a:xfrm>
          <a:prstGeom prst="rect">
            <a:avLst/>
          </a:prstGeom>
          <a:noFill/>
        </p:spPr>
        <p:txBody>
          <a:bodyPr wrap="square">
            <a:spAutoFit/>
          </a:bodyPr>
          <a:lstStyle/>
          <a:p>
            <a:r>
              <a:rPr lang="en-IN" sz="1000" b="1" i="0" u="none" strike="noStrike" baseline="0" dirty="0">
                <a:solidFill>
                  <a:schemeClr val="bg1"/>
                </a:solidFill>
              </a:rPr>
              <a:t>Example</a:t>
            </a:r>
            <a:endParaRPr lang="en-IN" sz="1000" b="0" i="0" u="none" strike="noStrike" baseline="0" dirty="0">
              <a:solidFill>
                <a:schemeClr val="bg1"/>
              </a:solidFill>
            </a:endParaRPr>
          </a:p>
        </p:txBody>
      </p:sp>
      <p:sp>
        <p:nvSpPr>
          <p:cNvPr id="20" name="TextBox 19">
            <a:extLst>
              <a:ext uri="{FF2B5EF4-FFF2-40B4-BE49-F238E27FC236}">
                <a16:creationId xmlns:a16="http://schemas.microsoft.com/office/drawing/2014/main" xmlns="" id="{FF31CBE0-C995-471D-A92C-B22FC11A7094}"/>
              </a:ext>
            </a:extLst>
          </p:cNvPr>
          <p:cNvSpPr txBox="1"/>
          <p:nvPr/>
        </p:nvSpPr>
        <p:spPr>
          <a:xfrm>
            <a:off x="2488473" y="2807315"/>
            <a:ext cx="646615" cy="230832"/>
          </a:xfrm>
          <a:prstGeom prst="rect">
            <a:avLst/>
          </a:prstGeom>
          <a:noFill/>
        </p:spPr>
        <p:txBody>
          <a:bodyPr wrap="square">
            <a:spAutoFit/>
          </a:bodyPr>
          <a:lstStyle/>
          <a:p>
            <a:r>
              <a:rPr lang="en-IN" sz="900" b="0" i="0" u="none" strike="noStrike" baseline="0" dirty="0">
                <a:solidFill>
                  <a:srgbClr val="000000"/>
                </a:solidFill>
              </a:rPr>
              <a:t>Structure</a:t>
            </a:r>
          </a:p>
        </p:txBody>
      </p:sp>
      <p:sp>
        <p:nvSpPr>
          <p:cNvPr id="22" name="TextBox 21">
            <a:extLst>
              <a:ext uri="{FF2B5EF4-FFF2-40B4-BE49-F238E27FC236}">
                <a16:creationId xmlns:a16="http://schemas.microsoft.com/office/drawing/2014/main" xmlns="" id="{148D5E24-95FE-4DA6-960C-C2010E7ED346}"/>
              </a:ext>
            </a:extLst>
          </p:cNvPr>
          <p:cNvSpPr txBox="1"/>
          <p:nvPr/>
        </p:nvSpPr>
        <p:spPr>
          <a:xfrm>
            <a:off x="3126749" y="2804636"/>
            <a:ext cx="2555223" cy="369332"/>
          </a:xfrm>
          <a:prstGeom prst="rect">
            <a:avLst/>
          </a:prstGeom>
          <a:noFill/>
        </p:spPr>
        <p:txBody>
          <a:bodyPr wrap="square">
            <a:spAutoFit/>
          </a:bodyPr>
          <a:lstStyle/>
          <a:p>
            <a:r>
              <a:rPr lang="en-IN" sz="900" b="0" i="0" u="none" strike="noStrike" baseline="0" dirty="0">
                <a:solidFill>
                  <a:srgbClr val="000000"/>
                </a:solidFill>
              </a:rPr>
              <a:t>Ribose forms part of RNA and ATP molecules. </a:t>
            </a:r>
          </a:p>
          <a:p>
            <a:r>
              <a:rPr lang="en-IN" sz="900" b="0" i="0" u="none" strike="noStrike" baseline="0" dirty="0">
                <a:solidFill>
                  <a:srgbClr val="000000"/>
                </a:solidFill>
              </a:rPr>
              <a:t>Deoxyribose forms part of DNA.</a:t>
            </a:r>
          </a:p>
        </p:txBody>
      </p:sp>
      <p:sp>
        <p:nvSpPr>
          <p:cNvPr id="24" name="TextBox 23">
            <a:extLst>
              <a:ext uri="{FF2B5EF4-FFF2-40B4-BE49-F238E27FC236}">
                <a16:creationId xmlns:a16="http://schemas.microsoft.com/office/drawing/2014/main" xmlns="" id="{1CD12426-C560-4D60-99C8-8D33E71D09DB}"/>
              </a:ext>
            </a:extLst>
          </p:cNvPr>
          <p:cNvSpPr txBox="1"/>
          <p:nvPr/>
        </p:nvSpPr>
        <p:spPr>
          <a:xfrm>
            <a:off x="2495635" y="3234035"/>
            <a:ext cx="556091" cy="230832"/>
          </a:xfrm>
          <a:prstGeom prst="rect">
            <a:avLst/>
          </a:prstGeom>
          <a:noFill/>
        </p:spPr>
        <p:txBody>
          <a:bodyPr wrap="square">
            <a:spAutoFit/>
          </a:bodyPr>
          <a:lstStyle/>
          <a:p>
            <a:r>
              <a:rPr lang="en-IN" sz="900" b="0" i="0" u="none" strike="noStrike" baseline="0" dirty="0">
                <a:solidFill>
                  <a:srgbClr val="000000"/>
                </a:solidFill>
              </a:rPr>
              <a:t>Energy</a:t>
            </a:r>
          </a:p>
        </p:txBody>
      </p:sp>
      <p:sp>
        <p:nvSpPr>
          <p:cNvPr id="26" name="TextBox 25">
            <a:extLst>
              <a:ext uri="{FF2B5EF4-FFF2-40B4-BE49-F238E27FC236}">
                <a16:creationId xmlns:a16="http://schemas.microsoft.com/office/drawing/2014/main" xmlns="" id="{EA8CD5B5-C91E-47B7-B439-43B7BC69E4DF}"/>
              </a:ext>
            </a:extLst>
          </p:cNvPr>
          <p:cNvSpPr txBox="1"/>
          <p:nvPr/>
        </p:nvSpPr>
        <p:spPr>
          <a:xfrm>
            <a:off x="3124895" y="3229442"/>
            <a:ext cx="3000890" cy="341340"/>
          </a:xfrm>
          <a:prstGeom prst="rect">
            <a:avLst/>
          </a:prstGeom>
          <a:noFill/>
        </p:spPr>
        <p:txBody>
          <a:bodyPr wrap="square">
            <a:spAutoFit/>
          </a:bodyPr>
          <a:lstStyle/>
          <a:p>
            <a:r>
              <a:rPr lang="en-IN" sz="900" b="0" i="0" u="none" strike="noStrike" baseline="0" dirty="0">
                <a:solidFill>
                  <a:srgbClr val="000000"/>
                </a:solidFill>
              </a:rPr>
              <a:t>Monosaccharides (glucose, fructose, galactose) can be used as energy sources.</a:t>
            </a:r>
          </a:p>
        </p:txBody>
      </p:sp>
      <p:sp>
        <p:nvSpPr>
          <p:cNvPr id="28" name="TextBox 27">
            <a:extLst>
              <a:ext uri="{FF2B5EF4-FFF2-40B4-BE49-F238E27FC236}">
                <a16:creationId xmlns:a16="http://schemas.microsoft.com/office/drawing/2014/main" xmlns="" id="{2BDCCB20-E542-4D16-8EC4-FC0B60E0731B}"/>
              </a:ext>
            </a:extLst>
          </p:cNvPr>
          <p:cNvSpPr txBox="1"/>
          <p:nvPr/>
        </p:nvSpPr>
        <p:spPr>
          <a:xfrm>
            <a:off x="3123072" y="3539758"/>
            <a:ext cx="3172176" cy="784830"/>
          </a:xfrm>
          <a:prstGeom prst="rect">
            <a:avLst/>
          </a:prstGeom>
          <a:noFill/>
        </p:spPr>
        <p:txBody>
          <a:bodyPr wrap="square">
            <a:spAutoFit/>
          </a:bodyPr>
          <a:lstStyle/>
          <a:p>
            <a:r>
              <a:rPr lang="en-IN" sz="900" b="0" i="0" u="none" strike="noStrike" baseline="0" dirty="0">
                <a:solidFill>
                  <a:srgbClr val="000000"/>
                </a:solidFill>
              </a:rPr>
              <a:t>Disaccharides (sucrose, lactose, maltose) and polysaccha-</a:t>
            </a:r>
            <a:endParaRPr lang="en-IN" sz="900" dirty="0">
              <a:solidFill>
                <a:srgbClr val="000000"/>
              </a:solidFill>
            </a:endParaRPr>
          </a:p>
          <a:p>
            <a:r>
              <a:rPr lang="en-IN" sz="900" b="0" i="0" u="none" strike="noStrike" baseline="0" dirty="0">
                <a:solidFill>
                  <a:srgbClr val="000000"/>
                </a:solidFill>
              </a:rPr>
              <a:t>rides (starch, glycogen) must be broken down to monosac-</a:t>
            </a:r>
          </a:p>
          <a:p>
            <a:r>
              <a:rPr lang="en-IN" sz="900" b="0" i="0" u="none" strike="noStrike" baseline="0" dirty="0">
                <a:solidFill>
                  <a:srgbClr val="000000"/>
                </a:solidFill>
              </a:rPr>
              <a:t>charides before they can be used for energy. Glycogen is</a:t>
            </a:r>
          </a:p>
          <a:p>
            <a:r>
              <a:rPr lang="en-IN" sz="900" b="0" i="0" u="none" strike="noStrike" baseline="0" dirty="0">
                <a:solidFill>
                  <a:srgbClr val="000000"/>
                </a:solidFill>
              </a:rPr>
              <a:t>an important energy-storage molecule in muscles and in</a:t>
            </a:r>
          </a:p>
          <a:p>
            <a:r>
              <a:rPr lang="en-IN" sz="900" b="0" i="0" u="none" strike="noStrike" baseline="0" dirty="0">
                <a:solidFill>
                  <a:srgbClr val="000000"/>
                </a:solidFill>
              </a:rPr>
              <a:t>the liver.	</a:t>
            </a:r>
          </a:p>
        </p:txBody>
      </p:sp>
      <p:sp>
        <p:nvSpPr>
          <p:cNvPr id="30" name="TextBox 29">
            <a:extLst>
              <a:ext uri="{FF2B5EF4-FFF2-40B4-BE49-F238E27FC236}">
                <a16:creationId xmlns:a16="http://schemas.microsoft.com/office/drawing/2014/main" xmlns="" id="{5162E654-2484-4242-9E3F-7AC038D1AFAF}"/>
              </a:ext>
            </a:extLst>
          </p:cNvPr>
          <p:cNvSpPr txBox="1"/>
          <p:nvPr/>
        </p:nvSpPr>
        <p:spPr>
          <a:xfrm>
            <a:off x="2494112" y="4437995"/>
            <a:ext cx="421977" cy="230832"/>
          </a:xfrm>
          <a:prstGeom prst="rect">
            <a:avLst/>
          </a:prstGeom>
          <a:noFill/>
        </p:spPr>
        <p:txBody>
          <a:bodyPr wrap="square">
            <a:spAutoFit/>
          </a:bodyPr>
          <a:lstStyle/>
          <a:p>
            <a:r>
              <a:rPr lang="en-IN" sz="900" b="0" i="0" u="none" strike="noStrike" baseline="0" dirty="0">
                <a:solidFill>
                  <a:srgbClr val="000000"/>
                </a:solidFill>
              </a:rPr>
              <a:t>Bulk</a:t>
            </a:r>
          </a:p>
        </p:txBody>
      </p:sp>
      <p:sp>
        <p:nvSpPr>
          <p:cNvPr id="32" name="TextBox 31">
            <a:extLst>
              <a:ext uri="{FF2B5EF4-FFF2-40B4-BE49-F238E27FC236}">
                <a16:creationId xmlns:a16="http://schemas.microsoft.com/office/drawing/2014/main" xmlns="" id="{11865C84-BBD3-4163-934C-5EB21B293000}"/>
              </a:ext>
            </a:extLst>
          </p:cNvPr>
          <p:cNvSpPr txBox="1"/>
          <p:nvPr/>
        </p:nvSpPr>
        <p:spPr>
          <a:xfrm>
            <a:off x="3129802" y="4437995"/>
            <a:ext cx="1863317" cy="230832"/>
          </a:xfrm>
          <a:prstGeom prst="rect">
            <a:avLst/>
          </a:prstGeom>
          <a:noFill/>
        </p:spPr>
        <p:txBody>
          <a:bodyPr wrap="square">
            <a:spAutoFit/>
          </a:bodyPr>
          <a:lstStyle/>
          <a:p>
            <a:r>
              <a:rPr lang="en-IN" sz="900" b="0" i="0" u="none" strike="noStrike" baseline="0" dirty="0">
                <a:solidFill>
                  <a:srgbClr val="000000"/>
                </a:solidFill>
              </a:rPr>
              <a:t>Cellulose forms bulk in the feces.</a:t>
            </a:r>
          </a:p>
        </p:txBody>
      </p:sp>
      <p:sp>
        <p:nvSpPr>
          <p:cNvPr id="19" name="TextBox 18">
            <a:extLst>
              <a:ext uri="{FF2B5EF4-FFF2-40B4-BE49-F238E27FC236}">
                <a16:creationId xmlns:a16="http://schemas.microsoft.com/office/drawing/2014/main" xmlns="" id="{79082D1D-A8C8-4316-B99F-5C05D198772B}"/>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2.6</a:t>
            </a:r>
          </a:p>
        </p:txBody>
      </p:sp>
    </p:spTree>
    <p:extLst>
      <p:ext uri="{BB962C8B-B14F-4D97-AF65-F5344CB8AC3E}">
        <p14:creationId xmlns:p14="http://schemas.microsoft.com/office/powerpoint/2010/main" val="35641900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810DCE-D6C7-4B4F-A9BA-E5FD2B6AF726}"/>
              </a:ext>
            </a:extLst>
          </p:cNvPr>
          <p:cNvSpPr txBox="1"/>
          <p:nvPr/>
        </p:nvSpPr>
        <p:spPr>
          <a:xfrm>
            <a:off x="6350000" y="63500"/>
            <a:ext cx="2286000" cy="276999"/>
          </a:xfrm>
          <a:prstGeom prst="rect">
            <a:avLst/>
          </a:prstGeom>
          <a:noFill/>
        </p:spPr>
        <p:txBody>
          <a:bodyPr vert="horz" rtlCol="0">
            <a:spAutoFit/>
          </a:bodyPr>
          <a:lstStyle/>
          <a:p>
            <a:pPr algn="r"/>
            <a:r>
              <a:rPr lang="en-IN" sz="1200" b="1"/>
              <a:t>Figure 2.16</a:t>
            </a:r>
          </a:p>
        </p:txBody>
      </p:sp>
      <p:pic>
        <p:nvPicPr>
          <p:cNvPr id="4" name="Picture 3">
            <a:extLst>
              <a:ext uri="{FF2B5EF4-FFF2-40B4-BE49-F238E27FC236}">
                <a16:creationId xmlns:a16="http://schemas.microsoft.com/office/drawing/2014/main" xmlns="" id="{99069D41-B616-494F-A066-442C0846CCB9}"/>
              </a:ext>
            </a:extLst>
          </p:cNvPr>
          <p:cNvPicPr>
            <a:picLocks noChangeAspect="1"/>
          </p:cNvPicPr>
          <p:nvPr/>
        </p:nvPicPr>
        <p:blipFill>
          <a:blip r:embed="rId2"/>
          <a:stretch>
            <a:fillRect/>
          </a:stretch>
        </p:blipFill>
        <p:spPr>
          <a:xfrm>
            <a:off x="762000" y="2293801"/>
            <a:ext cx="7620000" cy="2270399"/>
          </a:xfrm>
          <a:prstGeom prst="rect">
            <a:avLst/>
          </a:prstGeom>
        </p:spPr>
      </p:pic>
    </p:spTree>
    <p:extLst>
      <p:ext uri="{BB962C8B-B14F-4D97-AF65-F5344CB8AC3E}">
        <p14:creationId xmlns:p14="http://schemas.microsoft.com/office/powerpoint/2010/main" val="20276954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9C68679-0BDB-430F-B4CA-B3C61EF45F2E}"/>
              </a:ext>
            </a:extLst>
          </p:cNvPr>
          <p:cNvSpPr txBox="1"/>
          <p:nvPr/>
        </p:nvSpPr>
        <p:spPr>
          <a:xfrm>
            <a:off x="6350000" y="63500"/>
            <a:ext cx="2286000" cy="276999"/>
          </a:xfrm>
          <a:prstGeom prst="rect">
            <a:avLst/>
          </a:prstGeom>
          <a:noFill/>
        </p:spPr>
        <p:txBody>
          <a:bodyPr vert="horz" rtlCol="0">
            <a:spAutoFit/>
          </a:bodyPr>
          <a:lstStyle/>
          <a:p>
            <a:pPr algn="r"/>
            <a:r>
              <a:rPr lang="en-IN" sz="1200" b="1"/>
              <a:t>Figure 2.17</a:t>
            </a:r>
          </a:p>
        </p:txBody>
      </p:sp>
      <p:pic>
        <p:nvPicPr>
          <p:cNvPr id="4" name="Picture 3">
            <a:extLst>
              <a:ext uri="{FF2B5EF4-FFF2-40B4-BE49-F238E27FC236}">
                <a16:creationId xmlns:a16="http://schemas.microsoft.com/office/drawing/2014/main" xmlns="" id="{0512C4A1-4080-41E8-B4D0-E7DBCED1854A}"/>
              </a:ext>
            </a:extLst>
          </p:cNvPr>
          <p:cNvPicPr>
            <a:picLocks noChangeAspect="1"/>
          </p:cNvPicPr>
          <p:nvPr/>
        </p:nvPicPr>
        <p:blipFill>
          <a:blip r:embed="rId2"/>
          <a:stretch>
            <a:fillRect/>
          </a:stretch>
        </p:blipFill>
        <p:spPr>
          <a:xfrm>
            <a:off x="1423240" y="461899"/>
            <a:ext cx="6297521" cy="5934203"/>
          </a:xfrm>
          <a:prstGeom prst="rect">
            <a:avLst/>
          </a:prstGeom>
        </p:spPr>
      </p:pic>
    </p:spTree>
    <p:extLst>
      <p:ext uri="{BB962C8B-B14F-4D97-AF65-F5344CB8AC3E}">
        <p14:creationId xmlns:p14="http://schemas.microsoft.com/office/powerpoint/2010/main" val="35972081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F2F6140-1116-4F9A-A60C-16C826A825A7}"/>
              </a:ext>
            </a:extLst>
          </p:cNvPr>
          <p:cNvSpPr txBox="1"/>
          <p:nvPr/>
        </p:nvSpPr>
        <p:spPr>
          <a:xfrm>
            <a:off x="6350000" y="63500"/>
            <a:ext cx="2286000" cy="276999"/>
          </a:xfrm>
          <a:prstGeom prst="rect">
            <a:avLst/>
          </a:prstGeom>
          <a:noFill/>
        </p:spPr>
        <p:txBody>
          <a:bodyPr vert="horz" rtlCol="0">
            <a:spAutoFit/>
          </a:bodyPr>
          <a:lstStyle/>
          <a:p>
            <a:pPr algn="r"/>
            <a:r>
              <a:rPr lang="en-IN" sz="1200" b="1"/>
              <a:t>Figure 2.1</a:t>
            </a:r>
          </a:p>
        </p:txBody>
      </p:sp>
      <p:pic>
        <p:nvPicPr>
          <p:cNvPr id="4" name="Picture 3">
            <a:extLst>
              <a:ext uri="{FF2B5EF4-FFF2-40B4-BE49-F238E27FC236}">
                <a16:creationId xmlns:a16="http://schemas.microsoft.com/office/drawing/2014/main" xmlns="" id="{3AC835B4-3227-4535-803F-9599266EFBDC}"/>
              </a:ext>
            </a:extLst>
          </p:cNvPr>
          <p:cNvPicPr>
            <a:picLocks noChangeAspect="1"/>
          </p:cNvPicPr>
          <p:nvPr/>
        </p:nvPicPr>
        <p:blipFill>
          <a:blip r:embed="rId2"/>
          <a:stretch>
            <a:fillRect/>
          </a:stretch>
        </p:blipFill>
        <p:spPr>
          <a:xfrm>
            <a:off x="2421354" y="1162168"/>
            <a:ext cx="4301292" cy="4533665"/>
          </a:xfrm>
          <a:prstGeom prst="rect">
            <a:avLst/>
          </a:prstGeom>
        </p:spPr>
      </p:pic>
    </p:spTree>
    <p:extLst>
      <p:ext uri="{BB962C8B-B14F-4D97-AF65-F5344CB8AC3E}">
        <p14:creationId xmlns:p14="http://schemas.microsoft.com/office/powerpoint/2010/main" val="8790536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513F012-0712-4A18-8F09-67BE88974189}"/>
              </a:ext>
            </a:extLst>
          </p:cNvPr>
          <p:cNvGrpSpPr/>
          <p:nvPr/>
        </p:nvGrpSpPr>
        <p:grpSpPr>
          <a:xfrm>
            <a:off x="2564957" y="1368734"/>
            <a:ext cx="4014087" cy="4120533"/>
            <a:chOff x="2564957" y="1229834"/>
            <a:chExt cx="4014087" cy="4120533"/>
          </a:xfrm>
        </p:grpSpPr>
        <p:pic>
          <p:nvPicPr>
            <p:cNvPr id="3" name="Picture 2">
              <a:extLst>
                <a:ext uri="{FF2B5EF4-FFF2-40B4-BE49-F238E27FC236}">
                  <a16:creationId xmlns:a16="http://schemas.microsoft.com/office/drawing/2014/main" xmlns="" id="{F215092D-34DF-4AA1-82B4-229475D8957D}"/>
                </a:ext>
              </a:extLst>
            </p:cNvPr>
            <p:cNvPicPr>
              <a:picLocks noChangeAspect="1"/>
            </p:cNvPicPr>
            <p:nvPr/>
          </p:nvPicPr>
          <p:blipFill rotWithShape="1">
            <a:blip r:embed="rId2"/>
            <a:srcRect t="3125"/>
            <a:stretch/>
          </p:blipFill>
          <p:spPr>
            <a:xfrm>
              <a:off x="2564957" y="1507634"/>
              <a:ext cx="4014087" cy="3842733"/>
            </a:xfrm>
            <a:prstGeom prst="rect">
              <a:avLst/>
            </a:prstGeom>
          </p:spPr>
        </p:pic>
        <p:sp>
          <p:nvSpPr>
            <p:cNvPr id="5" name="TextBox 4">
              <a:extLst>
                <a:ext uri="{FF2B5EF4-FFF2-40B4-BE49-F238E27FC236}">
                  <a16:creationId xmlns:a16="http://schemas.microsoft.com/office/drawing/2014/main" xmlns="" id="{B4FD7714-076D-4FB6-90D2-2101A465D416}"/>
                </a:ext>
              </a:extLst>
            </p:cNvPr>
            <p:cNvSpPr txBox="1"/>
            <p:nvPr/>
          </p:nvSpPr>
          <p:spPr>
            <a:xfrm>
              <a:off x="2566970" y="1229834"/>
              <a:ext cx="1175420" cy="257389"/>
            </a:xfrm>
            <a:prstGeom prst="rect">
              <a:avLst/>
            </a:prstGeom>
            <a:solidFill>
              <a:srgbClr val="169A5E"/>
            </a:solidFill>
            <a:ln>
              <a:solidFill>
                <a:srgbClr val="169A5E"/>
              </a:solidFill>
            </a:ln>
          </p:spPr>
          <p:txBody>
            <a:bodyPr wrap="square" rtlCol="0">
              <a:spAutoFit/>
            </a:bodyPr>
            <a:lstStyle/>
            <a:p>
              <a:endParaRPr lang="en-IN" dirty="0"/>
            </a:p>
          </p:txBody>
        </p:sp>
        <p:sp>
          <p:nvSpPr>
            <p:cNvPr id="6" name="TextBox 5">
              <a:extLst>
                <a:ext uri="{FF2B5EF4-FFF2-40B4-BE49-F238E27FC236}">
                  <a16:creationId xmlns:a16="http://schemas.microsoft.com/office/drawing/2014/main" xmlns="" id="{A995ADC8-C144-40A6-B2A3-0E1DC861607A}"/>
                </a:ext>
              </a:extLst>
            </p:cNvPr>
            <p:cNvSpPr txBox="1"/>
            <p:nvPr/>
          </p:nvSpPr>
          <p:spPr>
            <a:xfrm>
              <a:off x="3793642" y="1229834"/>
              <a:ext cx="2775917"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8" name="TextBox 7">
            <a:extLst>
              <a:ext uri="{FF2B5EF4-FFF2-40B4-BE49-F238E27FC236}">
                <a16:creationId xmlns:a16="http://schemas.microsoft.com/office/drawing/2014/main" xmlns="" id="{0124E441-3073-4954-8DF4-A947DAB46021}"/>
              </a:ext>
            </a:extLst>
          </p:cNvPr>
          <p:cNvSpPr txBox="1"/>
          <p:nvPr/>
        </p:nvSpPr>
        <p:spPr>
          <a:xfrm>
            <a:off x="2664815" y="1362194"/>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2.7</a:t>
            </a:r>
            <a:endParaRPr lang="en-IN" sz="1200" b="0" i="0" u="none" strike="noStrike" baseline="0" dirty="0">
              <a:solidFill>
                <a:schemeClr val="bg1"/>
              </a:solidFill>
            </a:endParaRPr>
          </a:p>
        </p:txBody>
      </p:sp>
      <p:sp>
        <p:nvSpPr>
          <p:cNvPr id="10" name="TextBox 9">
            <a:extLst>
              <a:ext uri="{FF2B5EF4-FFF2-40B4-BE49-F238E27FC236}">
                <a16:creationId xmlns:a16="http://schemas.microsoft.com/office/drawing/2014/main" xmlns="" id="{F49B557D-2F06-4571-A941-3622FF9AA196}"/>
              </a:ext>
            </a:extLst>
          </p:cNvPr>
          <p:cNvSpPr txBox="1"/>
          <p:nvPr/>
        </p:nvSpPr>
        <p:spPr>
          <a:xfrm>
            <a:off x="3839200" y="1362194"/>
            <a:ext cx="2166640" cy="276999"/>
          </a:xfrm>
          <a:prstGeom prst="rect">
            <a:avLst/>
          </a:prstGeom>
          <a:noFill/>
        </p:spPr>
        <p:txBody>
          <a:bodyPr wrap="square">
            <a:spAutoFit/>
          </a:bodyPr>
          <a:lstStyle/>
          <a:p>
            <a:r>
              <a:rPr lang="en-IN" sz="1200" b="1" i="0" u="none" strike="noStrike" baseline="0" dirty="0">
                <a:solidFill>
                  <a:schemeClr val="bg1"/>
                </a:solidFill>
              </a:rPr>
              <a:t>Roles of Lipids in the Body</a:t>
            </a:r>
            <a:endParaRPr lang="en-IN" sz="1200" b="0" i="0" u="none" strike="noStrike" baseline="0" dirty="0">
              <a:solidFill>
                <a:schemeClr val="bg1"/>
              </a:solidFill>
            </a:endParaRPr>
          </a:p>
        </p:txBody>
      </p:sp>
      <p:sp>
        <p:nvSpPr>
          <p:cNvPr id="13" name="TextBox 12">
            <a:extLst>
              <a:ext uri="{FF2B5EF4-FFF2-40B4-BE49-F238E27FC236}">
                <a16:creationId xmlns:a16="http://schemas.microsoft.com/office/drawing/2014/main" xmlns="" id="{2DE4B324-67A6-4F48-A22F-FAC2E45936C6}"/>
              </a:ext>
            </a:extLst>
          </p:cNvPr>
          <p:cNvSpPr txBox="1"/>
          <p:nvPr/>
        </p:nvSpPr>
        <p:spPr>
          <a:xfrm>
            <a:off x="2655893" y="1717794"/>
            <a:ext cx="464175" cy="246221"/>
          </a:xfrm>
          <a:prstGeom prst="rect">
            <a:avLst/>
          </a:prstGeom>
          <a:noFill/>
        </p:spPr>
        <p:txBody>
          <a:bodyPr wrap="square">
            <a:spAutoFit/>
          </a:bodyPr>
          <a:lstStyle/>
          <a:p>
            <a:r>
              <a:rPr lang="en-IN" sz="1000" b="1" i="0" u="none" strike="noStrike" baseline="0" dirty="0">
                <a:solidFill>
                  <a:schemeClr val="bg1"/>
                </a:solidFill>
              </a:rPr>
              <a:t>Role</a:t>
            </a:r>
            <a:endParaRPr lang="en-IN" sz="1000" b="0" i="0" u="none" strike="noStrike" baseline="0" dirty="0">
              <a:solidFill>
                <a:schemeClr val="bg1"/>
              </a:solidFill>
            </a:endParaRPr>
          </a:p>
        </p:txBody>
      </p:sp>
      <p:sp>
        <p:nvSpPr>
          <p:cNvPr id="14" name="TextBox 13">
            <a:extLst>
              <a:ext uri="{FF2B5EF4-FFF2-40B4-BE49-F238E27FC236}">
                <a16:creationId xmlns:a16="http://schemas.microsoft.com/office/drawing/2014/main" xmlns="" id="{0FE1A136-F9C7-4204-B287-99578C085924}"/>
              </a:ext>
            </a:extLst>
          </p:cNvPr>
          <p:cNvSpPr txBox="1"/>
          <p:nvPr/>
        </p:nvSpPr>
        <p:spPr>
          <a:xfrm>
            <a:off x="3625523" y="1717794"/>
            <a:ext cx="704234" cy="246221"/>
          </a:xfrm>
          <a:prstGeom prst="rect">
            <a:avLst/>
          </a:prstGeom>
          <a:noFill/>
        </p:spPr>
        <p:txBody>
          <a:bodyPr wrap="square">
            <a:spAutoFit/>
          </a:bodyPr>
          <a:lstStyle/>
          <a:p>
            <a:r>
              <a:rPr lang="en-IN" sz="1000" b="1" i="0" u="none" strike="noStrike" baseline="0" dirty="0">
                <a:solidFill>
                  <a:schemeClr val="bg1"/>
                </a:solidFill>
              </a:rPr>
              <a:t>Example</a:t>
            </a:r>
            <a:endParaRPr lang="en-IN" sz="1000" b="0" i="0" u="none" strike="noStrike" baseline="0" dirty="0">
              <a:solidFill>
                <a:schemeClr val="bg1"/>
              </a:solidFill>
            </a:endParaRPr>
          </a:p>
        </p:txBody>
      </p:sp>
      <p:sp>
        <p:nvSpPr>
          <p:cNvPr id="19" name="TextBox 18">
            <a:extLst>
              <a:ext uri="{FF2B5EF4-FFF2-40B4-BE49-F238E27FC236}">
                <a16:creationId xmlns:a16="http://schemas.microsoft.com/office/drawing/2014/main" xmlns="" id="{39893A8D-95C8-4753-8A50-F1288D0CC5C0}"/>
              </a:ext>
            </a:extLst>
          </p:cNvPr>
          <p:cNvSpPr txBox="1"/>
          <p:nvPr/>
        </p:nvSpPr>
        <p:spPr>
          <a:xfrm>
            <a:off x="2653650" y="1964174"/>
            <a:ext cx="697261" cy="230832"/>
          </a:xfrm>
          <a:prstGeom prst="rect">
            <a:avLst/>
          </a:prstGeom>
          <a:noFill/>
        </p:spPr>
        <p:txBody>
          <a:bodyPr wrap="square">
            <a:spAutoFit/>
          </a:bodyPr>
          <a:lstStyle/>
          <a:p>
            <a:r>
              <a:rPr lang="en-IN" sz="900" b="0" i="0" u="none" strike="noStrike" baseline="0" dirty="0">
                <a:solidFill>
                  <a:srgbClr val="000000"/>
                </a:solidFill>
              </a:rPr>
              <a:t>Protection</a:t>
            </a:r>
          </a:p>
        </p:txBody>
      </p:sp>
      <p:sp>
        <p:nvSpPr>
          <p:cNvPr id="21" name="TextBox 20">
            <a:extLst>
              <a:ext uri="{FF2B5EF4-FFF2-40B4-BE49-F238E27FC236}">
                <a16:creationId xmlns:a16="http://schemas.microsoft.com/office/drawing/2014/main" xmlns="" id="{3C997486-F276-4FA7-BF3E-F89B6BB043E9}"/>
              </a:ext>
            </a:extLst>
          </p:cNvPr>
          <p:cNvSpPr txBox="1"/>
          <p:nvPr/>
        </p:nvSpPr>
        <p:spPr>
          <a:xfrm>
            <a:off x="3631809" y="1962835"/>
            <a:ext cx="2383303" cy="230832"/>
          </a:xfrm>
          <a:prstGeom prst="rect">
            <a:avLst/>
          </a:prstGeom>
          <a:noFill/>
        </p:spPr>
        <p:txBody>
          <a:bodyPr wrap="square">
            <a:spAutoFit/>
          </a:bodyPr>
          <a:lstStyle/>
          <a:p>
            <a:r>
              <a:rPr lang="en-IN" sz="900" b="0" i="0" u="none" strike="noStrike" baseline="0" dirty="0">
                <a:solidFill>
                  <a:srgbClr val="000000"/>
                </a:solidFill>
              </a:rPr>
              <a:t>Adipose tissue surrounds and pads organs.</a:t>
            </a:r>
          </a:p>
        </p:txBody>
      </p:sp>
      <p:sp>
        <p:nvSpPr>
          <p:cNvPr id="23" name="TextBox 22">
            <a:extLst>
              <a:ext uri="{FF2B5EF4-FFF2-40B4-BE49-F238E27FC236}">
                <a16:creationId xmlns:a16="http://schemas.microsoft.com/office/drawing/2014/main" xmlns="" id="{AE6A3200-A369-406B-8E51-815DE51E6923}"/>
              </a:ext>
            </a:extLst>
          </p:cNvPr>
          <p:cNvSpPr txBox="1"/>
          <p:nvPr/>
        </p:nvSpPr>
        <p:spPr>
          <a:xfrm>
            <a:off x="2647241" y="2200394"/>
            <a:ext cx="679599" cy="230832"/>
          </a:xfrm>
          <a:prstGeom prst="rect">
            <a:avLst/>
          </a:prstGeom>
          <a:noFill/>
        </p:spPr>
        <p:txBody>
          <a:bodyPr wrap="square">
            <a:spAutoFit/>
          </a:bodyPr>
          <a:lstStyle/>
          <a:p>
            <a:r>
              <a:rPr lang="en-IN" sz="900" b="0" i="0" u="none" strike="noStrike" baseline="0" dirty="0">
                <a:solidFill>
                  <a:srgbClr val="000000"/>
                </a:solidFill>
              </a:rPr>
              <a:t>Insulation</a:t>
            </a:r>
          </a:p>
        </p:txBody>
      </p:sp>
      <p:sp>
        <p:nvSpPr>
          <p:cNvPr id="25" name="TextBox 24">
            <a:extLst>
              <a:ext uri="{FF2B5EF4-FFF2-40B4-BE49-F238E27FC236}">
                <a16:creationId xmlns:a16="http://schemas.microsoft.com/office/drawing/2014/main" xmlns="" id="{48C84A18-1BB1-40C6-8427-55F88F9EE071}"/>
              </a:ext>
            </a:extLst>
          </p:cNvPr>
          <p:cNvSpPr txBox="1"/>
          <p:nvPr/>
        </p:nvSpPr>
        <p:spPr>
          <a:xfrm>
            <a:off x="3626223" y="2203996"/>
            <a:ext cx="2912634" cy="507831"/>
          </a:xfrm>
          <a:prstGeom prst="rect">
            <a:avLst/>
          </a:prstGeom>
          <a:noFill/>
        </p:spPr>
        <p:txBody>
          <a:bodyPr wrap="square">
            <a:spAutoFit/>
          </a:bodyPr>
          <a:lstStyle/>
          <a:p>
            <a:r>
              <a:rPr lang="en-IN" sz="900" b="0" i="0" u="none" strike="noStrike" baseline="0" dirty="0">
                <a:solidFill>
                  <a:srgbClr val="000000"/>
                </a:solidFill>
              </a:rPr>
              <a:t>Adipose tissue under the skin prevents heat loss.</a:t>
            </a:r>
          </a:p>
          <a:p>
            <a:r>
              <a:rPr lang="en-IN" sz="900" b="0" i="0" u="none" strike="noStrike" baseline="0" dirty="0">
                <a:solidFill>
                  <a:srgbClr val="000000"/>
                </a:solidFill>
              </a:rPr>
              <a:t>Myelin surrounds nerve cells and electrically insulates</a:t>
            </a:r>
          </a:p>
          <a:p>
            <a:r>
              <a:rPr lang="en-IN" sz="900" b="0" i="0" u="none" strike="noStrike" baseline="0" dirty="0">
                <a:solidFill>
                  <a:srgbClr val="000000"/>
                </a:solidFill>
              </a:rPr>
              <a:t>the cells from one another.</a:t>
            </a:r>
          </a:p>
        </p:txBody>
      </p:sp>
      <p:sp>
        <p:nvSpPr>
          <p:cNvPr id="27" name="TextBox 26">
            <a:extLst>
              <a:ext uri="{FF2B5EF4-FFF2-40B4-BE49-F238E27FC236}">
                <a16:creationId xmlns:a16="http://schemas.microsoft.com/office/drawing/2014/main" xmlns="" id="{7E5F0B93-DEF5-48CD-B2C3-26EE68140F92}"/>
              </a:ext>
            </a:extLst>
          </p:cNvPr>
          <p:cNvSpPr txBox="1"/>
          <p:nvPr/>
        </p:nvSpPr>
        <p:spPr>
          <a:xfrm>
            <a:off x="2651106" y="2749034"/>
            <a:ext cx="732829" cy="230832"/>
          </a:xfrm>
          <a:prstGeom prst="rect">
            <a:avLst/>
          </a:prstGeom>
          <a:noFill/>
        </p:spPr>
        <p:txBody>
          <a:bodyPr wrap="square">
            <a:spAutoFit/>
          </a:bodyPr>
          <a:lstStyle/>
          <a:p>
            <a:r>
              <a:rPr lang="en-IN" sz="900" b="0" i="0" u="none" strike="noStrike" baseline="0" dirty="0">
                <a:solidFill>
                  <a:srgbClr val="000000"/>
                </a:solidFill>
              </a:rPr>
              <a:t>Regulation</a:t>
            </a:r>
          </a:p>
        </p:txBody>
      </p:sp>
      <p:sp>
        <p:nvSpPr>
          <p:cNvPr id="29" name="TextBox 28">
            <a:extLst>
              <a:ext uri="{FF2B5EF4-FFF2-40B4-BE49-F238E27FC236}">
                <a16:creationId xmlns:a16="http://schemas.microsoft.com/office/drawing/2014/main" xmlns="" id="{90F97282-1811-4927-8845-B7AF30491FA2}"/>
              </a:ext>
            </a:extLst>
          </p:cNvPr>
          <p:cNvSpPr txBox="1"/>
          <p:nvPr/>
        </p:nvSpPr>
        <p:spPr>
          <a:xfrm>
            <a:off x="3618603" y="2748618"/>
            <a:ext cx="2912634" cy="784830"/>
          </a:xfrm>
          <a:prstGeom prst="rect">
            <a:avLst/>
          </a:prstGeom>
          <a:noFill/>
        </p:spPr>
        <p:txBody>
          <a:bodyPr wrap="square">
            <a:spAutoFit/>
          </a:bodyPr>
          <a:lstStyle/>
          <a:p>
            <a:r>
              <a:rPr lang="en-IN" sz="900" b="0" i="0" u="none" strike="noStrike" baseline="0" dirty="0">
                <a:solidFill>
                  <a:srgbClr val="000000"/>
                </a:solidFill>
              </a:rPr>
              <a:t>Steroid hormones regulate many physiological pro-</a:t>
            </a:r>
          </a:p>
          <a:p>
            <a:r>
              <a:rPr lang="en-IN" sz="900" b="0" i="0" u="none" strike="noStrike" baseline="0" dirty="0">
                <a:solidFill>
                  <a:srgbClr val="000000"/>
                </a:solidFill>
              </a:rPr>
              <a:t>cesses. For example, estrogen and testosterone are</a:t>
            </a:r>
          </a:p>
          <a:p>
            <a:r>
              <a:rPr lang="en-IN" sz="900" b="0" i="0" u="none" strike="noStrike" baseline="0" dirty="0">
                <a:solidFill>
                  <a:srgbClr val="000000"/>
                </a:solidFill>
              </a:rPr>
              <a:t>the reproductive hormones responsible for many of</a:t>
            </a:r>
          </a:p>
          <a:p>
            <a:r>
              <a:rPr lang="en-IN" sz="900" b="0" i="0" u="none" strike="noStrike" baseline="0" dirty="0">
                <a:solidFill>
                  <a:srgbClr val="000000"/>
                </a:solidFill>
              </a:rPr>
              <a:t>the differences between males and females. Prosta-</a:t>
            </a:r>
          </a:p>
          <a:p>
            <a:r>
              <a:rPr lang="en-IN" sz="900" b="0" i="0" u="none" strike="noStrike" baseline="0" dirty="0">
                <a:solidFill>
                  <a:srgbClr val="000000"/>
                </a:solidFill>
              </a:rPr>
              <a:t>glandins help regulate tissue inflammation and repair.</a:t>
            </a:r>
          </a:p>
        </p:txBody>
      </p:sp>
      <p:sp>
        <p:nvSpPr>
          <p:cNvPr id="31" name="TextBox 30">
            <a:extLst>
              <a:ext uri="{FF2B5EF4-FFF2-40B4-BE49-F238E27FC236}">
                <a16:creationId xmlns:a16="http://schemas.microsoft.com/office/drawing/2014/main" xmlns="" id="{E6E6D5BF-EA1F-4C4F-A252-6DE2B95A04B7}"/>
              </a:ext>
            </a:extLst>
          </p:cNvPr>
          <p:cNvSpPr txBox="1"/>
          <p:nvPr/>
        </p:nvSpPr>
        <p:spPr>
          <a:xfrm>
            <a:off x="2656113" y="3579614"/>
            <a:ext cx="646615" cy="230832"/>
          </a:xfrm>
          <a:prstGeom prst="rect">
            <a:avLst/>
          </a:prstGeom>
          <a:noFill/>
        </p:spPr>
        <p:txBody>
          <a:bodyPr wrap="square">
            <a:spAutoFit/>
          </a:bodyPr>
          <a:lstStyle/>
          <a:p>
            <a:r>
              <a:rPr lang="en-IN" sz="900" b="0" i="0" u="none" strike="noStrike" baseline="0" dirty="0">
                <a:solidFill>
                  <a:srgbClr val="000000"/>
                </a:solidFill>
              </a:rPr>
              <a:t>Vitamins</a:t>
            </a:r>
          </a:p>
        </p:txBody>
      </p:sp>
      <p:sp>
        <p:nvSpPr>
          <p:cNvPr id="33" name="TextBox 32">
            <a:extLst>
              <a:ext uri="{FF2B5EF4-FFF2-40B4-BE49-F238E27FC236}">
                <a16:creationId xmlns:a16="http://schemas.microsoft.com/office/drawing/2014/main" xmlns="" id="{22BB01C0-28F3-4441-818A-B1A920C9ABDB}"/>
              </a:ext>
            </a:extLst>
          </p:cNvPr>
          <p:cNvSpPr txBox="1"/>
          <p:nvPr/>
        </p:nvSpPr>
        <p:spPr>
          <a:xfrm>
            <a:off x="3610983" y="3577858"/>
            <a:ext cx="2912634" cy="923330"/>
          </a:xfrm>
          <a:prstGeom prst="rect">
            <a:avLst/>
          </a:prstGeom>
          <a:noFill/>
        </p:spPr>
        <p:txBody>
          <a:bodyPr wrap="square">
            <a:spAutoFit/>
          </a:bodyPr>
          <a:lstStyle/>
          <a:p>
            <a:r>
              <a:rPr lang="en-IN" sz="900" b="0" i="0" u="none" strike="noStrike" baseline="0" dirty="0">
                <a:solidFill>
                  <a:srgbClr val="000000"/>
                </a:solidFill>
              </a:rPr>
              <a:t>Fat-soluble vitamins perform a variety of functions.</a:t>
            </a:r>
          </a:p>
          <a:p>
            <a:r>
              <a:rPr lang="en-IN" sz="900" b="0" i="0" u="none" strike="noStrike" baseline="0" dirty="0">
                <a:solidFill>
                  <a:srgbClr val="000000"/>
                </a:solidFill>
              </a:rPr>
              <a:t>Vitamin A forms retinol, which is necessary for seeing</a:t>
            </a:r>
          </a:p>
          <a:p>
            <a:r>
              <a:rPr lang="en-IN" sz="900" b="0" i="0" u="none" strike="noStrike" baseline="0" dirty="0">
                <a:solidFill>
                  <a:srgbClr val="000000"/>
                </a:solidFill>
              </a:rPr>
              <a:t>in the dark; active vitamin D promotes calcium uptake</a:t>
            </a:r>
          </a:p>
          <a:p>
            <a:r>
              <a:rPr lang="en-IN" sz="900" b="0" i="0" u="none" strike="noStrike" baseline="0" dirty="0">
                <a:solidFill>
                  <a:srgbClr val="000000"/>
                </a:solidFill>
              </a:rPr>
              <a:t>by the small intestine; vitamin E promotes wound</a:t>
            </a:r>
          </a:p>
          <a:p>
            <a:r>
              <a:rPr lang="en-IN" sz="900" b="0" i="0" u="none" strike="noStrike" baseline="0" dirty="0">
                <a:solidFill>
                  <a:srgbClr val="000000"/>
                </a:solidFill>
              </a:rPr>
              <a:t>healing; and vitamin K is necessary for the synthesis</a:t>
            </a:r>
          </a:p>
          <a:p>
            <a:r>
              <a:rPr lang="en-IN" sz="900" b="0" i="0" u="none" strike="noStrike" baseline="0" dirty="0">
                <a:solidFill>
                  <a:srgbClr val="000000"/>
                </a:solidFill>
              </a:rPr>
              <a:t>of proteins responsible for blood clotting.</a:t>
            </a:r>
          </a:p>
        </p:txBody>
      </p:sp>
      <p:sp>
        <p:nvSpPr>
          <p:cNvPr id="35" name="TextBox 34">
            <a:extLst>
              <a:ext uri="{FF2B5EF4-FFF2-40B4-BE49-F238E27FC236}">
                <a16:creationId xmlns:a16="http://schemas.microsoft.com/office/drawing/2014/main" xmlns="" id="{EF8FF15E-BE65-42DF-8B39-C25AD0A38695}"/>
              </a:ext>
            </a:extLst>
          </p:cNvPr>
          <p:cNvSpPr txBox="1"/>
          <p:nvPr/>
        </p:nvSpPr>
        <p:spPr>
          <a:xfrm>
            <a:off x="2656113" y="4570214"/>
            <a:ext cx="646615" cy="230832"/>
          </a:xfrm>
          <a:prstGeom prst="rect">
            <a:avLst/>
          </a:prstGeom>
          <a:noFill/>
        </p:spPr>
        <p:txBody>
          <a:bodyPr wrap="square">
            <a:spAutoFit/>
          </a:bodyPr>
          <a:lstStyle/>
          <a:p>
            <a:r>
              <a:rPr lang="en-IN" sz="900" b="0" i="0" u="none" strike="noStrike" baseline="0" dirty="0">
                <a:solidFill>
                  <a:srgbClr val="000000"/>
                </a:solidFill>
              </a:rPr>
              <a:t>Structure</a:t>
            </a:r>
          </a:p>
        </p:txBody>
      </p:sp>
      <p:sp>
        <p:nvSpPr>
          <p:cNvPr id="37" name="TextBox 36">
            <a:extLst>
              <a:ext uri="{FF2B5EF4-FFF2-40B4-BE49-F238E27FC236}">
                <a16:creationId xmlns:a16="http://schemas.microsoft.com/office/drawing/2014/main" xmlns="" id="{63D29197-C485-4E51-B5F3-5156290307A4}"/>
              </a:ext>
            </a:extLst>
          </p:cNvPr>
          <p:cNvSpPr txBox="1"/>
          <p:nvPr/>
        </p:nvSpPr>
        <p:spPr>
          <a:xfrm>
            <a:off x="3609774" y="4575155"/>
            <a:ext cx="2838853" cy="369332"/>
          </a:xfrm>
          <a:prstGeom prst="rect">
            <a:avLst/>
          </a:prstGeom>
          <a:noFill/>
        </p:spPr>
        <p:txBody>
          <a:bodyPr wrap="square">
            <a:spAutoFit/>
          </a:bodyPr>
          <a:lstStyle/>
          <a:p>
            <a:r>
              <a:rPr lang="en-IN" sz="900" b="0" i="0" u="none" strike="noStrike" baseline="0" dirty="0">
                <a:solidFill>
                  <a:srgbClr val="000000"/>
                </a:solidFill>
              </a:rPr>
              <a:t>Phospholipids and cholesterol are important compo-</a:t>
            </a:r>
          </a:p>
          <a:p>
            <a:r>
              <a:rPr lang="en-IN" sz="900" b="0" i="0" u="none" strike="noStrike" baseline="0" dirty="0">
                <a:solidFill>
                  <a:srgbClr val="000000"/>
                </a:solidFill>
              </a:rPr>
              <a:t>nents of the membranes of cells.</a:t>
            </a:r>
          </a:p>
        </p:txBody>
      </p:sp>
      <p:sp>
        <p:nvSpPr>
          <p:cNvPr id="39" name="TextBox 38">
            <a:extLst>
              <a:ext uri="{FF2B5EF4-FFF2-40B4-BE49-F238E27FC236}">
                <a16:creationId xmlns:a16="http://schemas.microsoft.com/office/drawing/2014/main" xmlns="" id="{8054FDDF-E391-4787-A451-0FBA79F70AFF}"/>
              </a:ext>
            </a:extLst>
          </p:cNvPr>
          <p:cNvSpPr txBox="1"/>
          <p:nvPr/>
        </p:nvSpPr>
        <p:spPr>
          <a:xfrm>
            <a:off x="2653513" y="4958834"/>
            <a:ext cx="545134" cy="230832"/>
          </a:xfrm>
          <a:prstGeom prst="rect">
            <a:avLst/>
          </a:prstGeom>
          <a:noFill/>
        </p:spPr>
        <p:txBody>
          <a:bodyPr wrap="square">
            <a:spAutoFit/>
          </a:bodyPr>
          <a:lstStyle/>
          <a:p>
            <a:r>
              <a:rPr lang="en-IN" sz="900" b="0" i="0" u="none" strike="noStrike" baseline="0" dirty="0">
                <a:solidFill>
                  <a:srgbClr val="000000"/>
                </a:solidFill>
              </a:rPr>
              <a:t>Energy</a:t>
            </a:r>
          </a:p>
        </p:txBody>
      </p:sp>
      <p:sp>
        <p:nvSpPr>
          <p:cNvPr id="41" name="TextBox 40">
            <a:extLst>
              <a:ext uri="{FF2B5EF4-FFF2-40B4-BE49-F238E27FC236}">
                <a16:creationId xmlns:a16="http://schemas.microsoft.com/office/drawing/2014/main" xmlns="" id="{65C25652-ACFC-4856-BB54-07DFCE8B15D4}"/>
              </a:ext>
            </a:extLst>
          </p:cNvPr>
          <p:cNvSpPr txBox="1"/>
          <p:nvPr/>
        </p:nvSpPr>
        <p:spPr>
          <a:xfrm>
            <a:off x="3617705" y="4962436"/>
            <a:ext cx="2701071" cy="507831"/>
          </a:xfrm>
          <a:prstGeom prst="rect">
            <a:avLst/>
          </a:prstGeom>
          <a:noFill/>
        </p:spPr>
        <p:txBody>
          <a:bodyPr wrap="square">
            <a:spAutoFit/>
          </a:bodyPr>
          <a:lstStyle/>
          <a:p>
            <a:r>
              <a:rPr lang="en-IN" sz="900" b="0" i="0" u="none" strike="noStrike" baseline="0" dirty="0">
                <a:solidFill>
                  <a:srgbClr val="000000"/>
                </a:solidFill>
              </a:rPr>
              <a:t>Lipids can be stored and broken down later for</a:t>
            </a:r>
          </a:p>
          <a:p>
            <a:r>
              <a:rPr lang="en-IN" sz="900" b="0" i="0" u="none" strike="noStrike" baseline="0" dirty="0">
                <a:solidFill>
                  <a:srgbClr val="000000"/>
                </a:solidFill>
              </a:rPr>
              <a:t>energy; per unit of weight, they yield more energy</a:t>
            </a:r>
          </a:p>
          <a:p>
            <a:r>
              <a:rPr lang="en-IN" sz="900" b="0" i="0" u="none" strike="noStrike" baseline="0" dirty="0">
                <a:solidFill>
                  <a:srgbClr val="000000"/>
                </a:solidFill>
              </a:rPr>
              <a:t>than carbohydrates or proteins.</a:t>
            </a:r>
          </a:p>
        </p:txBody>
      </p:sp>
      <p:sp>
        <p:nvSpPr>
          <p:cNvPr id="26" name="TextBox 25">
            <a:extLst>
              <a:ext uri="{FF2B5EF4-FFF2-40B4-BE49-F238E27FC236}">
                <a16:creationId xmlns:a16="http://schemas.microsoft.com/office/drawing/2014/main" xmlns="" id="{51D9CBB6-3960-45E6-AE64-EC3B1897FF8A}"/>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2.7</a:t>
            </a:r>
          </a:p>
        </p:txBody>
      </p:sp>
    </p:spTree>
    <p:extLst>
      <p:ext uri="{BB962C8B-B14F-4D97-AF65-F5344CB8AC3E}">
        <p14:creationId xmlns:p14="http://schemas.microsoft.com/office/powerpoint/2010/main" val="1040363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F430534-BE7C-4487-87EB-B93831D867C4}"/>
              </a:ext>
            </a:extLst>
          </p:cNvPr>
          <p:cNvSpPr txBox="1"/>
          <p:nvPr/>
        </p:nvSpPr>
        <p:spPr>
          <a:xfrm>
            <a:off x="6350000" y="63500"/>
            <a:ext cx="2286000" cy="276999"/>
          </a:xfrm>
          <a:prstGeom prst="rect">
            <a:avLst/>
          </a:prstGeom>
          <a:noFill/>
        </p:spPr>
        <p:txBody>
          <a:bodyPr vert="horz" rtlCol="0">
            <a:spAutoFit/>
          </a:bodyPr>
          <a:lstStyle/>
          <a:p>
            <a:pPr algn="r"/>
            <a:r>
              <a:rPr lang="en-IN" sz="1200" b="1"/>
              <a:t>Figure 2.18</a:t>
            </a:r>
          </a:p>
        </p:txBody>
      </p:sp>
      <p:pic>
        <p:nvPicPr>
          <p:cNvPr id="4" name="Picture 3">
            <a:extLst>
              <a:ext uri="{FF2B5EF4-FFF2-40B4-BE49-F238E27FC236}">
                <a16:creationId xmlns:a16="http://schemas.microsoft.com/office/drawing/2014/main" xmlns="" id="{76099C0B-9AF0-456B-93EB-AABAC0360F82}"/>
              </a:ext>
            </a:extLst>
          </p:cNvPr>
          <p:cNvPicPr>
            <a:picLocks noChangeAspect="1"/>
          </p:cNvPicPr>
          <p:nvPr/>
        </p:nvPicPr>
        <p:blipFill>
          <a:blip r:embed="rId2"/>
          <a:stretch>
            <a:fillRect/>
          </a:stretch>
        </p:blipFill>
        <p:spPr>
          <a:xfrm>
            <a:off x="762000" y="1340435"/>
            <a:ext cx="7620000" cy="4177130"/>
          </a:xfrm>
          <a:prstGeom prst="rect">
            <a:avLst/>
          </a:prstGeom>
        </p:spPr>
      </p:pic>
    </p:spTree>
    <p:extLst>
      <p:ext uri="{BB962C8B-B14F-4D97-AF65-F5344CB8AC3E}">
        <p14:creationId xmlns:p14="http://schemas.microsoft.com/office/powerpoint/2010/main" val="3423392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CC7309-8C7D-4257-A663-2422A586077E}"/>
              </a:ext>
            </a:extLst>
          </p:cNvPr>
          <p:cNvSpPr txBox="1"/>
          <p:nvPr/>
        </p:nvSpPr>
        <p:spPr>
          <a:xfrm>
            <a:off x="6350000" y="63500"/>
            <a:ext cx="2286000" cy="276999"/>
          </a:xfrm>
          <a:prstGeom prst="rect">
            <a:avLst/>
          </a:prstGeom>
          <a:noFill/>
        </p:spPr>
        <p:txBody>
          <a:bodyPr vert="horz" rtlCol="0">
            <a:spAutoFit/>
          </a:bodyPr>
          <a:lstStyle/>
          <a:p>
            <a:pPr algn="r"/>
            <a:r>
              <a:rPr lang="en-IN" sz="1200" b="1"/>
              <a:t>Figure 2.19</a:t>
            </a:r>
          </a:p>
        </p:txBody>
      </p:sp>
      <p:pic>
        <p:nvPicPr>
          <p:cNvPr id="4" name="Picture 3">
            <a:extLst>
              <a:ext uri="{FF2B5EF4-FFF2-40B4-BE49-F238E27FC236}">
                <a16:creationId xmlns:a16="http://schemas.microsoft.com/office/drawing/2014/main" xmlns="" id="{CF07E25B-21C3-40A6-A0F3-2A597213C970}"/>
              </a:ext>
            </a:extLst>
          </p:cNvPr>
          <p:cNvPicPr>
            <a:picLocks noChangeAspect="1"/>
          </p:cNvPicPr>
          <p:nvPr/>
        </p:nvPicPr>
        <p:blipFill>
          <a:blip r:embed="rId2"/>
          <a:stretch>
            <a:fillRect/>
          </a:stretch>
        </p:blipFill>
        <p:spPr>
          <a:xfrm>
            <a:off x="1969719" y="1379861"/>
            <a:ext cx="5204563" cy="4098278"/>
          </a:xfrm>
          <a:prstGeom prst="rect">
            <a:avLst/>
          </a:prstGeom>
        </p:spPr>
      </p:pic>
    </p:spTree>
    <p:extLst>
      <p:ext uri="{BB962C8B-B14F-4D97-AF65-F5344CB8AC3E}">
        <p14:creationId xmlns:p14="http://schemas.microsoft.com/office/powerpoint/2010/main" val="19189346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D4C79-76D1-47FC-816B-B7301F2036ED}"/>
              </a:ext>
            </a:extLst>
          </p:cNvPr>
          <p:cNvSpPr txBox="1"/>
          <p:nvPr/>
        </p:nvSpPr>
        <p:spPr>
          <a:xfrm>
            <a:off x="6350000" y="63500"/>
            <a:ext cx="2286000" cy="276999"/>
          </a:xfrm>
          <a:prstGeom prst="rect">
            <a:avLst/>
          </a:prstGeom>
          <a:noFill/>
        </p:spPr>
        <p:txBody>
          <a:bodyPr vert="horz" rtlCol="0">
            <a:spAutoFit/>
          </a:bodyPr>
          <a:lstStyle/>
          <a:p>
            <a:pPr algn="r"/>
            <a:r>
              <a:rPr lang="en-IN" sz="1200" b="1"/>
              <a:t>Figure 2.20</a:t>
            </a:r>
          </a:p>
        </p:txBody>
      </p:sp>
      <p:pic>
        <p:nvPicPr>
          <p:cNvPr id="4" name="Picture 3">
            <a:extLst>
              <a:ext uri="{FF2B5EF4-FFF2-40B4-BE49-F238E27FC236}">
                <a16:creationId xmlns:a16="http://schemas.microsoft.com/office/drawing/2014/main" xmlns="" id="{65FC201B-BFEF-4173-AC3C-6BDBA4A84C44}"/>
              </a:ext>
            </a:extLst>
          </p:cNvPr>
          <p:cNvPicPr>
            <a:picLocks noChangeAspect="1"/>
          </p:cNvPicPr>
          <p:nvPr/>
        </p:nvPicPr>
        <p:blipFill>
          <a:blip r:embed="rId2"/>
          <a:stretch>
            <a:fillRect/>
          </a:stretch>
        </p:blipFill>
        <p:spPr>
          <a:xfrm>
            <a:off x="1423240" y="1596525"/>
            <a:ext cx="6297521" cy="3664950"/>
          </a:xfrm>
          <a:prstGeom prst="rect">
            <a:avLst/>
          </a:prstGeom>
        </p:spPr>
      </p:pic>
    </p:spTree>
    <p:extLst>
      <p:ext uri="{BB962C8B-B14F-4D97-AF65-F5344CB8AC3E}">
        <p14:creationId xmlns:p14="http://schemas.microsoft.com/office/powerpoint/2010/main" val="100759091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231DE7-C387-446D-891C-00894454C1EA}"/>
              </a:ext>
            </a:extLst>
          </p:cNvPr>
          <p:cNvSpPr txBox="1"/>
          <p:nvPr/>
        </p:nvSpPr>
        <p:spPr>
          <a:xfrm>
            <a:off x="6350000" y="63500"/>
            <a:ext cx="2286000" cy="276999"/>
          </a:xfrm>
          <a:prstGeom prst="rect">
            <a:avLst/>
          </a:prstGeom>
          <a:noFill/>
        </p:spPr>
        <p:txBody>
          <a:bodyPr vert="horz" rtlCol="0">
            <a:spAutoFit/>
          </a:bodyPr>
          <a:lstStyle/>
          <a:p>
            <a:pPr algn="r"/>
            <a:r>
              <a:rPr lang="en-IN" sz="1200" b="1"/>
              <a:t>Figure 2.21</a:t>
            </a:r>
          </a:p>
        </p:txBody>
      </p:sp>
      <p:pic>
        <p:nvPicPr>
          <p:cNvPr id="4" name="Picture 3">
            <a:extLst>
              <a:ext uri="{FF2B5EF4-FFF2-40B4-BE49-F238E27FC236}">
                <a16:creationId xmlns:a16="http://schemas.microsoft.com/office/drawing/2014/main" xmlns="" id="{00971F36-21B2-4393-8D39-74089765C590}"/>
              </a:ext>
            </a:extLst>
          </p:cNvPr>
          <p:cNvPicPr>
            <a:picLocks noChangeAspect="1"/>
          </p:cNvPicPr>
          <p:nvPr/>
        </p:nvPicPr>
        <p:blipFill>
          <a:blip r:embed="rId2"/>
          <a:stretch>
            <a:fillRect/>
          </a:stretch>
        </p:blipFill>
        <p:spPr>
          <a:xfrm>
            <a:off x="1108364" y="1230270"/>
            <a:ext cx="6927273" cy="4397460"/>
          </a:xfrm>
          <a:prstGeom prst="rect">
            <a:avLst/>
          </a:prstGeom>
        </p:spPr>
      </p:pic>
    </p:spTree>
    <p:extLst>
      <p:ext uri="{BB962C8B-B14F-4D97-AF65-F5344CB8AC3E}">
        <p14:creationId xmlns:p14="http://schemas.microsoft.com/office/powerpoint/2010/main" val="266042617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51D9CBB6-3960-45E6-AE64-EC3B1897FF8A}"/>
              </a:ext>
            </a:extLst>
          </p:cNvPr>
          <p:cNvSpPr txBox="1"/>
          <p:nvPr/>
        </p:nvSpPr>
        <p:spPr>
          <a:xfrm>
            <a:off x="6350000" y="63500"/>
            <a:ext cx="2286000" cy="276999"/>
          </a:xfrm>
          <a:prstGeom prst="rect">
            <a:avLst/>
          </a:prstGeom>
          <a:noFill/>
        </p:spPr>
        <p:txBody>
          <a:bodyPr vert="horz" rtlCol="0">
            <a:spAutoFit/>
          </a:bodyPr>
          <a:lstStyle/>
          <a:p>
            <a:pPr algn="r"/>
            <a:r>
              <a:rPr lang="en-IN" sz="1200" b="1" dirty="0"/>
              <a:t>Table 2.8</a:t>
            </a:r>
          </a:p>
        </p:txBody>
      </p:sp>
      <p:grpSp>
        <p:nvGrpSpPr>
          <p:cNvPr id="24" name="Group 23">
            <a:extLst>
              <a:ext uri="{FF2B5EF4-FFF2-40B4-BE49-F238E27FC236}">
                <a16:creationId xmlns:a16="http://schemas.microsoft.com/office/drawing/2014/main" xmlns="" id="{34CA78FA-0611-4C51-BA0C-14D87085DE86}"/>
              </a:ext>
            </a:extLst>
          </p:cNvPr>
          <p:cNvGrpSpPr/>
          <p:nvPr/>
        </p:nvGrpSpPr>
        <p:grpSpPr>
          <a:xfrm>
            <a:off x="2462577" y="1504244"/>
            <a:ext cx="4218846" cy="3849513"/>
            <a:chOff x="2462577" y="1359374"/>
            <a:chExt cx="4218846" cy="3849513"/>
          </a:xfrm>
        </p:grpSpPr>
        <p:pic>
          <p:nvPicPr>
            <p:cNvPr id="28" name="Picture 27">
              <a:extLst>
                <a:ext uri="{FF2B5EF4-FFF2-40B4-BE49-F238E27FC236}">
                  <a16:creationId xmlns:a16="http://schemas.microsoft.com/office/drawing/2014/main" xmlns="" id="{C1A141CC-B12F-4126-A466-767892806A0F}"/>
                </a:ext>
              </a:extLst>
            </p:cNvPr>
            <p:cNvPicPr>
              <a:picLocks noChangeAspect="1"/>
            </p:cNvPicPr>
            <p:nvPr/>
          </p:nvPicPr>
          <p:blipFill rotWithShape="1">
            <a:blip r:embed="rId2"/>
            <a:srcRect t="3531"/>
            <a:stretch/>
          </p:blipFill>
          <p:spPr>
            <a:xfrm>
              <a:off x="2462577" y="1649114"/>
              <a:ext cx="4218846" cy="3559773"/>
            </a:xfrm>
            <a:prstGeom prst="rect">
              <a:avLst/>
            </a:prstGeom>
          </p:spPr>
        </p:pic>
        <p:sp>
          <p:nvSpPr>
            <p:cNvPr id="30" name="TextBox 29">
              <a:extLst>
                <a:ext uri="{FF2B5EF4-FFF2-40B4-BE49-F238E27FC236}">
                  <a16:creationId xmlns:a16="http://schemas.microsoft.com/office/drawing/2014/main" xmlns="" id="{9CDAAF14-9CC6-45B6-B059-2AA41DEF34B1}"/>
                </a:ext>
              </a:extLst>
            </p:cNvPr>
            <p:cNvSpPr txBox="1"/>
            <p:nvPr/>
          </p:nvSpPr>
          <p:spPr>
            <a:xfrm>
              <a:off x="2466109" y="1359374"/>
              <a:ext cx="1163782" cy="257389"/>
            </a:xfrm>
            <a:prstGeom prst="rect">
              <a:avLst/>
            </a:prstGeom>
            <a:solidFill>
              <a:srgbClr val="169A5E"/>
            </a:solidFill>
            <a:ln>
              <a:solidFill>
                <a:srgbClr val="169A5E"/>
              </a:solidFill>
            </a:ln>
          </p:spPr>
          <p:txBody>
            <a:bodyPr wrap="square" rtlCol="0">
              <a:spAutoFit/>
            </a:bodyPr>
            <a:lstStyle/>
            <a:p>
              <a:endParaRPr lang="en-IN" dirty="0"/>
            </a:p>
          </p:txBody>
        </p:sp>
        <p:sp>
          <p:nvSpPr>
            <p:cNvPr id="32" name="TextBox 31">
              <a:extLst>
                <a:ext uri="{FF2B5EF4-FFF2-40B4-BE49-F238E27FC236}">
                  <a16:creationId xmlns:a16="http://schemas.microsoft.com/office/drawing/2014/main" xmlns="" id="{990AE6C8-AB52-40FD-8E3B-2C1CC9B544D7}"/>
                </a:ext>
              </a:extLst>
            </p:cNvPr>
            <p:cNvSpPr txBox="1"/>
            <p:nvPr/>
          </p:nvSpPr>
          <p:spPr>
            <a:xfrm>
              <a:off x="3677309" y="1365724"/>
              <a:ext cx="2993343" cy="257389"/>
            </a:xfrm>
            <a:prstGeom prst="rect">
              <a:avLst/>
            </a:prstGeom>
            <a:solidFill>
              <a:srgbClr val="0C5031"/>
            </a:solidFill>
            <a:ln>
              <a:solidFill>
                <a:srgbClr val="169A5E"/>
              </a:solidFill>
            </a:ln>
          </p:spPr>
          <p:txBody>
            <a:bodyPr wrap="square" rtlCol="0">
              <a:spAutoFit/>
            </a:bodyPr>
            <a:lstStyle/>
            <a:p>
              <a:endParaRPr lang="en-IN" dirty="0"/>
            </a:p>
          </p:txBody>
        </p:sp>
      </p:grpSp>
      <p:sp>
        <p:nvSpPr>
          <p:cNvPr id="34" name="TextBox 33">
            <a:extLst>
              <a:ext uri="{FF2B5EF4-FFF2-40B4-BE49-F238E27FC236}">
                <a16:creationId xmlns:a16="http://schemas.microsoft.com/office/drawing/2014/main" xmlns="" id="{380FB8D8-4782-45C1-92CF-EF8281D56EFE}"/>
              </a:ext>
            </a:extLst>
          </p:cNvPr>
          <p:cNvSpPr txBox="1"/>
          <p:nvPr/>
        </p:nvSpPr>
        <p:spPr>
          <a:xfrm>
            <a:off x="2535275" y="1499354"/>
            <a:ext cx="946710" cy="276999"/>
          </a:xfrm>
          <a:prstGeom prst="rect">
            <a:avLst/>
          </a:prstGeom>
          <a:noFill/>
        </p:spPr>
        <p:txBody>
          <a:bodyPr wrap="square">
            <a:spAutoFit/>
          </a:bodyPr>
          <a:lstStyle/>
          <a:p>
            <a:r>
              <a:rPr lang="en-IN" sz="1200" b="0" i="0" u="none" strike="noStrike" baseline="0" dirty="0">
                <a:solidFill>
                  <a:schemeClr val="bg1"/>
                </a:solidFill>
              </a:rPr>
              <a:t>TABLE </a:t>
            </a:r>
            <a:r>
              <a:rPr lang="en-IN" sz="1200" b="1" i="0" u="none" strike="noStrike" baseline="0" dirty="0">
                <a:solidFill>
                  <a:schemeClr val="bg1"/>
                </a:solidFill>
              </a:rPr>
              <a:t>2.8</a:t>
            </a:r>
            <a:endParaRPr lang="en-IN" sz="1200" b="0" i="0" u="none" strike="noStrike" baseline="0" dirty="0">
              <a:solidFill>
                <a:schemeClr val="bg1"/>
              </a:solidFill>
            </a:endParaRPr>
          </a:p>
        </p:txBody>
      </p:sp>
      <p:sp>
        <p:nvSpPr>
          <p:cNvPr id="36" name="TextBox 35">
            <a:extLst>
              <a:ext uri="{FF2B5EF4-FFF2-40B4-BE49-F238E27FC236}">
                <a16:creationId xmlns:a16="http://schemas.microsoft.com/office/drawing/2014/main" xmlns="" id="{A6F6CEA7-4081-4263-AF8A-9E0C99447605}"/>
              </a:ext>
            </a:extLst>
          </p:cNvPr>
          <p:cNvSpPr txBox="1"/>
          <p:nvPr/>
        </p:nvSpPr>
        <p:spPr>
          <a:xfrm>
            <a:off x="2533973" y="1872734"/>
            <a:ext cx="464175" cy="246221"/>
          </a:xfrm>
          <a:prstGeom prst="rect">
            <a:avLst/>
          </a:prstGeom>
          <a:noFill/>
        </p:spPr>
        <p:txBody>
          <a:bodyPr wrap="square">
            <a:spAutoFit/>
          </a:bodyPr>
          <a:lstStyle/>
          <a:p>
            <a:r>
              <a:rPr lang="en-IN" sz="1000" b="1" i="0" u="none" strike="noStrike" baseline="0" dirty="0">
                <a:solidFill>
                  <a:schemeClr val="bg1"/>
                </a:solidFill>
              </a:rPr>
              <a:t>Role</a:t>
            </a:r>
            <a:endParaRPr lang="en-IN" sz="1000" b="0" i="0" u="none" strike="noStrike" baseline="0" dirty="0">
              <a:solidFill>
                <a:schemeClr val="bg1"/>
              </a:solidFill>
            </a:endParaRPr>
          </a:p>
        </p:txBody>
      </p:sp>
      <p:sp>
        <p:nvSpPr>
          <p:cNvPr id="38" name="TextBox 37">
            <a:extLst>
              <a:ext uri="{FF2B5EF4-FFF2-40B4-BE49-F238E27FC236}">
                <a16:creationId xmlns:a16="http://schemas.microsoft.com/office/drawing/2014/main" xmlns="" id="{4EFABE90-4B90-4BDC-85BB-D259617C2EEB}"/>
              </a:ext>
            </a:extLst>
          </p:cNvPr>
          <p:cNvSpPr txBox="1"/>
          <p:nvPr/>
        </p:nvSpPr>
        <p:spPr>
          <a:xfrm>
            <a:off x="3745815" y="1506974"/>
            <a:ext cx="2322930" cy="276999"/>
          </a:xfrm>
          <a:prstGeom prst="rect">
            <a:avLst/>
          </a:prstGeom>
          <a:noFill/>
        </p:spPr>
        <p:txBody>
          <a:bodyPr wrap="square">
            <a:spAutoFit/>
          </a:bodyPr>
          <a:lstStyle/>
          <a:p>
            <a:r>
              <a:rPr lang="en-IN" sz="1200" b="1" i="0" u="none" strike="noStrike" baseline="0" dirty="0">
                <a:solidFill>
                  <a:schemeClr val="bg1"/>
                </a:solidFill>
              </a:rPr>
              <a:t>Roles of Proteins in the Body</a:t>
            </a:r>
            <a:endParaRPr lang="en-IN" sz="1200" b="0" i="0" u="none" strike="noStrike" baseline="0" dirty="0">
              <a:solidFill>
                <a:schemeClr val="bg1"/>
              </a:solidFill>
            </a:endParaRPr>
          </a:p>
        </p:txBody>
      </p:sp>
      <p:sp>
        <p:nvSpPr>
          <p:cNvPr id="40" name="TextBox 39">
            <a:extLst>
              <a:ext uri="{FF2B5EF4-FFF2-40B4-BE49-F238E27FC236}">
                <a16:creationId xmlns:a16="http://schemas.microsoft.com/office/drawing/2014/main" xmlns="" id="{B3F47DAA-3895-4F1D-9B78-128EAA0D70D1}"/>
              </a:ext>
            </a:extLst>
          </p:cNvPr>
          <p:cNvSpPr txBox="1"/>
          <p:nvPr/>
        </p:nvSpPr>
        <p:spPr>
          <a:xfrm>
            <a:off x="3671243" y="1872734"/>
            <a:ext cx="704234" cy="246221"/>
          </a:xfrm>
          <a:prstGeom prst="rect">
            <a:avLst/>
          </a:prstGeom>
          <a:noFill/>
        </p:spPr>
        <p:txBody>
          <a:bodyPr wrap="square">
            <a:spAutoFit/>
          </a:bodyPr>
          <a:lstStyle/>
          <a:p>
            <a:r>
              <a:rPr lang="en-IN" sz="1000" b="1" i="0" u="none" strike="noStrike" baseline="0" dirty="0">
                <a:solidFill>
                  <a:schemeClr val="bg1"/>
                </a:solidFill>
              </a:rPr>
              <a:t>Example</a:t>
            </a:r>
            <a:endParaRPr lang="en-IN" sz="1000" b="0" i="0" u="none" strike="noStrike" baseline="0" dirty="0">
              <a:solidFill>
                <a:schemeClr val="bg1"/>
              </a:solidFill>
            </a:endParaRPr>
          </a:p>
        </p:txBody>
      </p:sp>
      <p:sp>
        <p:nvSpPr>
          <p:cNvPr id="42" name="TextBox 41">
            <a:extLst>
              <a:ext uri="{FF2B5EF4-FFF2-40B4-BE49-F238E27FC236}">
                <a16:creationId xmlns:a16="http://schemas.microsoft.com/office/drawing/2014/main" xmlns="" id="{3C4CB977-A69D-41FB-BF9A-0227450A092E}"/>
              </a:ext>
            </a:extLst>
          </p:cNvPr>
          <p:cNvSpPr txBox="1"/>
          <p:nvPr/>
        </p:nvSpPr>
        <p:spPr>
          <a:xfrm>
            <a:off x="2533142" y="2131814"/>
            <a:ext cx="740157" cy="230832"/>
          </a:xfrm>
          <a:prstGeom prst="rect">
            <a:avLst/>
          </a:prstGeom>
          <a:noFill/>
        </p:spPr>
        <p:txBody>
          <a:bodyPr wrap="square">
            <a:spAutoFit/>
          </a:bodyPr>
          <a:lstStyle/>
          <a:p>
            <a:r>
              <a:rPr lang="en-IN" sz="900" b="0" i="0" u="none" strike="noStrike" baseline="0" dirty="0">
                <a:solidFill>
                  <a:srgbClr val="000000"/>
                </a:solidFill>
              </a:rPr>
              <a:t>Regulation</a:t>
            </a:r>
          </a:p>
        </p:txBody>
      </p:sp>
      <p:sp>
        <p:nvSpPr>
          <p:cNvPr id="43" name="TextBox 42">
            <a:extLst>
              <a:ext uri="{FF2B5EF4-FFF2-40B4-BE49-F238E27FC236}">
                <a16:creationId xmlns:a16="http://schemas.microsoft.com/office/drawing/2014/main" xmlns="" id="{15CC77EE-287E-419A-99FE-9758DE3A2100}"/>
              </a:ext>
            </a:extLst>
          </p:cNvPr>
          <p:cNvSpPr txBox="1"/>
          <p:nvPr/>
        </p:nvSpPr>
        <p:spPr>
          <a:xfrm>
            <a:off x="3677167" y="2135416"/>
            <a:ext cx="2810746" cy="507831"/>
          </a:xfrm>
          <a:prstGeom prst="rect">
            <a:avLst/>
          </a:prstGeom>
          <a:noFill/>
        </p:spPr>
        <p:txBody>
          <a:bodyPr wrap="square">
            <a:spAutoFit/>
          </a:bodyPr>
          <a:lstStyle/>
          <a:p>
            <a:r>
              <a:rPr lang="en-IN" sz="900" b="0" i="0" u="none" strike="noStrike" baseline="0" dirty="0">
                <a:solidFill>
                  <a:srgbClr val="000000"/>
                </a:solidFill>
              </a:rPr>
              <a:t>Enzymes control chemical reactions. Hormones</a:t>
            </a:r>
          </a:p>
          <a:p>
            <a:r>
              <a:rPr lang="en-IN" sz="900" b="0" i="0" u="none" strike="noStrike" baseline="0" dirty="0">
                <a:solidFill>
                  <a:srgbClr val="000000"/>
                </a:solidFill>
              </a:rPr>
              <a:t>regulate many physiological processes; for</a:t>
            </a:r>
          </a:p>
          <a:p>
            <a:r>
              <a:rPr lang="en-IN" sz="900" b="0" i="0" u="none" strike="noStrike" baseline="0" dirty="0">
                <a:solidFill>
                  <a:srgbClr val="000000"/>
                </a:solidFill>
              </a:rPr>
              <a:t>example, insulin affects glucose transport into cells.</a:t>
            </a:r>
          </a:p>
        </p:txBody>
      </p:sp>
      <p:sp>
        <p:nvSpPr>
          <p:cNvPr id="44" name="TextBox 43">
            <a:extLst>
              <a:ext uri="{FF2B5EF4-FFF2-40B4-BE49-F238E27FC236}">
                <a16:creationId xmlns:a16="http://schemas.microsoft.com/office/drawing/2014/main" xmlns="" id="{05E3F7D3-285C-4EB2-A4E9-492D406BB015}"/>
              </a:ext>
            </a:extLst>
          </p:cNvPr>
          <p:cNvSpPr txBox="1"/>
          <p:nvPr/>
        </p:nvSpPr>
        <p:spPr>
          <a:xfrm>
            <a:off x="2536305" y="2688074"/>
            <a:ext cx="672870" cy="230832"/>
          </a:xfrm>
          <a:prstGeom prst="rect">
            <a:avLst/>
          </a:prstGeom>
          <a:noFill/>
        </p:spPr>
        <p:txBody>
          <a:bodyPr wrap="square">
            <a:spAutoFit/>
          </a:bodyPr>
          <a:lstStyle/>
          <a:p>
            <a:r>
              <a:rPr lang="en-IN" sz="900" b="0" i="0" u="none" strike="noStrike" baseline="0" dirty="0">
                <a:solidFill>
                  <a:srgbClr val="000000"/>
                </a:solidFill>
              </a:rPr>
              <a:t>Transport</a:t>
            </a:r>
          </a:p>
        </p:txBody>
      </p:sp>
      <p:sp>
        <p:nvSpPr>
          <p:cNvPr id="45" name="TextBox 44">
            <a:extLst>
              <a:ext uri="{FF2B5EF4-FFF2-40B4-BE49-F238E27FC236}">
                <a16:creationId xmlns:a16="http://schemas.microsoft.com/office/drawing/2014/main" xmlns="" id="{6D005E17-E1F0-4696-B3B7-5944579FFE8F}"/>
              </a:ext>
            </a:extLst>
          </p:cNvPr>
          <p:cNvSpPr txBox="1"/>
          <p:nvPr/>
        </p:nvSpPr>
        <p:spPr>
          <a:xfrm>
            <a:off x="3672779" y="2690336"/>
            <a:ext cx="2728082" cy="646331"/>
          </a:xfrm>
          <a:prstGeom prst="rect">
            <a:avLst/>
          </a:prstGeom>
          <a:noFill/>
        </p:spPr>
        <p:txBody>
          <a:bodyPr wrap="square">
            <a:spAutoFit/>
          </a:bodyPr>
          <a:lstStyle/>
          <a:p>
            <a:r>
              <a:rPr lang="en-IN" sz="900" b="0" i="0" u="none" strike="noStrike" baseline="0" dirty="0">
                <a:solidFill>
                  <a:srgbClr val="000000"/>
                </a:solidFill>
              </a:rPr>
              <a:t>Hemoglobin transports O</a:t>
            </a:r>
            <a:r>
              <a:rPr lang="en-IN" sz="900" b="0" i="0" u="none" strike="noStrike" baseline="-25000" dirty="0">
                <a:solidFill>
                  <a:srgbClr val="000000"/>
                </a:solidFill>
              </a:rPr>
              <a:t>2</a:t>
            </a:r>
            <a:r>
              <a:rPr lang="en-IN" sz="900" b="0" i="0" u="none" strike="noStrike" baseline="0" dirty="0">
                <a:solidFill>
                  <a:srgbClr val="000000"/>
                </a:solidFill>
              </a:rPr>
              <a:t> and CO</a:t>
            </a:r>
            <a:r>
              <a:rPr lang="en-IN" sz="900" b="0" i="0" u="none" strike="noStrike" baseline="-25000" dirty="0">
                <a:solidFill>
                  <a:srgbClr val="000000"/>
                </a:solidFill>
              </a:rPr>
              <a:t>2</a:t>
            </a:r>
            <a:r>
              <a:rPr lang="en-IN" sz="900" b="0" i="0" u="none" strike="noStrike" baseline="0" dirty="0">
                <a:solidFill>
                  <a:srgbClr val="000000"/>
                </a:solidFill>
              </a:rPr>
              <a:t> in the blood.</a:t>
            </a:r>
          </a:p>
          <a:p>
            <a:r>
              <a:rPr lang="en-IN" sz="900" b="0" i="0" u="none" strike="noStrike" baseline="0" dirty="0">
                <a:solidFill>
                  <a:srgbClr val="000000"/>
                </a:solidFill>
              </a:rPr>
              <a:t>Plasma proteins transport many substances in the</a:t>
            </a:r>
          </a:p>
          <a:p>
            <a:r>
              <a:rPr lang="en-IN" sz="900" b="0" i="0" u="none" strike="noStrike" baseline="0" dirty="0">
                <a:solidFill>
                  <a:srgbClr val="000000"/>
                </a:solidFill>
              </a:rPr>
              <a:t>blood. Proteins in plasma membranes control the</a:t>
            </a:r>
          </a:p>
          <a:p>
            <a:r>
              <a:rPr lang="en-IN" sz="900" b="0" i="0" u="none" strike="noStrike" baseline="0" dirty="0">
                <a:solidFill>
                  <a:srgbClr val="000000"/>
                </a:solidFill>
              </a:rPr>
              <a:t>movement of materials into and out of the cell.</a:t>
            </a:r>
          </a:p>
        </p:txBody>
      </p:sp>
      <p:sp>
        <p:nvSpPr>
          <p:cNvPr id="46" name="TextBox 45">
            <a:extLst>
              <a:ext uri="{FF2B5EF4-FFF2-40B4-BE49-F238E27FC236}">
                <a16:creationId xmlns:a16="http://schemas.microsoft.com/office/drawing/2014/main" xmlns="" id="{CF3B651C-753F-47D8-A2DF-41F6580C612B}"/>
              </a:ext>
            </a:extLst>
          </p:cNvPr>
          <p:cNvSpPr txBox="1"/>
          <p:nvPr/>
        </p:nvSpPr>
        <p:spPr>
          <a:xfrm>
            <a:off x="2528243" y="3427214"/>
            <a:ext cx="704234" cy="230832"/>
          </a:xfrm>
          <a:prstGeom prst="rect">
            <a:avLst/>
          </a:prstGeom>
          <a:noFill/>
        </p:spPr>
        <p:txBody>
          <a:bodyPr wrap="square">
            <a:spAutoFit/>
          </a:bodyPr>
          <a:lstStyle/>
          <a:p>
            <a:r>
              <a:rPr lang="en-IN" sz="900" b="0" i="0" u="none" strike="noStrike" baseline="0" dirty="0">
                <a:solidFill>
                  <a:srgbClr val="000000"/>
                </a:solidFill>
              </a:rPr>
              <a:t>Protection</a:t>
            </a:r>
          </a:p>
        </p:txBody>
      </p:sp>
      <p:sp>
        <p:nvSpPr>
          <p:cNvPr id="47" name="TextBox 46">
            <a:extLst>
              <a:ext uri="{FF2B5EF4-FFF2-40B4-BE49-F238E27FC236}">
                <a16:creationId xmlns:a16="http://schemas.microsoft.com/office/drawing/2014/main" xmlns="" id="{8DCC7B0C-C9D5-4666-A12C-329CF7FCE679}"/>
              </a:ext>
            </a:extLst>
          </p:cNvPr>
          <p:cNvSpPr txBox="1"/>
          <p:nvPr/>
        </p:nvSpPr>
        <p:spPr>
          <a:xfrm>
            <a:off x="3677853" y="3433495"/>
            <a:ext cx="2580775" cy="369332"/>
          </a:xfrm>
          <a:prstGeom prst="rect">
            <a:avLst/>
          </a:prstGeom>
          <a:noFill/>
        </p:spPr>
        <p:txBody>
          <a:bodyPr wrap="square">
            <a:spAutoFit/>
          </a:bodyPr>
          <a:lstStyle/>
          <a:p>
            <a:r>
              <a:rPr lang="en-IN" sz="900" b="0" i="0" u="none" strike="noStrike" baseline="0" dirty="0">
                <a:solidFill>
                  <a:srgbClr val="000000"/>
                </a:solidFill>
              </a:rPr>
              <a:t>Antibodies protect against microorganisms and</a:t>
            </a:r>
          </a:p>
          <a:p>
            <a:r>
              <a:rPr lang="en-IN" sz="900" b="0" i="0" u="none" strike="noStrike" baseline="0" dirty="0">
                <a:solidFill>
                  <a:srgbClr val="000000"/>
                </a:solidFill>
              </a:rPr>
              <a:t>other foreign substances.</a:t>
            </a:r>
          </a:p>
        </p:txBody>
      </p:sp>
      <p:sp>
        <p:nvSpPr>
          <p:cNvPr id="48" name="TextBox 47">
            <a:extLst>
              <a:ext uri="{FF2B5EF4-FFF2-40B4-BE49-F238E27FC236}">
                <a16:creationId xmlns:a16="http://schemas.microsoft.com/office/drawing/2014/main" xmlns="" id="{CF82E15E-C8C5-4E63-ACAD-DD19E608BE7E}"/>
              </a:ext>
            </a:extLst>
          </p:cNvPr>
          <p:cNvSpPr txBox="1"/>
          <p:nvPr/>
        </p:nvSpPr>
        <p:spPr>
          <a:xfrm>
            <a:off x="2530966" y="3815834"/>
            <a:ext cx="790229" cy="230832"/>
          </a:xfrm>
          <a:prstGeom prst="rect">
            <a:avLst/>
          </a:prstGeom>
          <a:noFill/>
        </p:spPr>
        <p:txBody>
          <a:bodyPr wrap="square">
            <a:spAutoFit/>
          </a:bodyPr>
          <a:lstStyle/>
          <a:p>
            <a:r>
              <a:rPr lang="en-IN" sz="900" b="0" i="0" u="none" strike="noStrike" baseline="0" dirty="0">
                <a:solidFill>
                  <a:srgbClr val="000000"/>
                </a:solidFill>
              </a:rPr>
              <a:t>Contraction</a:t>
            </a:r>
          </a:p>
        </p:txBody>
      </p:sp>
      <p:sp>
        <p:nvSpPr>
          <p:cNvPr id="49" name="TextBox 48">
            <a:extLst>
              <a:ext uri="{FF2B5EF4-FFF2-40B4-BE49-F238E27FC236}">
                <a16:creationId xmlns:a16="http://schemas.microsoft.com/office/drawing/2014/main" xmlns="" id="{2F50BA13-6980-4964-9656-21E52A80251A}"/>
              </a:ext>
            </a:extLst>
          </p:cNvPr>
          <p:cNvSpPr txBox="1"/>
          <p:nvPr/>
        </p:nvSpPr>
        <p:spPr>
          <a:xfrm>
            <a:off x="3683009" y="3814495"/>
            <a:ext cx="2555223" cy="369332"/>
          </a:xfrm>
          <a:prstGeom prst="rect">
            <a:avLst/>
          </a:prstGeom>
          <a:noFill/>
        </p:spPr>
        <p:txBody>
          <a:bodyPr wrap="square">
            <a:spAutoFit/>
          </a:bodyPr>
          <a:lstStyle/>
          <a:p>
            <a:r>
              <a:rPr lang="en-IN" sz="900" b="0" i="0" u="none" strike="noStrike" baseline="0" dirty="0">
                <a:solidFill>
                  <a:srgbClr val="000000"/>
                </a:solidFill>
              </a:rPr>
              <a:t>Actin and myosin in muscle are responsible for</a:t>
            </a:r>
          </a:p>
          <a:p>
            <a:r>
              <a:rPr lang="en-IN" sz="900" b="0" i="0" u="none" strike="noStrike" baseline="0" dirty="0">
                <a:solidFill>
                  <a:srgbClr val="000000"/>
                </a:solidFill>
              </a:rPr>
              <a:t>muscle contraction.</a:t>
            </a:r>
          </a:p>
        </p:txBody>
      </p:sp>
      <p:sp>
        <p:nvSpPr>
          <p:cNvPr id="50" name="TextBox 49">
            <a:extLst>
              <a:ext uri="{FF2B5EF4-FFF2-40B4-BE49-F238E27FC236}">
                <a16:creationId xmlns:a16="http://schemas.microsoft.com/office/drawing/2014/main" xmlns="" id="{83F21FBD-ED34-41E4-9AD3-3DD75130C1DF}"/>
              </a:ext>
            </a:extLst>
          </p:cNvPr>
          <p:cNvSpPr txBox="1"/>
          <p:nvPr/>
        </p:nvSpPr>
        <p:spPr>
          <a:xfrm>
            <a:off x="2532941" y="4234934"/>
            <a:ext cx="679599" cy="230832"/>
          </a:xfrm>
          <a:prstGeom prst="rect">
            <a:avLst/>
          </a:prstGeom>
          <a:noFill/>
        </p:spPr>
        <p:txBody>
          <a:bodyPr wrap="square">
            <a:spAutoFit/>
          </a:bodyPr>
          <a:lstStyle/>
          <a:p>
            <a:r>
              <a:rPr lang="en-IN" sz="900" b="0" i="0" u="none" strike="noStrike" baseline="0" dirty="0">
                <a:solidFill>
                  <a:srgbClr val="000000"/>
                </a:solidFill>
              </a:rPr>
              <a:t>Structure</a:t>
            </a:r>
          </a:p>
        </p:txBody>
      </p:sp>
      <p:sp>
        <p:nvSpPr>
          <p:cNvPr id="51" name="TextBox 50">
            <a:extLst>
              <a:ext uri="{FF2B5EF4-FFF2-40B4-BE49-F238E27FC236}">
                <a16:creationId xmlns:a16="http://schemas.microsoft.com/office/drawing/2014/main" xmlns="" id="{B896105A-AFD9-4329-A117-FBBBA73F1682}"/>
              </a:ext>
            </a:extLst>
          </p:cNvPr>
          <p:cNvSpPr txBox="1"/>
          <p:nvPr/>
        </p:nvSpPr>
        <p:spPr>
          <a:xfrm>
            <a:off x="3672663" y="4239875"/>
            <a:ext cx="2621634" cy="507831"/>
          </a:xfrm>
          <a:prstGeom prst="rect">
            <a:avLst/>
          </a:prstGeom>
          <a:noFill/>
        </p:spPr>
        <p:txBody>
          <a:bodyPr wrap="square">
            <a:spAutoFit/>
          </a:bodyPr>
          <a:lstStyle/>
          <a:p>
            <a:r>
              <a:rPr lang="en-IN" sz="900" b="0" i="0" u="none" strike="noStrike" baseline="0" dirty="0">
                <a:solidFill>
                  <a:srgbClr val="000000"/>
                </a:solidFill>
              </a:rPr>
              <a:t>Collagen fibers form a structural framework in</a:t>
            </a:r>
          </a:p>
          <a:p>
            <a:r>
              <a:rPr lang="en-IN" sz="900" b="0" i="0" u="none" strike="noStrike" baseline="0" dirty="0">
                <a:solidFill>
                  <a:srgbClr val="000000"/>
                </a:solidFill>
              </a:rPr>
              <a:t>many parts of the body. Keratin adds strength to</a:t>
            </a:r>
          </a:p>
          <a:p>
            <a:r>
              <a:rPr lang="en-IN" sz="900" b="0" i="0" u="none" strike="noStrike" baseline="0" dirty="0">
                <a:solidFill>
                  <a:srgbClr val="000000"/>
                </a:solidFill>
              </a:rPr>
              <a:t>skin, hair, and nails.</a:t>
            </a:r>
          </a:p>
        </p:txBody>
      </p:sp>
      <p:sp>
        <p:nvSpPr>
          <p:cNvPr id="52" name="TextBox 51">
            <a:extLst>
              <a:ext uri="{FF2B5EF4-FFF2-40B4-BE49-F238E27FC236}">
                <a16:creationId xmlns:a16="http://schemas.microsoft.com/office/drawing/2014/main" xmlns="" id="{38C51110-5C8F-4F7D-98CB-2F32BF4869D7}"/>
              </a:ext>
            </a:extLst>
          </p:cNvPr>
          <p:cNvSpPr txBox="1"/>
          <p:nvPr/>
        </p:nvSpPr>
        <p:spPr>
          <a:xfrm>
            <a:off x="2530954" y="4798814"/>
            <a:ext cx="561652" cy="230832"/>
          </a:xfrm>
          <a:prstGeom prst="rect">
            <a:avLst/>
          </a:prstGeom>
          <a:noFill/>
        </p:spPr>
        <p:txBody>
          <a:bodyPr wrap="square">
            <a:spAutoFit/>
          </a:bodyPr>
          <a:lstStyle/>
          <a:p>
            <a:r>
              <a:rPr lang="en-IN" sz="900" b="0" i="0" u="none" strike="noStrike" baseline="0" dirty="0">
                <a:solidFill>
                  <a:srgbClr val="000000"/>
                </a:solidFill>
              </a:rPr>
              <a:t>Energy</a:t>
            </a:r>
          </a:p>
        </p:txBody>
      </p:sp>
      <p:sp>
        <p:nvSpPr>
          <p:cNvPr id="53" name="TextBox 52">
            <a:extLst>
              <a:ext uri="{FF2B5EF4-FFF2-40B4-BE49-F238E27FC236}">
                <a16:creationId xmlns:a16="http://schemas.microsoft.com/office/drawing/2014/main" xmlns="" id="{34FA92BF-0FE5-4ED1-8954-F66DF4F79895}"/>
              </a:ext>
            </a:extLst>
          </p:cNvPr>
          <p:cNvSpPr txBox="1"/>
          <p:nvPr/>
        </p:nvSpPr>
        <p:spPr>
          <a:xfrm>
            <a:off x="3671901" y="4803755"/>
            <a:ext cx="2455519" cy="507831"/>
          </a:xfrm>
          <a:prstGeom prst="rect">
            <a:avLst/>
          </a:prstGeom>
          <a:noFill/>
        </p:spPr>
        <p:txBody>
          <a:bodyPr wrap="square">
            <a:spAutoFit/>
          </a:bodyPr>
          <a:lstStyle/>
          <a:p>
            <a:r>
              <a:rPr lang="en-IN" sz="900" b="0" i="0" u="none" strike="noStrike" baseline="0" dirty="0">
                <a:solidFill>
                  <a:srgbClr val="000000"/>
                </a:solidFill>
              </a:rPr>
              <a:t>Proteins can be broken down for energy; per</a:t>
            </a:r>
          </a:p>
          <a:p>
            <a:r>
              <a:rPr lang="en-IN" sz="900" b="0" i="0" u="none" strike="noStrike" baseline="0" dirty="0">
                <a:solidFill>
                  <a:srgbClr val="000000"/>
                </a:solidFill>
              </a:rPr>
              <a:t>unit of weight, they yield as much energy as</a:t>
            </a:r>
          </a:p>
          <a:p>
            <a:r>
              <a:rPr lang="en-IN" sz="900" b="0" i="0" u="none" strike="noStrike" baseline="0" dirty="0">
                <a:solidFill>
                  <a:srgbClr val="000000"/>
                </a:solidFill>
              </a:rPr>
              <a:t>carbohydrates do.</a:t>
            </a:r>
          </a:p>
        </p:txBody>
      </p:sp>
    </p:spTree>
    <p:extLst>
      <p:ext uri="{BB962C8B-B14F-4D97-AF65-F5344CB8AC3E}">
        <p14:creationId xmlns:p14="http://schemas.microsoft.com/office/powerpoint/2010/main" val="36984392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DD9630-DE17-4471-8D42-B6914876E0F2}"/>
              </a:ext>
            </a:extLst>
          </p:cNvPr>
          <p:cNvSpPr txBox="1"/>
          <p:nvPr/>
        </p:nvSpPr>
        <p:spPr>
          <a:xfrm>
            <a:off x="6350000" y="63500"/>
            <a:ext cx="2286000" cy="276999"/>
          </a:xfrm>
          <a:prstGeom prst="rect">
            <a:avLst/>
          </a:prstGeom>
          <a:noFill/>
        </p:spPr>
        <p:txBody>
          <a:bodyPr vert="horz" rtlCol="0">
            <a:spAutoFit/>
          </a:bodyPr>
          <a:lstStyle/>
          <a:p>
            <a:pPr algn="r"/>
            <a:r>
              <a:rPr lang="en-IN" sz="1200" b="1"/>
              <a:t>Figure 2.22</a:t>
            </a:r>
          </a:p>
        </p:txBody>
      </p:sp>
      <p:pic>
        <p:nvPicPr>
          <p:cNvPr id="4" name="Picture 3">
            <a:extLst>
              <a:ext uri="{FF2B5EF4-FFF2-40B4-BE49-F238E27FC236}">
                <a16:creationId xmlns:a16="http://schemas.microsoft.com/office/drawing/2014/main" xmlns="" id="{4AF9977B-254E-4780-A57D-1AA4B63D6001}"/>
              </a:ext>
            </a:extLst>
          </p:cNvPr>
          <p:cNvPicPr>
            <a:picLocks noChangeAspect="1"/>
          </p:cNvPicPr>
          <p:nvPr/>
        </p:nvPicPr>
        <p:blipFill>
          <a:blip r:embed="rId2"/>
          <a:stretch>
            <a:fillRect/>
          </a:stretch>
        </p:blipFill>
        <p:spPr>
          <a:xfrm>
            <a:off x="2956188" y="332028"/>
            <a:ext cx="3231624" cy="6193945"/>
          </a:xfrm>
          <a:prstGeom prst="rect">
            <a:avLst/>
          </a:prstGeom>
        </p:spPr>
      </p:pic>
    </p:spTree>
    <p:extLst>
      <p:ext uri="{BB962C8B-B14F-4D97-AF65-F5344CB8AC3E}">
        <p14:creationId xmlns:p14="http://schemas.microsoft.com/office/powerpoint/2010/main" val="281873521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BBD721-BCC8-4C8D-9E69-CAB69C00095B}"/>
              </a:ext>
            </a:extLst>
          </p:cNvPr>
          <p:cNvSpPr txBox="1"/>
          <p:nvPr/>
        </p:nvSpPr>
        <p:spPr>
          <a:xfrm>
            <a:off x="6350000" y="63500"/>
            <a:ext cx="2286000" cy="276999"/>
          </a:xfrm>
          <a:prstGeom prst="rect">
            <a:avLst/>
          </a:prstGeom>
          <a:noFill/>
        </p:spPr>
        <p:txBody>
          <a:bodyPr vert="horz" rtlCol="0">
            <a:spAutoFit/>
          </a:bodyPr>
          <a:lstStyle/>
          <a:p>
            <a:pPr algn="r"/>
            <a:r>
              <a:rPr lang="en-IN" sz="1200" b="1"/>
              <a:t>Figure 2.23</a:t>
            </a:r>
          </a:p>
        </p:txBody>
      </p:sp>
      <p:pic>
        <p:nvPicPr>
          <p:cNvPr id="4" name="Picture 3">
            <a:extLst>
              <a:ext uri="{FF2B5EF4-FFF2-40B4-BE49-F238E27FC236}">
                <a16:creationId xmlns:a16="http://schemas.microsoft.com/office/drawing/2014/main" xmlns="" id="{F7A7355E-F20A-4CD3-A5EB-31651AC91397}"/>
              </a:ext>
            </a:extLst>
          </p:cNvPr>
          <p:cNvPicPr>
            <a:picLocks noChangeAspect="1"/>
          </p:cNvPicPr>
          <p:nvPr/>
        </p:nvPicPr>
        <p:blipFill>
          <a:blip r:embed="rId2"/>
          <a:stretch>
            <a:fillRect/>
          </a:stretch>
        </p:blipFill>
        <p:spPr>
          <a:xfrm>
            <a:off x="2421354" y="1503615"/>
            <a:ext cx="4301292" cy="3850771"/>
          </a:xfrm>
          <a:prstGeom prst="rect">
            <a:avLst/>
          </a:prstGeom>
        </p:spPr>
      </p:pic>
    </p:spTree>
    <p:extLst>
      <p:ext uri="{BB962C8B-B14F-4D97-AF65-F5344CB8AC3E}">
        <p14:creationId xmlns:p14="http://schemas.microsoft.com/office/powerpoint/2010/main" val="93043048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F18CF0F-69A4-45AA-BA96-946DCC8EC3B1}"/>
              </a:ext>
            </a:extLst>
          </p:cNvPr>
          <p:cNvSpPr txBox="1"/>
          <p:nvPr/>
        </p:nvSpPr>
        <p:spPr>
          <a:xfrm>
            <a:off x="6350000" y="63500"/>
            <a:ext cx="2286000" cy="276999"/>
          </a:xfrm>
          <a:prstGeom prst="rect">
            <a:avLst/>
          </a:prstGeom>
          <a:noFill/>
        </p:spPr>
        <p:txBody>
          <a:bodyPr vert="horz" rtlCol="0">
            <a:spAutoFit/>
          </a:bodyPr>
          <a:lstStyle/>
          <a:p>
            <a:pPr algn="r"/>
            <a:r>
              <a:rPr lang="en-IN" sz="1200" b="1"/>
              <a:t>Figure 2.24</a:t>
            </a:r>
          </a:p>
        </p:txBody>
      </p:sp>
      <p:pic>
        <p:nvPicPr>
          <p:cNvPr id="4" name="Picture 3">
            <a:extLst>
              <a:ext uri="{FF2B5EF4-FFF2-40B4-BE49-F238E27FC236}">
                <a16:creationId xmlns:a16="http://schemas.microsoft.com/office/drawing/2014/main" xmlns="" id="{6FFC8534-E378-48DF-AA54-939AD50426C5}"/>
              </a:ext>
            </a:extLst>
          </p:cNvPr>
          <p:cNvPicPr>
            <a:picLocks noChangeAspect="1"/>
          </p:cNvPicPr>
          <p:nvPr/>
        </p:nvPicPr>
        <p:blipFill>
          <a:blip r:embed="rId2"/>
          <a:stretch>
            <a:fillRect/>
          </a:stretch>
        </p:blipFill>
        <p:spPr>
          <a:xfrm>
            <a:off x="2616868" y="463326"/>
            <a:ext cx="3910265" cy="5931348"/>
          </a:xfrm>
          <a:prstGeom prst="rect">
            <a:avLst/>
          </a:prstGeom>
        </p:spPr>
      </p:pic>
    </p:spTree>
    <p:extLst>
      <p:ext uri="{BB962C8B-B14F-4D97-AF65-F5344CB8AC3E}">
        <p14:creationId xmlns:p14="http://schemas.microsoft.com/office/powerpoint/2010/main" val="321207660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D1FD34-ADCC-455F-BF9A-E6EC2EF4306E}"/>
              </a:ext>
            </a:extLst>
          </p:cNvPr>
          <p:cNvSpPr txBox="1"/>
          <p:nvPr/>
        </p:nvSpPr>
        <p:spPr>
          <a:xfrm>
            <a:off x="6350000" y="63500"/>
            <a:ext cx="2286000" cy="276999"/>
          </a:xfrm>
          <a:prstGeom prst="rect">
            <a:avLst/>
          </a:prstGeom>
          <a:noFill/>
        </p:spPr>
        <p:txBody>
          <a:bodyPr vert="horz" rtlCol="0">
            <a:spAutoFit/>
          </a:bodyPr>
          <a:lstStyle/>
          <a:p>
            <a:pPr algn="r"/>
            <a:r>
              <a:rPr lang="en-IN" sz="1200" b="1"/>
              <a:t>Figure 2.25</a:t>
            </a:r>
          </a:p>
        </p:txBody>
      </p:sp>
      <p:pic>
        <p:nvPicPr>
          <p:cNvPr id="4" name="Picture 3">
            <a:extLst>
              <a:ext uri="{FF2B5EF4-FFF2-40B4-BE49-F238E27FC236}">
                <a16:creationId xmlns:a16="http://schemas.microsoft.com/office/drawing/2014/main" xmlns="" id="{E2B6D5DB-E61C-4FA2-A3AC-9CAE4CE262BE}"/>
              </a:ext>
            </a:extLst>
          </p:cNvPr>
          <p:cNvPicPr>
            <a:picLocks noChangeAspect="1"/>
          </p:cNvPicPr>
          <p:nvPr/>
        </p:nvPicPr>
        <p:blipFill>
          <a:blip r:embed="rId2"/>
          <a:stretch>
            <a:fillRect/>
          </a:stretch>
        </p:blipFill>
        <p:spPr>
          <a:xfrm>
            <a:off x="2956188" y="1111943"/>
            <a:ext cx="3231624" cy="4634114"/>
          </a:xfrm>
          <a:prstGeom prst="rect">
            <a:avLst/>
          </a:prstGeom>
        </p:spPr>
      </p:pic>
    </p:spTree>
    <p:extLst>
      <p:ext uri="{BB962C8B-B14F-4D97-AF65-F5344CB8AC3E}">
        <p14:creationId xmlns:p14="http://schemas.microsoft.com/office/powerpoint/2010/main" val="31081727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FE4C506-179A-480A-A5C8-38FCB93CAFE1}"/>
              </a:ext>
            </a:extLst>
          </p:cNvPr>
          <p:cNvSpPr txBox="1"/>
          <p:nvPr/>
        </p:nvSpPr>
        <p:spPr>
          <a:xfrm>
            <a:off x="6350000" y="63500"/>
            <a:ext cx="2286000" cy="276999"/>
          </a:xfrm>
          <a:prstGeom prst="rect">
            <a:avLst/>
          </a:prstGeom>
          <a:noFill/>
        </p:spPr>
        <p:txBody>
          <a:bodyPr vert="horz" rtlCol="0">
            <a:spAutoFit/>
          </a:bodyPr>
          <a:lstStyle/>
          <a:p>
            <a:pPr algn="r"/>
            <a:r>
              <a:rPr lang="en-IN" sz="1200" b="1"/>
              <a:t>Figure 2.2</a:t>
            </a:r>
          </a:p>
        </p:txBody>
      </p:sp>
      <p:pic>
        <p:nvPicPr>
          <p:cNvPr id="4" name="Picture 3">
            <a:extLst>
              <a:ext uri="{FF2B5EF4-FFF2-40B4-BE49-F238E27FC236}">
                <a16:creationId xmlns:a16="http://schemas.microsoft.com/office/drawing/2014/main" xmlns="" id="{FC7BE887-513E-439C-A5EA-A139E3AAA29F}"/>
              </a:ext>
            </a:extLst>
          </p:cNvPr>
          <p:cNvPicPr>
            <a:picLocks noChangeAspect="1"/>
          </p:cNvPicPr>
          <p:nvPr/>
        </p:nvPicPr>
        <p:blipFill>
          <a:blip r:embed="rId2"/>
          <a:stretch>
            <a:fillRect/>
          </a:stretch>
        </p:blipFill>
        <p:spPr>
          <a:xfrm>
            <a:off x="1969719" y="726631"/>
            <a:ext cx="5204563" cy="5404738"/>
          </a:xfrm>
          <a:prstGeom prst="rect">
            <a:avLst/>
          </a:prstGeom>
        </p:spPr>
      </p:pic>
    </p:spTree>
    <p:extLst>
      <p:ext uri="{BB962C8B-B14F-4D97-AF65-F5344CB8AC3E}">
        <p14:creationId xmlns:p14="http://schemas.microsoft.com/office/powerpoint/2010/main" val="16816663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08FEB0-ED94-438B-AF19-B0CD6313323F}"/>
              </a:ext>
            </a:extLst>
          </p:cNvPr>
          <p:cNvSpPr txBox="1"/>
          <p:nvPr/>
        </p:nvSpPr>
        <p:spPr>
          <a:xfrm>
            <a:off x="6350000" y="63500"/>
            <a:ext cx="2286000" cy="276999"/>
          </a:xfrm>
          <a:prstGeom prst="rect">
            <a:avLst/>
          </a:prstGeom>
          <a:noFill/>
        </p:spPr>
        <p:txBody>
          <a:bodyPr vert="horz" rtlCol="0">
            <a:spAutoFit/>
          </a:bodyPr>
          <a:lstStyle/>
          <a:p>
            <a:pPr algn="r"/>
            <a:r>
              <a:rPr lang="en-IN" sz="1200" b="1"/>
              <a:t>Figure 2.26</a:t>
            </a:r>
          </a:p>
        </p:txBody>
      </p:sp>
      <p:pic>
        <p:nvPicPr>
          <p:cNvPr id="4" name="Picture 3">
            <a:extLst>
              <a:ext uri="{FF2B5EF4-FFF2-40B4-BE49-F238E27FC236}">
                <a16:creationId xmlns:a16="http://schemas.microsoft.com/office/drawing/2014/main" xmlns="" id="{5AA522D1-2C82-4ABE-9CA6-FAFCF83F1F09}"/>
              </a:ext>
            </a:extLst>
          </p:cNvPr>
          <p:cNvPicPr>
            <a:picLocks noChangeAspect="1"/>
          </p:cNvPicPr>
          <p:nvPr/>
        </p:nvPicPr>
        <p:blipFill>
          <a:blip r:embed="rId2"/>
          <a:stretch>
            <a:fillRect/>
          </a:stretch>
        </p:blipFill>
        <p:spPr>
          <a:xfrm>
            <a:off x="2421354" y="1693308"/>
            <a:ext cx="4301292" cy="3471385"/>
          </a:xfrm>
          <a:prstGeom prst="rect">
            <a:avLst/>
          </a:prstGeom>
        </p:spPr>
      </p:pic>
    </p:spTree>
    <p:extLst>
      <p:ext uri="{BB962C8B-B14F-4D97-AF65-F5344CB8AC3E}">
        <p14:creationId xmlns:p14="http://schemas.microsoft.com/office/powerpoint/2010/main" val="1896768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332F3B0-DC59-4769-81F7-3C895327343C}"/>
              </a:ext>
            </a:extLst>
          </p:cNvPr>
          <p:cNvSpPr txBox="1"/>
          <p:nvPr/>
        </p:nvSpPr>
        <p:spPr>
          <a:xfrm>
            <a:off x="6350000" y="63500"/>
            <a:ext cx="2286000" cy="276999"/>
          </a:xfrm>
          <a:prstGeom prst="rect">
            <a:avLst/>
          </a:prstGeom>
          <a:noFill/>
        </p:spPr>
        <p:txBody>
          <a:bodyPr vert="horz" rtlCol="0">
            <a:spAutoFit/>
          </a:bodyPr>
          <a:lstStyle/>
          <a:p>
            <a:pPr algn="r"/>
            <a:r>
              <a:rPr lang="en-IN" sz="1200" b="1"/>
              <a:t>Figure 2.27</a:t>
            </a:r>
          </a:p>
        </p:txBody>
      </p:sp>
      <p:pic>
        <p:nvPicPr>
          <p:cNvPr id="4" name="Picture 3">
            <a:extLst>
              <a:ext uri="{FF2B5EF4-FFF2-40B4-BE49-F238E27FC236}">
                <a16:creationId xmlns:a16="http://schemas.microsoft.com/office/drawing/2014/main" xmlns="" id="{59472DF8-DB07-44DD-9903-6D820340A8E1}"/>
              </a:ext>
            </a:extLst>
          </p:cNvPr>
          <p:cNvPicPr>
            <a:picLocks noChangeAspect="1"/>
          </p:cNvPicPr>
          <p:nvPr/>
        </p:nvPicPr>
        <p:blipFill>
          <a:blip r:embed="rId2"/>
          <a:stretch>
            <a:fillRect/>
          </a:stretch>
        </p:blipFill>
        <p:spPr>
          <a:xfrm>
            <a:off x="2421354" y="656622"/>
            <a:ext cx="4301292" cy="5544756"/>
          </a:xfrm>
          <a:prstGeom prst="rect">
            <a:avLst/>
          </a:prstGeom>
        </p:spPr>
      </p:pic>
    </p:spTree>
    <p:extLst>
      <p:ext uri="{BB962C8B-B14F-4D97-AF65-F5344CB8AC3E}">
        <p14:creationId xmlns:p14="http://schemas.microsoft.com/office/powerpoint/2010/main" val="402302832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2C0987-2005-4E88-8B61-31C44D4AAD07}"/>
              </a:ext>
            </a:extLst>
          </p:cNvPr>
          <p:cNvSpPr txBox="1"/>
          <p:nvPr/>
        </p:nvSpPr>
        <p:spPr>
          <a:xfrm>
            <a:off x="6350000" y="63500"/>
            <a:ext cx="2286000" cy="276999"/>
          </a:xfrm>
          <a:prstGeom prst="rect">
            <a:avLst/>
          </a:prstGeom>
          <a:noFill/>
        </p:spPr>
        <p:txBody>
          <a:bodyPr vert="horz" rtlCol="0">
            <a:spAutoFit/>
          </a:bodyPr>
          <a:lstStyle/>
          <a:p>
            <a:pPr algn="r"/>
            <a:r>
              <a:rPr lang="en-IN" sz="1200" b="1"/>
              <a:t>Figure 2.28</a:t>
            </a:r>
          </a:p>
        </p:txBody>
      </p:sp>
      <p:pic>
        <p:nvPicPr>
          <p:cNvPr id="4" name="Picture 3">
            <a:extLst>
              <a:ext uri="{FF2B5EF4-FFF2-40B4-BE49-F238E27FC236}">
                <a16:creationId xmlns:a16="http://schemas.microsoft.com/office/drawing/2014/main" xmlns="" id="{A4BB0548-B717-43A5-ADC7-07DF2E70B32F}"/>
              </a:ext>
            </a:extLst>
          </p:cNvPr>
          <p:cNvPicPr>
            <a:picLocks noChangeAspect="1"/>
          </p:cNvPicPr>
          <p:nvPr/>
        </p:nvPicPr>
        <p:blipFill>
          <a:blip r:embed="rId2"/>
          <a:stretch>
            <a:fillRect/>
          </a:stretch>
        </p:blipFill>
        <p:spPr>
          <a:xfrm>
            <a:off x="2206290" y="551126"/>
            <a:ext cx="4731421" cy="5755748"/>
          </a:xfrm>
          <a:prstGeom prst="rect">
            <a:avLst/>
          </a:prstGeom>
        </p:spPr>
      </p:pic>
    </p:spTree>
    <p:extLst>
      <p:ext uri="{BB962C8B-B14F-4D97-AF65-F5344CB8AC3E}">
        <p14:creationId xmlns:p14="http://schemas.microsoft.com/office/powerpoint/2010/main" val="25505159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897E47A-955E-4491-A925-F102D62368A4}"/>
              </a:ext>
            </a:extLst>
          </p:cNvPr>
          <p:cNvSpPr txBox="1"/>
          <p:nvPr/>
        </p:nvSpPr>
        <p:spPr>
          <a:xfrm>
            <a:off x="6350000" y="63500"/>
            <a:ext cx="2286000" cy="276999"/>
          </a:xfrm>
          <a:prstGeom prst="rect">
            <a:avLst/>
          </a:prstGeom>
          <a:noFill/>
        </p:spPr>
        <p:txBody>
          <a:bodyPr vert="horz" rtlCol="0">
            <a:spAutoFit/>
          </a:bodyPr>
          <a:lstStyle/>
          <a:p>
            <a:pPr algn="r"/>
            <a:r>
              <a:rPr lang="en-IN" sz="1200" b="1"/>
              <a:t>Figure 2.29</a:t>
            </a:r>
          </a:p>
        </p:txBody>
      </p:sp>
      <p:pic>
        <p:nvPicPr>
          <p:cNvPr id="4" name="Picture 3">
            <a:extLst>
              <a:ext uri="{FF2B5EF4-FFF2-40B4-BE49-F238E27FC236}">
                <a16:creationId xmlns:a16="http://schemas.microsoft.com/office/drawing/2014/main" xmlns="" id="{35AE77C7-8D8E-4C2E-A85A-9A3A9A6B0936}"/>
              </a:ext>
            </a:extLst>
          </p:cNvPr>
          <p:cNvPicPr>
            <a:picLocks noChangeAspect="1"/>
          </p:cNvPicPr>
          <p:nvPr/>
        </p:nvPicPr>
        <p:blipFill>
          <a:blip r:embed="rId2"/>
          <a:stretch>
            <a:fillRect/>
          </a:stretch>
        </p:blipFill>
        <p:spPr>
          <a:xfrm>
            <a:off x="2206290" y="1513195"/>
            <a:ext cx="4731421" cy="3831610"/>
          </a:xfrm>
          <a:prstGeom prst="rect">
            <a:avLst/>
          </a:prstGeom>
        </p:spPr>
      </p:pic>
    </p:spTree>
    <p:extLst>
      <p:ext uri="{BB962C8B-B14F-4D97-AF65-F5344CB8AC3E}">
        <p14:creationId xmlns:p14="http://schemas.microsoft.com/office/powerpoint/2010/main" val="2469200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DC2BA0F-7FCC-4F15-8ACB-64C78F795D5F}"/>
              </a:ext>
            </a:extLst>
          </p:cNvPr>
          <p:cNvSpPr txBox="1"/>
          <p:nvPr/>
        </p:nvSpPr>
        <p:spPr>
          <a:xfrm>
            <a:off x="6350000" y="63500"/>
            <a:ext cx="2286000" cy="276999"/>
          </a:xfrm>
          <a:prstGeom prst="rect">
            <a:avLst/>
          </a:prstGeom>
          <a:noFill/>
        </p:spPr>
        <p:txBody>
          <a:bodyPr vert="horz" rtlCol="0">
            <a:spAutoFit/>
          </a:bodyPr>
          <a:lstStyle/>
          <a:p>
            <a:pPr algn="r"/>
            <a:r>
              <a:rPr lang="en-IN" sz="1200" b="1"/>
              <a:t>Figure 2.3</a:t>
            </a:r>
          </a:p>
        </p:txBody>
      </p:sp>
      <p:pic>
        <p:nvPicPr>
          <p:cNvPr id="4" name="Picture 3">
            <a:extLst>
              <a:ext uri="{FF2B5EF4-FFF2-40B4-BE49-F238E27FC236}">
                <a16:creationId xmlns:a16="http://schemas.microsoft.com/office/drawing/2014/main" xmlns="" id="{F4D65952-3780-44A7-AF38-70B4F1F4FB01}"/>
              </a:ext>
            </a:extLst>
          </p:cNvPr>
          <p:cNvPicPr>
            <a:picLocks noChangeAspect="1"/>
          </p:cNvPicPr>
          <p:nvPr/>
        </p:nvPicPr>
        <p:blipFill>
          <a:blip r:embed="rId2"/>
          <a:stretch>
            <a:fillRect/>
          </a:stretch>
        </p:blipFill>
        <p:spPr>
          <a:xfrm>
            <a:off x="1709491" y="2326668"/>
            <a:ext cx="5725019" cy="2204665"/>
          </a:xfrm>
          <a:prstGeom prst="rect">
            <a:avLst/>
          </a:prstGeom>
        </p:spPr>
      </p:pic>
    </p:spTree>
    <p:extLst>
      <p:ext uri="{BB962C8B-B14F-4D97-AF65-F5344CB8AC3E}">
        <p14:creationId xmlns:p14="http://schemas.microsoft.com/office/powerpoint/2010/main" val="39335359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80BA15-BE55-4918-BBEF-1BF75450D07A}"/>
              </a:ext>
            </a:extLst>
          </p:cNvPr>
          <p:cNvSpPr txBox="1"/>
          <p:nvPr/>
        </p:nvSpPr>
        <p:spPr>
          <a:xfrm>
            <a:off x="6350000" y="63500"/>
            <a:ext cx="2286000" cy="276999"/>
          </a:xfrm>
          <a:prstGeom prst="rect">
            <a:avLst/>
          </a:prstGeom>
          <a:noFill/>
        </p:spPr>
        <p:txBody>
          <a:bodyPr vert="horz" rtlCol="0">
            <a:spAutoFit/>
          </a:bodyPr>
          <a:lstStyle/>
          <a:p>
            <a:pPr algn="r"/>
            <a:r>
              <a:rPr lang="en-IN" sz="1200" b="1"/>
              <a:t>Figure 2.4</a:t>
            </a:r>
          </a:p>
        </p:txBody>
      </p:sp>
      <p:pic>
        <p:nvPicPr>
          <p:cNvPr id="4" name="Picture 3">
            <a:extLst>
              <a:ext uri="{FF2B5EF4-FFF2-40B4-BE49-F238E27FC236}">
                <a16:creationId xmlns:a16="http://schemas.microsoft.com/office/drawing/2014/main" xmlns="" id="{1D7DFFF1-15B7-4320-975C-F2F9B963ABCD}"/>
              </a:ext>
            </a:extLst>
          </p:cNvPr>
          <p:cNvPicPr>
            <a:picLocks noChangeAspect="1"/>
          </p:cNvPicPr>
          <p:nvPr/>
        </p:nvPicPr>
        <p:blipFill>
          <a:blip r:embed="rId2"/>
          <a:stretch>
            <a:fillRect/>
          </a:stretch>
        </p:blipFill>
        <p:spPr>
          <a:xfrm>
            <a:off x="1108364" y="1254779"/>
            <a:ext cx="6927273" cy="4348442"/>
          </a:xfrm>
          <a:prstGeom prst="rect">
            <a:avLst/>
          </a:prstGeom>
        </p:spPr>
      </p:pic>
    </p:spTree>
    <p:extLst>
      <p:ext uri="{BB962C8B-B14F-4D97-AF65-F5344CB8AC3E}">
        <p14:creationId xmlns:p14="http://schemas.microsoft.com/office/powerpoint/2010/main" val="96005979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09259D-7FFA-4DA3-A717-F9EA5CD3197F}"/>
              </a:ext>
            </a:extLst>
          </p:cNvPr>
          <p:cNvSpPr txBox="1"/>
          <p:nvPr/>
        </p:nvSpPr>
        <p:spPr>
          <a:xfrm>
            <a:off x="6350000" y="63500"/>
            <a:ext cx="2286000" cy="276999"/>
          </a:xfrm>
          <a:prstGeom prst="rect">
            <a:avLst/>
          </a:prstGeom>
          <a:noFill/>
        </p:spPr>
        <p:txBody>
          <a:bodyPr vert="horz" rtlCol="0">
            <a:spAutoFit/>
          </a:bodyPr>
          <a:lstStyle/>
          <a:p>
            <a:pPr algn="r"/>
            <a:r>
              <a:rPr lang="en-IN" sz="1200" b="1"/>
              <a:t>Figure 2.5</a:t>
            </a:r>
          </a:p>
        </p:txBody>
      </p:sp>
      <p:pic>
        <p:nvPicPr>
          <p:cNvPr id="4" name="Picture 3">
            <a:extLst>
              <a:ext uri="{FF2B5EF4-FFF2-40B4-BE49-F238E27FC236}">
                <a16:creationId xmlns:a16="http://schemas.microsoft.com/office/drawing/2014/main" xmlns="" id="{8466D879-85CE-40DA-B384-8A9D35C66D66}"/>
              </a:ext>
            </a:extLst>
          </p:cNvPr>
          <p:cNvPicPr>
            <a:picLocks noChangeAspect="1"/>
          </p:cNvPicPr>
          <p:nvPr/>
        </p:nvPicPr>
        <p:blipFill>
          <a:blip r:embed="rId2"/>
          <a:stretch>
            <a:fillRect/>
          </a:stretch>
        </p:blipFill>
        <p:spPr>
          <a:xfrm>
            <a:off x="1969719" y="2311242"/>
            <a:ext cx="5204563" cy="2235516"/>
          </a:xfrm>
          <a:prstGeom prst="rect">
            <a:avLst/>
          </a:prstGeom>
        </p:spPr>
      </p:pic>
    </p:spTree>
    <p:extLst>
      <p:ext uri="{BB962C8B-B14F-4D97-AF65-F5344CB8AC3E}">
        <p14:creationId xmlns:p14="http://schemas.microsoft.com/office/powerpoint/2010/main" val="12131594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F1B8232-4B40-43C6-B5B4-1407C719526A}"/>
              </a:ext>
            </a:extLst>
          </p:cNvPr>
          <p:cNvSpPr txBox="1"/>
          <p:nvPr/>
        </p:nvSpPr>
        <p:spPr>
          <a:xfrm>
            <a:off x="6350000" y="63500"/>
            <a:ext cx="2286000" cy="276999"/>
          </a:xfrm>
          <a:prstGeom prst="rect">
            <a:avLst/>
          </a:prstGeom>
          <a:noFill/>
        </p:spPr>
        <p:txBody>
          <a:bodyPr vert="horz" rtlCol="0">
            <a:spAutoFit/>
          </a:bodyPr>
          <a:lstStyle/>
          <a:p>
            <a:pPr algn="r"/>
            <a:r>
              <a:rPr lang="en-IN" sz="1200" b="1"/>
              <a:t>Figure 2.6ab</a:t>
            </a:r>
          </a:p>
        </p:txBody>
      </p:sp>
      <p:pic>
        <p:nvPicPr>
          <p:cNvPr id="4" name="Picture 3">
            <a:extLst>
              <a:ext uri="{FF2B5EF4-FFF2-40B4-BE49-F238E27FC236}">
                <a16:creationId xmlns:a16="http://schemas.microsoft.com/office/drawing/2014/main" xmlns="" id="{BDCD49CE-C091-4CF4-8353-7311A75F35C5}"/>
              </a:ext>
            </a:extLst>
          </p:cNvPr>
          <p:cNvPicPr>
            <a:picLocks noChangeAspect="1"/>
          </p:cNvPicPr>
          <p:nvPr/>
        </p:nvPicPr>
        <p:blipFill>
          <a:blip r:embed="rId2"/>
          <a:stretch>
            <a:fillRect/>
          </a:stretch>
        </p:blipFill>
        <p:spPr>
          <a:xfrm>
            <a:off x="381000" y="1796636"/>
            <a:ext cx="8382000" cy="3264728"/>
          </a:xfrm>
          <a:prstGeom prst="rect">
            <a:avLst/>
          </a:prstGeom>
        </p:spPr>
      </p:pic>
    </p:spTree>
    <p:extLst>
      <p:ext uri="{BB962C8B-B14F-4D97-AF65-F5344CB8AC3E}">
        <p14:creationId xmlns:p14="http://schemas.microsoft.com/office/powerpoint/2010/main" val="15663249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80&quot;/&gt;&lt;/object&gt;&lt;object type=&quot;3&quot; unique_id=&quot;10080&quot;&gt;&lt;property id=&quot;20148&quot; value=&quot;5&quot;/&gt;&lt;property id=&quot;20300&quot; value=&quot;Slide 2&quot;/&gt;&lt;property id=&quot;20307&quot; value=&quot;281&quot;/&gt;&lt;/object&gt;&lt;object type=&quot;3&quot; unique_id=&quot;10081&quot;&gt;&lt;property id=&quot;20148&quot; value=&quot;5&quot;/&gt;&lt;property id=&quot;20300&quot; value=&quot;Slide 3&quot;/&gt;&lt;property id=&quot;20307&quot; value=&quot;282&quot;/&gt;&lt;/object&gt;&lt;/object&gt;&lt;/object&gt;&lt;/database&gt;"/>
</p:tagLst>
</file>

<file path=ppt/theme/theme1.xml><?xml version="1.0" encoding="utf-8"?>
<a:theme xmlns:a="http://schemas.openxmlformats.org/drawingml/2006/main" name="1_MHSGI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HSGI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169863" marR="0" indent="-169863" algn="l" defTabSz="914400" rtl="0" eaLnBrk="0" fontAlgn="base" latinLnBrk="0" hangingPunct="0">
          <a:lnSpc>
            <a:spcPct val="100000"/>
          </a:lnSpc>
          <a:spcBef>
            <a:spcPct val="34000"/>
          </a:spcBef>
          <a:spcAft>
            <a:spcPct val="0"/>
          </a:spcAft>
          <a:buClr>
            <a:schemeClr val="tx1"/>
          </a:buClr>
          <a:buSzPct val="100000"/>
          <a:buFont typeface="Symbol" pitchFamily="18" charset="2"/>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169863" marR="0" indent="-169863" algn="l" defTabSz="914400" rtl="0" eaLnBrk="0" fontAlgn="base" latinLnBrk="0" hangingPunct="0">
          <a:lnSpc>
            <a:spcPct val="100000"/>
          </a:lnSpc>
          <a:spcBef>
            <a:spcPct val="34000"/>
          </a:spcBef>
          <a:spcAft>
            <a:spcPct val="0"/>
          </a:spcAft>
          <a:buClr>
            <a:schemeClr val="tx1"/>
          </a:buClr>
          <a:buSzPct val="100000"/>
          <a:buFont typeface="Symbol" pitchFamily="18" charset="2"/>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MHSGI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HSGI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HSGI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HSGI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HSGI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HSGI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HSGI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826</TotalTime>
  <Words>1387</Words>
  <Application>Microsoft Office PowerPoint</Application>
  <PresentationFormat>On-screen Show (4:3)</PresentationFormat>
  <Paragraphs>427</Paragraphs>
  <Slides>53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Symbol</vt:lpstr>
      <vt:lpstr>Tahoma</vt:lpstr>
      <vt:lpstr>Times New Roman</vt:lpstr>
      <vt:lpstr>ヒラギノ角ゴ Pro W3</vt:lpstr>
      <vt:lpstr>1_MHSGITemplate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McGraw-Hill Companies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 McGraw-Hill Higher Education</dc:creator>
  <cp:lastModifiedBy>Padma Priya</cp:lastModifiedBy>
  <cp:revision>206</cp:revision>
  <dcterms:created xsi:type="dcterms:W3CDTF">2002-11-07T15:12:30Z</dcterms:created>
  <dcterms:modified xsi:type="dcterms:W3CDTF">2021-12-06T12:28:38Z</dcterms:modified>
</cp:coreProperties>
</file>