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5" r:id="rId1"/>
  </p:sldMasterIdLst>
  <p:notesMasterIdLst>
    <p:notesMasterId r:id="rId91"/>
  </p:notesMasterIdLst>
  <p:sldIdLst>
    <p:sldId id="504" r:id="rId2"/>
    <p:sldId id="557" r:id="rId3"/>
    <p:sldId id="421" r:id="rId4"/>
    <p:sldId id="505" r:id="rId5"/>
    <p:sldId id="506" r:id="rId6"/>
    <p:sldId id="422" r:id="rId7"/>
    <p:sldId id="423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424" r:id="rId19"/>
    <p:sldId id="517" r:id="rId20"/>
    <p:sldId id="425" r:id="rId21"/>
    <p:sldId id="518" r:id="rId22"/>
    <p:sldId id="519" r:id="rId23"/>
    <p:sldId id="520" r:id="rId24"/>
    <p:sldId id="426" r:id="rId25"/>
    <p:sldId id="521" r:id="rId26"/>
    <p:sldId id="427" r:id="rId27"/>
    <p:sldId id="558" r:id="rId28"/>
    <p:sldId id="559" r:id="rId29"/>
    <p:sldId id="428" r:id="rId30"/>
    <p:sldId id="560" r:id="rId31"/>
    <p:sldId id="561" r:id="rId32"/>
    <p:sldId id="429" r:id="rId33"/>
    <p:sldId id="562" r:id="rId34"/>
    <p:sldId id="430" r:id="rId35"/>
    <p:sldId id="563" r:id="rId36"/>
    <p:sldId id="431" r:id="rId37"/>
    <p:sldId id="564" r:id="rId38"/>
    <p:sldId id="432" r:id="rId39"/>
    <p:sldId id="565" r:id="rId40"/>
    <p:sldId id="433" r:id="rId41"/>
    <p:sldId id="566" r:id="rId42"/>
    <p:sldId id="567" r:id="rId43"/>
    <p:sldId id="568" r:id="rId44"/>
    <p:sldId id="434" r:id="rId45"/>
    <p:sldId id="569" r:id="rId46"/>
    <p:sldId id="435" r:id="rId47"/>
    <p:sldId id="570" r:id="rId48"/>
    <p:sldId id="436" r:id="rId49"/>
    <p:sldId id="571" r:id="rId50"/>
    <p:sldId id="522" r:id="rId51"/>
    <p:sldId id="523" r:id="rId52"/>
    <p:sldId id="524" r:id="rId53"/>
    <p:sldId id="525" r:id="rId54"/>
    <p:sldId id="526" r:id="rId55"/>
    <p:sldId id="437" r:id="rId56"/>
    <p:sldId id="572" r:id="rId57"/>
    <p:sldId id="527" r:id="rId58"/>
    <p:sldId id="528" r:id="rId59"/>
    <p:sldId id="529" r:id="rId60"/>
    <p:sldId id="530" r:id="rId61"/>
    <p:sldId id="438" r:id="rId62"/>
    <p:sldId id="573" r:id="rId63"/>
    <p:sldId id="531" r:id="rId64"/>
    <p:sldId id="532" r:id="rId65"/>
    <p:sldId id="533" r:id="rId66"/>
    <p:sldId id="534" r:id="rId67"/>
    <p:sldId id="535" r:id="rId68"/>
    <p:sldId id="536" r:id="rId69"/>
    <p:sldId id="537" r:id="rId70"/>
    <p:sldId id="538" r:id="rId71"/>
    <p:sldId id="539" r:id="rId72"/>
    <p:sldId id="540" r:id="rId73"/>
    <p:sldId id="541" r:id="rId74"/>
    <p:sldId id="542" r:id="rId75"/>
    <p:sldId id="543" r:id="rId76"/>
    <p:sldId id="544" r:id="rId77"/>
    <p:sldId id="545" r:id="rId78"/>
    <p:sldId id="546" r:id="rId79"/>
    <p:sldId id="547" r:id="rId80"/>
    <p:sldId id="439" r:id="rId81"/>
    <p:sldId id="548" r:id="rId82"/>
    <p:sldId id="549" r:id="rId83"/>
    <p:sldId id="550" r:id="rId84"/>
    <p:sldId id="551" r:id="rId85"/>
    <p:sldId id="552" r:id="rId86"/>
    <p:sldId id="553" r:id="rId87"/>
    <p:sldId id="554" r:id="rId88"/>
    <p:sldId id="555" r:id="rId89"/>
    <p:sldId id="556" r:id="rId90"/>
  </p:sldIdLst>
  <p:sldSz cx="9144000" cy="6858000" type="screen4x3"/>
  <p:notesSz cx="6858000" cy="9144000"/>
  <p:custDataLst>
    <p:tags r:id="rId9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367"/>
    <a:srgbClr val="0E7EC2"/>
    <a:srgbClr val="107FC4"/>
    <a:srgbClr val="0072BA"/>
    <a:srgbClr val="2092CB"/>
    <a:srgbClr val="002F4A"/>
    <a:srgbClr val="09131A"/>
    <a:srgbClr val="765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774" autoAdjust="0"/>
  </p:normalViewPr>
  <p:slideViewPr>
    <p:cSldViewPr>
      <p:cViewPr varScale="1">
        <p:scale>
          <a:sx n="82" d="100"/>
          <a:sy n="82" d="100"/>
        </p:scale>
        <p:origin x="102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6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422CA6C-A148-46C2-B245-9B1D45E0E3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6BC47EB-1C07-4F3B-8F7C-DF2053D85E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D7E7128-3447-4C62-8079-2F63CDCA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F3DC5D9-EE51-446A-833F-0CBD013BFF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2B0C46A-A2CD-4BF1-83C2-EE36EBBAD4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B5F94E2-6981-4FC0-8E67-D2CC189F2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B726F8-6FF7-4E08-8F21-DEDF3FEFD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E913A1A-9251-407C-922B-DF4A9F6B09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12BE1786-9873-4D21-BD9E-B8762714C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D0FCC435-B7CF-492E-A119-85CF7C0D6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4CBD8F-938C-454B-9769-AC87405A279F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16AD647-18C1-4487-B3E9-633FD69A9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216525"/>
            <a:ext cx="10033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US" sz="1200" dirty="0">
              <a:solidFill>
                <a:srgbClr val="000000"/>
              </a:solidFill>
              <a:ea typeface="ヒラギノ角ゴ Pro W3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ACCAFDA-3C51-4E46-8E96-A3D95C8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98425"/>
            <a:ext cx="6127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id="{4CA2FA2C-0783-43DD-B8A5-BE08381735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6450" y="6629400"/>
            <a:ext cx="7175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438FF57-EA3E-4403-8EA7-FF4246C7E863}" type="slidenum">
              <a:rPr lang="en-US" altLang="en-US" sz="900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90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087507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503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37">
            <a:extLst>
              <a:ext uri="{FF2B5EF4-FFF2-40B4-BE49-F238E27FC236}">
                <a16:creationId xmlns:a16="http://schemas.microsoft.com/office/drawing/2014/main" id="{7B5228EE-14DF-40D9-8A20-661A85E9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5216525"/>
            <a:ext cx="10033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4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endParaRPr lang="en-US" sz="1200" dirty="0">
              <a:solidFill>
                <a:srgbClr val="000000"/>
              </a:solidFill>
              <a:ea typeface="ヒラギノ角ゴ Pro W3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F2E3EDF-EAE5-4AA1-BF05-3AA664BFC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279400"/>
          </a:xfrm>
          <a:prstGeom prst="rect">
            <a:avLst/>
          </a:prstGeom>
          <a:solidFill>
            <a:srgbClr val="0072BA">
              <a:alpha val="20000"/>
            </a:srgbClr>
          </a:solidFill>
          <a:ln>
            <a:noFill/>
          </a:ln>
        </p:spPr>
        <p:txBody>
          <a:bodyPr lIns="90488" tIns="44450" rIns="90488" bIns="44450"/>
          <a:lstStyle>
            <a:lvl1pPr marL="169863" indent="-169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4000"/>
              </a:spcBef>
              <a:buClr>
                <a:srgbClr val="000000"/>
              </a:buClr>
              <a:buSzPct val="100000"/>
              <a:buFont typeface="Symbol" panose="00000500000000000000" pitchFamily="18" charset="2"/>
              <a:buChar char="·"/>
              <a:defRPr/>
            </a:pPr>
            <a:endParaRPr lang="en-US" altLang="en-US" sz="1600">
              <a:solidFill>
                <a:srgbClr val="FFC22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2765DE3A-C1C0-4721-A3D3-BBA9FCC2EC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0"/>
            <a:ext cx="9144000" cy="254000"/>
          </a:xfrm>
          <a:prstGeom prst="rect">
            <a:avLst/>
          </a:prstGeom>
          <a:solidFill>
            <a:srgbClr val="0072BA">
              <a:alpha val="20000"/>
            </a:srgbClr>
          </a:solidFill>
          <a:ln>
            <a:noFill/>
          </a:ln>
        </p:spPr>
        <p:txBody>
          <a:bodyPr lIns="90488" tIns="44450" rIns="90488" bIns="44450"/>
          <a:lstStyle>
            <a:lvl1pPr marL="169863" indent="-169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4000"/>
              </a:spcBef>
              <a:buClr>
                <a:srgbClr val="000000"/>
              </a:buClr>
              <a:buSzPct val="100000"/>
              <a:buFont typeface="Symbol" panose="00000500000000000000" pitchFamily="18" charset="2"/>
              <a:buChar char="·"/>
              <a:defRPr/>
            </a:pPr>
            <a:endParaRPr lang="en-US" altLang="en-US" sz="160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1029" name="Picture 3">
            <a:extLst>
              <a:ext uri="{FF2B5EF4-FFF2-40B4-BE49-F238E27FC236}">
                <a16:creationId xmlns:a16="http://schemas.microsoft.com/office/drawing/2014/main" id="{FBDFE2C8-D46C-4AEE-B585-C42AAE56D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98425"/>
            <a:ext cx="6127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5">
            <a:extLst>
              <a:ext uri="{FF2B5EF4-FFF2-40B4-BE49-F238E27FC236}">
                <a16:creationId xmlns:a16="http://schemas.microsoft.com/office/drawing/2014/main" id="{F76620C5-8D1D-441F-894E-2A175B50CF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6450" y="6629400"/>
            <a:ext cx="7175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193BC0B-1CE0-4EFD-A9AC-0C1C9AE1C3FD}" type="slidenum">
              <a:rPr lang="en-US" altLang="en-US" sz="900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90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 Box 1060">
            <a:extLst>
              <a:ext uri="{FF2B5EF4-FFF2-40B4-BE49-F238E27FC236}">
                <a16:creationId xmlns:a16="http://schemas.microsoft.com/office/drawing/2014/main" id="{B3305303-E8C6-4CE4-B655-39AAAE295E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29400"/>
            <a:ext cx="9144000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800" dirty="0"/>
              <a:t>Copyright © McGraw Hill LLC. All rights reserved. No reproduction or distribution without the prior written consent of McGraw Hill LLC.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6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CD0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CD0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CD0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CD00"/>
          </a:solidFill>
          <a:latin typeface="Arial" charset="0"/>
        </a:defRPr>
      </a:lvl9pPr>
    </p:titleStyle>
    <p:bodyStyle>
      <a:lvl1pPr marL="169863" indent="-169863" algn="l" rtl="0" eaLnBrk="0" fontAlgn="base" hangingPunct="0">
        <a:spcBef>
          <a:spcPct val="3400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6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74675" indent="-290513" algn="l" rtl="0" eaLnBrk="0" fontAlgn="base" hangingPunct="0">
        <a:spcBef>
          <a:spcPct val="20000"/>
        </a:spcBef>
        <a:spcAft>
          <a:spcPct val="0"/>
        </a:spcAft>
        <a:buSzPct val="100000"/>
        <a:buFont typeface="Symbol" panose="05050102010706020507" pitchFamily="18" charset="2"/>
        <a:buChar char="·"/>
        <a:defRPr sz="16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914400" indent="-222250" algn="l" rtl="0" eaLnBrk="0" fontAlgn="base" hangingPunct="0">
        <a:spcBef>
          <a:spcPct val="20000"/>
        </a:spcBef>
        <a:spcAft>
          <a:spcPct val="0"/>
        </a:spcAft>
        <a:buClr>
          <a:srgbClr val="669999"/>
        </a:buClr>
        <a:buSzPct val="100000"/>
        <a:buFont typeface="Symbol" panose="05050102010706020507" pitchFamily="18" charset="2"/>
        <a:buChar char="·"/>
        <a:defRPr sz="16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400">
          <a:solidFill>
            <a:schemeClr val="bg2"/>
          </a:solidFill>
          <a:latin typeface="Tahoma" charset="0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ahoma" charset="0"/>
          <a:ea typeface="ヒラギノ角ゴ Pro W3" charset="0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ahoma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ahoma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ahoma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ahom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9">
            <a:extLst>
              <a:ext uri="{FF2B5EF4-FFF2-40B4-BE49-F238E27FC236}">
                <a16:creationId xmlns:a16="http://schemas.microsoft.com/office/drawing/2014/main" id="{93B0AF5E-917C-463F-AE92-333A44438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3810000" cy="157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1500" b="1" dirty="0">
                <a:solidFill>
                  <a:srgbClr val="2B2B2C"/>
                </a:solidFill>
              </a:rPr>
              <a:t>Image PowerPoint slides to accompany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0E7EC2"/>
                </a:solidFill>
              </a:rPr>
              <a:t>Skeletal System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GROSS ANATOMY</a:t>
            </a:r>
          </a:p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2233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Chapter 7</a:t>
            </a:r>
            <a:endParaRPr lang="en-US" altLang="en-US" sz="2400" b="1" dirty="0">
              <a:solidFill>
                <a:srgbClr val="2233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89AAE-BDFD-4C67-99E1-13C6F540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"/>
          <a:stretch/>
        </p:blipFill>
        <p:spPr>
          <a:xfrm>
            <a:off x="4191000" y="337566"/>
            <a:ext cx="4876800" cy="61828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004DC-98FF-4572-8932-3601EDAE155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1A3BD-E729-4528-8676-4B2C7CC2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78147"/>
            <a:ext cx="8382000" cy="5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4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351BA1-6AC6-4813-99FB-C14CCEDDD66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14340-0394-4D0B-9321-F27E0F0CA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19478"/>
            <a:ext cx="7620000" cy="56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17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97AFC-7806-4B64-BFB8-895ECCE9EC3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25DF9-9C3E-49D5-A08B-60BE6DB8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91" y="1031032"/>
            <a:ext cx="5725019" cy="47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13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19211-524E-4406-AF22-15F9F3416672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53A4C-3CFD-46BC-B146-A9D6B373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49624"/>
            <a:ext cx="7620000" cy="59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756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B542B-F54D-4429-A3B8-58E46B265B30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91024-D5D7-4628-A69D-15738EF4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534821"/>
            <a:ext cx="6297521" cy="57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39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5ABDD-C9A1-4E4B-B6FE-4D3B7884508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4A330-F830-46D4-A480-604E82FB4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91" y="1792968"/>
            <a:ext cx="5725019" cy="32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84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60967F-177C-4E1A-8D05-FA9B705B326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FDC54-0B5A-4BC5-B13B-8B89D29C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642065"/>
            <a:ext cx="6297521" cy="55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22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D2D01-E76B-49F7-965B-AC3DA50D3BC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B492D-0243-493E-A97D-B9B8AD77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91" y="437778"/>
            <a:ext cx="5725019" cy="59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3996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7EB0053-01D5-4B8D-99A5-5D5CB0EE90EB}"/>
              </a:ext>
            </a:extLst>
          </p:cNvPr>
          <p:cNvGrpSpPr/>
          <p:nvPr/>
        </p:nvGrpSpPr>
        <p:grpSpPr>
          <a:xfrm>
            <a:off x="2539796" y="2227732"/>
            <a:ext cx="4064408" cy="2402537"/>
            <a:chOff x="2537881" y="2012103"/>
            <a:chExt cx="4064408" cy="24025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AACEF6-00CC-42CA-8661-8BBAF13C93B9}"/>
                </a:ext>
              </a:extLst>
            </p:cNvPr>
            <p:cNvSpPr txBox="1"/>
            <p:nvPr/>
          </p:nvSpPr>
          <p:spPr>
            <a:xfrm>
              <a:off x="2537881" y="2012103"/>
              <a:ext cx="959279" cy="414971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63633A-ECE4-47BF-815A-87A59C16A4EC}"/>
                </a:ext>
              </a:extLst>
            </p:cNvPr>
            <p:cNvSpPr txBox="1"/>
            <p:nvPr/>
          </p:nvSpPr>
          <p:spPr>
            <a:xfrm>
              <a:off x="3539373" y="2012103"/>
              <a:ext cx="3062916" cy="414971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99B548-BFEC-4481-B01A-B726B8E58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63"/>
            <a:stretch/>
          </p:blipFill>
          <p:spPr>
            <a:xfrm>
              <a:off x="2541712" y="2443361"/>
              <a:ext cx="4060576" cy="197127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BCEE9D-E0B5-4F55-8831-182A4F69F4D9}"/>
              </a:ext>
            </a:extLst>
          </p:cNvPr>
          <p:cNvSpPr/>
          <p:nvPr/>
        </p:nvSpPr>
        <p:spPr>
          <a:xfrm>
            <a:off x="3604260" y="2212807"/>
            <a:ext cx="2004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Bones Forming the Orbit</a:t>
            </a:r>
          </a:p>
          <a:p>
            <a:r>
              <a:rPr lang="en-IN" sz="1200" b="1" dirty="0">
                <a:solidFill>
                  <a:schemeClr val="bg1"/>
                </a:solidFill>
              </a:rPr>
              <a:t>(see figures 7.7 and 7.11)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C4ED84-16BB-4182-AB94-E4678DFA951C}"/>
              </a:ext>
            </a:extLst>
          </p:cNvPr>
          <p:cNvSpPr/>
          <p:nvPr/>
        </p:nvSpPr>
        <p:spPr>
          <a:xfrm>
            <a:off x="2568359" y="2206526"/>
            <a:ext cx="912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7.4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3F6F9E-056A-47C0-A3CF-420E5A6026C3}"/>
              </a:ext>
            </a:extLst>
          </p:cNvPr>
          <p:cNvSpPr/>
          <p:nvPr/>
        </p:nvSpPr>
        <p:spPr>
          <a:xfrm>
            <a:off x="2560320" y="2708553"/>
            <a:ext cx="502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Bone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56C28-DB65-49F8-982B-30004DF3F7C6}"/>
              </a:ext>
            </a:extLst>
          </p:cNvPr>
          <p:cNvSpPr/>
          <p:nvPr/>
        </p:nvSpPr>
        <p:spPr>
          <a:xfrm>
            <a:off x="3747907" y="2708553"/>
            <a:ext cx="931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Part of Orbit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B32F2-2A3F-40FD-AA9D-C268FB9DF9C5}"/>
              </a:ext>
            </a:extLst>
          </p:cNvPr>
          <p:cNvSpPr/>
          <p:nvPr/>
        </p:nvSpPr>
        <p:spPr>
          <a:xfrm>
            <a:off x="2560880" y="2982575"/>
            <a:ext cx="5398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Frontal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8A4D0-70E8-457F-85D9-2BDA696C6CAC}"/>
              </a:ext>
            </a:extLst>
          </p:cNvPr>
          <p:cNvSpPr/>
          <p:nvPr/>
        </p:nvSpPr>
        <p:spPr>
          <a:xfrm>
            <a:off x="3750043" y="2982575"/>
            <a:ext cx="4247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07EC66-FBC3-4156-90D3-67E2D8BF0637}"/>
              </a:ext>
            </a:extLst>
          </p:cNvPr>
          <p:cNvSpPr/>
          <p:nvPr/>
        </p:nvSpPr>
        <p:spPr>
          <a:xfrm>
            <a:off x="2561545" y="3218795"/>
            <a:ext cx="6678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EB9498-55B7-4497-B360-8B7BD0C372AB}"/>
              </a:ext>
            </a:extLst>
          </p:cNvPr>
          <p:cNvSpPr/>
          <p:nvPr/>
        </p:nvSpPr>
        <p:spPr>
          <a:xfrm>
            <a:off x="3750496" y="3218795"/>
            <a:ext cx="16049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 and posterolateral wall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FBF640-C855-42FF-8128-E27F5823CD6A}"/>
              </a:ext>
            </a:extLst>
          </p:cNvPr>
          <p:cNvSpPr/>
          <p:nvPr/>
        </p:nvSpPr>
        <p:spPr>
          <a:xfrm>
            <a:off x="2567940" y="3455015"/>
            <a:ext cx="7159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Zygomatic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B12DDB-4FE4-4422-97C3-729255C997B0}"/>
              </a:ext>
            </a:extLst>
          </p:cNvPr>
          <p:cNvSpPr/>
          <p:nvPr/>
        </p:nvSpPr>
        <p:spPr>
          <a:xfrm>
            <a:off x="3749077" y="3455015"/>
            <a:ext cx="7619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Lateral wall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D3C718-CDD0-44F4-BBD9-923D37442630}"/>
              </a:ext>
            </a:extLst>
          </p:cNvPr>
          <p:cNvSpPr/>
          <p:nvPr/>
        </p:nvSpPr>
        <p:spPr>
          <a:xfrm>
            <a:off x="2560320" y="3691235"/>
            <a:ext cx="5398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Maxilla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F2D66-9FCD-4385-95C6-E37E2017A36F}"/>
              </a:ext>
            </a:extLst>
          </p:cNvPr>
          <p:cNvSpPr/>
          <p:nvPr/>
        </p:nvSpPr>
        <p:spPr>
          <a:xfrm>
            <a:off x="3746861" y="3691235"/>
            <a:ext cx="4463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Floor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63C4A4-05D9-49DF-BF3F-EED473B7096F}"/>
              </a:ext>
            </a:extLst>
          </p:cNvPr>
          <p:cNvSpPr/>
          <p:nvPr/>
        </p:nvSpPr>
        <p:spPr>
          <a:xfrm>
            <a:off x="2563417" y="3919835"/>
            <a:ext cx="6193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Lacrimal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D57ED4-A0CB-4A3D-982A-22E53B355F32}"/>
              </a:ext>
            </a:extLst>
          </p:cNvPr>
          <p:cNvSpPr/>
          <p:nvPr/>
        </p:nvSpPr>
        <p:spPr>
          <a:xfrm>
            <a:off x="3752849" y="3919835"/>
            <a:ext cx="7543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Medial wall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B05116-3B98-4D85-843A-E0B13D3807CB}"/>
              </a:ext>
            </a:extLst>
          </p:cNvPr>
          <p:cNvSpPr/>
          <p:nvPr/>
        </p:nvSpPr>
        <p:spPr>
          <a:xfrm>
            <a:off x="2558802" y="4156055"/>
            <a:ext cx="6071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Ethmoid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F7EDA3-F420-487B-A8C3-CE8E6886C7FA}"/>
              </a:ext>
            </a:extLst>
          </p:cNvPr>
          <p:cNvSpPr/>
          <p:nvPr/>
        </p:nvSpPr>
        <p:spPr>
          <a:xfrm>
            <a:off x="3745229" y="4156055"/>
            <a:ext cx="7543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Medial wall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B62417-A2C0-498E-B13F-B464CDCCBD4D}"/>
              </a:ext>
            </a:extLst>
          </p:cNvPr>
          <p:cNvSpPr/>
          <p:nvPr/>
        </p:nvSpPr>
        <p:spPr>
          <a:xfrm>
            <a:off x="2561807" y="4399895"/>
            <a:ext cx="6011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Palatine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7433AC-F0C9-42B9-9F9D-A9CEACC9CC97}"/>
              </a:ext>
            </a:extLst>
          </p:cNvPr>
          <p:cNvSpPr/>
          <p:nvPr/>
        </p:nvSpPr>
        <p:spPr>
          <a:xfrm>
            <a:off x="3752849" y="4399895"/>
            <a:ext cx="7543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Medial wall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7CF7D8-4785-4F50-9372-8ADEAA32979E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7.4</a:t>
            </a:r>
          </a:p>
        </p:txBody>
      </p:sp>
    </p:spTree>
    <p:extLst>
      <p:ext uri="{BB962C8B-B14F-4D97-AF65-F5344CB8AC3E}">
        <p14:creationId xmlns:p14="http://schemas.microsoft.com/office/powerpoint/2010/main" val="36796347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B510C-4308-420C-AD84-0432024DEFC7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68FF7-A322-4739-963F-5359ACD8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733407"/>
            <a:ext cx="6297521" cy="53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99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2E02D-BB2B-4B27-924C-17BE1535726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Chapter Opener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C854E-0381-4BD0-BB89-0B477491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91" y="460657"/>
            <a:ext cx="5725019" cy="59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330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78A66B-08D1-4E1B-A35D-63CC746F932B}"/>
              </a:ext>
            </a:extLst>
          </p:cNvPr>
          <p:cNvGrpSpPr/>
          <p:nvPr/>
        </p:nvGrpSpPr>
        <p:grpSpPr>
          <a:xfrm>
            <a:off x="2653085" y="2055329"/>
            <a:ext cx="3837831" cy="2747343"/>
            <a:chOff x="2653085" y="1953412"/>
            <a:chExt cx="3837831" cy="2747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4FF3FA-2208-4E44-AD2F-989692B4A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806"/>
            <a:stretch/>
          </p:blipFill>
          <p:spPr>
            <a:xfrm>
              <a:off x="2653085" y="2385845"/>
              <a:ext cx="3837831" cy="23149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431342-C2CC-42A1-A64C-9DAB10F6B8F6}"/>
                </a:ext>
              </a:extLst>
            </p:cNvPr>
            <p:cNvSpPr txBox="1"/>
            <p:nvPr/>
          </p:nvSpPr>
          <p:spPr>
            <a:xfrm>
              <a:off x="2661716" y="1953412"/>
              <a:ext cx="959279" cy="414971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9D7BDD-71DD-4C2C-8339-91F7A62AEB84}"/>
                </a:ext>
              </a:extLst>
            </p:cNvPr>
            <p:cNvSpPr txBox="1"/>
            <p:nvPr/>
          </p:nvSpPr>
          <p:spPr>
            <a:xfrm>
              <a:off x="3655588" y="1953412"/>
              <a:ext cx="2827708" cy="414971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4247231-7B94-4CD6-8216-CF5CD3BD7D8C}"/>
              </a:ext>
            </a:extLst>
          </p:cNvPr>
          <p:cNvSpPr/>
          <p:nvPr/>
        </p:nvSpPr>
        <p:spPr>
          <a:xfrm>
            <a:off x="3672840" y="2031415"/>
            <a:ext cx="2522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Bones Forming the Nasal Cavity</a:t>
            </a:r>
          </a:p>
          <a:p>
            <a:r>
              <a:rPr lang="en-IN" sz="1200" b="1" dirty="0">
                <a:solidFill>
                  <a:schemeClr val="bg1"/>
                </a:solidFill>
              </a:rPr>
              <a:t>(see figures 7.7 and 7.12)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0B1B9-B8B3-4911-A6CF-72AC55F6E406}"/>
              </a:ext>
            </a:extLst>
          </p:cNvPr>
          <p:cNvSpPr/>
          <p:nvPr/>
        </p:nvSpPr>
        <p:spPr>
          <a:xfrm>
            <a:off x="2687657" y="2032754"/>
            <a:ext cx="9170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7.5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9F3759-EB9B-471B-972A-90594F9D60B0}"/>
              </a:ext>
            </a:extLst>
          </p:cNvPr>
          <p:cNvSpPr/>
          <p:nvPr/>
        </p:nvSpPr>
        <p:spPr>
          <a:xfrm>
            <a:off x="2684502" y="2528054"/>
            <a:ext cx="505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Bone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5C0F8-85F4-4A93-A981-45D40D5618A7}"/>
              </a:ext>
            </a:extLst>
          </p:cNvPr>
          <p:cNvSpPr/>
          <p:nvPr/>
        </p:nvSpPr>
        <p:spPr>
          <a:xfrm>
            <a:off x="4016692" y="2528054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Part of Nasal Cavity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69320-5BFB-42B8-B071-0292D5475D65}"/>
              </a:ext>
            </a:extLst>
          </p:cNvPr>
          <p:cNvSpPr/>
          <p:nvPr/>
        </p:nvSpPr>
        <p:spPr>
          <a:xfrm>
            <a:off x="2684502" y="2787134"/>
            <a:ext cx="543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Frontal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6600D-5B0A-4D26-830F-D3AE2F91132F}"/>
              </a:ext>
            </a:extLst>
          </p:cNvPr>
          <p:cNvSpPr/>
          <p:nvPr/>
        </p:nvSpPr>
        <p:spPr>
          <a:xfrm>
            <a:off x="4018002" y="2787134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1C7BB6-26C2-42AD-B97D-16197805CDB7}"/>
              </a:ext>
            </a:extLst>
          </p:cNvPr>
          <p:cNvSpPr/>
          <p:nvPr/>
        </p:nvSpPr>
        <p:spPr>
          <a:xfrm>
            <a:off x="4018002" y="3015734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0EBE79-06E8-459B-8110-35D36E5DAA85}"/>
              </a:ext>
            </a:extLst>
          </p:cNvPr>
          <p:cNvSpPr/>
          <p:nvPr/>
        </p:nvSpPr>
        <p:spPr>
          <a:xfrm>
            <a:off x="4018002" y="3236714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B3B3B-E982-4669-9CB2-C9FFBD5CEA52}"/>
              </a:ext>
            </a:extLst>
          </p:cNvPr>
          <p:cNvSpPr/>
          <p:nvPr/>
        </p:nvSpPr>
        <p:spPr>
          <a:xfrm>
            <a:off x="2684502" y="3015734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Nasal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4E7C9B-034E-4047-A952-19F1ECCC882C}"/>
              </a:ext>
            </a:extLst>
          </p:cNvPr>
          <p:cNvSpPr/>
          <p:nvPr/>
        </p:nvSpPr>
        <p:spPr>
          <a:xfrm>
            <a:off x="2680037" y="3236714"/>
            <a:ext cx="6719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4E7CB9-F720-4FF5-90EB-F73A88325C03}"/>
              </a:ext>
            </a:extLst>
          </p:cNvPr>
          <p:cNvSpPr/>
          <p:nvPr/>
        </p:nvSpPr>
        <p:spPr>
          <a:xfrm>
            <a:off x="2684502" y="3457694"/>
            <a:ext cx="6078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Ethmoid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C0E551-B728-4FEA-8484-52EE4ED56D7D}"/>
              </a:ext>
            </a:extLst>
          </p:cNvPr>
          <p:cNvSpPr/>
          <p:nvPr/>
        </p:nvSpPr>
        <p:spPr>
          <a:xfrm>
            <a:off x="4016692" y="3457694"/>
            <a:ext cx="1479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Roof, septum, lateral wall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3D6C0D-31F7-4A71-B840-9B8EEBE9A47C}"/>
              </a:ext>
            </a:extLst>
          </p:cNvPr>
          <p:cNvSpPr/>
          <p:nvPr/>
        </p:nvSpPr>
        <p:spPr>
          <a:xfrm>
            <a:off x="2683192" y="3678674"/>
            <a:ext cx="12554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Inferior nasal concha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F5BB19-AF79-494F-952D-1ADD6DB236D8}"/>
              </a:ext>
            </a:extLst>
          </p:cNvPr>
          <p:cNvSpPr/>
          <p:nvPr/>
        </p:nvSpPr>
        <p:spPr>
          <a:xfrm>
            <a:off x="4013537" y="3678674"/>
            <a:ext cx="7681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Lateral wall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EC6E0A-FB2B-458C-BF24-8FCE7E27B2B6}"/>
              </a:ext>
            </a:extLst>
          </p:cNvPr>
          <p:cNvSpPr/>
          <p:nvPr/>
        </p:nvSpPr>
        <p:spPr>
          <a:xfrm>
            <a:off x="4013537" y="3907274"/>
            <a:ext cx="7681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Lateral wall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E730AB-57B7-4FEB-8AC0-C9908A52D348}"/>
              </a:ext>
            </a:extLst>
          </p:cNvPr>
          <p:cNvSpPr/>
          <p:nvPr/>
        </p:nvSpPr>
        <p:spPr>
          <a:xfrm>
            <a:off x="2684502" y="3907274"/>
            <a:ext cx="6206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Lacrimal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0DDD2F-4082-4E4E-B120-FB81E8C8BC67}"/>
              </a:ext>
            </a:extLst>
          </p:cNvPr>
          <p:cNvSpPr/>
          <p:nvPr/>
        </p:nvSpPr>
        <p:spPr>
          <a:xfrm>
            <a:off x="4018002" y="4128254"/>
            <a:ext cx="4475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Floor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355AD8-D21F-4CB7-BC5C-FC10105913EA}"/>
              </a:ext>
            </a:extLst>
          </p:cNvPr>
          <p:cNvSpPr/>
          <p:nvPr/>
        </p:nvSpPr>
        <p:spPr>
          <a:xfrm>
            <a:off x="2684502" y="4128254"/>
            <a:ext cx="543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Maxilla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A4E847-67B3-4739-8909-D63592AB07F0}"/>
              </a:ext>
            </a:extLst>
          </p:cNvPr>
          <p:cNvSpPr/>
          <p:nvPr/>
        </p:nvSpPr>
        <p:spPr>
          <a:xfrm>
            <a:off x="4016692" y="4349234"/>
            <a:ext cx="12490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Floor and lateral wall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ED5BF5-2F7E-4E58-B3B0-ADC5E68CC966}"/>
              </a:ext>
            </a:extLst>
          </p:cNvPr>
          <p:cNvSpPr/>
          <p:nvPr/>
        </p:nvSpPr>
        <p:spPr>
          <a:xfrm>
            <a:off x="2684502" y="4349234"/>
            <a:ext cx="6014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Palatine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B093EC-EDC0-4695-B00E-EA7C034C070A}"/>
              </a:ext>
            </a:extLst>
          </p:cNvPr>
          <p:cNvSpPr/>
          <p:nvPr/>
        </p:nvSpPr>
        <p:spPr>
          <a:xfrm>
            <a:off x="2692122" y="4577834"/>
            <a:ext cx="5245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Vomer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BC261E-1611-498C-85E0-02C62F8BB306}"/>
              </a:ext>
            </a:extLst>
          </p:cNvPr>
          <p:cNvSpPr/>
          <p:nvPr/>
        </p:nvSpPr>
        <p:spPr>
          <a:xfrm>
            <a:off x="4018002" y="4577834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Septum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640E46-6377-42DB-AEAB-EAA272752C7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7.5</a:t>
            </a:r>
          </a:p>
        </p:txBody>
      </p:sp>
    </p:spTree>
    <p:extLst>
      <p:ext uri="{BB962C8B-B14F-4D97-AF65-F5344CB8AC3E}">
        <p14:creationId xmlns:p14="http://schemas.microsoft.com/office/powerpoint/2010/main" val="16668498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3F1D94-01E4-4CB8-946D-79D301D44252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7.p2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8D3C7-430A-45A0-840C-A38CA39F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481881"/>
            <a:ext cx="5204563" cy="58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81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9B4BD-DAAA-4469-BFD2-B53FA3C4CA85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72231-CFFF-4A93-8113-4E48F514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25339"/>
            <a:ext cx="8382000" cy="44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7224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73361-3B08-499E-83E1-708C4896483E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8EE81-B9C8-406B-B360-0C75452E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540642"/>
            <a:ext cx="6297521" cy="57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3145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BBFFF4-23AD-4461-9E3C-AADCBE8F84A7}"/>
              </a:ext>
            </a:extLst>
          </p:cNvPr>
          <p:cNvGrpSpPr/>
          <p:nvPr/>
        </p:nvGrpSpPr>
        <p:grpSpPr>
          <a:xfrm>
            <a:off x="1522607" y="395755"/>
            <a:ext cx="6098787" cy="6066490"/>
            <a:chOff x="1522607" y="394832"/>
            <a:chExt cx="6098787" cy="60664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97DCA3-456A-4838-8A37-BB0E7F34C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35"/>
            <a:stretch/>
          </p:blipFill>
          <p:spPr>
            <a:xfrm>
              <a:off x="1522607" y="677394"/>
              <a:ext cx="6098787" cy="57839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D8E6A3-BD8E-42AC-ADD0-2B314E0CE59E}"/>
                </a:ext>
              </a:extLst>
            </p:cNvPr>
            <p:cNvSpPr txBox="1"/>
            <p:nvPr/>
          </p:nvSpPr>
          <p:spPr>
            <a:xfrm>
              <a:off x="1528169" y="394832"/>
              <a:ext cx="906062" cy="257389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E063CE-FDD3-483D-9074-06C68E971973}"/>
                </a:ext>
              </a:extLst>
            </p:cNvPr>
            <p:cNvSpPr txBox="1"/>
            <p:nvPr/>
          </p:nvSpPr>
          <p:spPr>
            <a:xfrm>
              <a:off x="2485748" y="394832"/>
              <a:ext cx="5117385" cy="25738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547E58-32B1-437C-9553-92526684DD0F}"/>
              </a:ext>
            </a:extLst>
          </p:cNvPr>
          <p:cNvSpPr txBox="1"/>
          <p:nvPr/>
        </p:nvSpPr>
        <p:spPr>
          <a:xfrm>
            <a:off x="2513909" y="393115"/>
            <a:ext cx="40323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Skull Foramina, Fissures, and Canals (see figures 7.9 and 7.10)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68298E-1DE8-4E48-9A87-E9EE15ED9F88}"/>
              </a:ext>
            </a:extLst>
          </p:cNvPr>
          <p:cNvSpPr txBox="1"/>
          <p:nvPr/>
        </p:nvSpPr>
        <p:spPr>
          <a:xfrm>
            <a:off x="1563533" y="394454"/>
            <a:ext cx="8353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000" b="1" i="0" u="none" strike="noStrike" baseline="0" dirty="0">
                <a:solidFill>
                  <a:schemeClr val="bg1"/>
                </a:solidFill>
              </a:rPr>
              <a:t>7.6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9E3A7B-61FB-42F2-9694-087B2FA0EAB6}"/>
              </a:ext>
            </a:extLst>
          </p:cNvPr>
          <p:cNvSpPr txBox="1"/>
          <p:nvPr/>
        </p:nvSpPr>
        <p:spPr>
          <a:xfrm>
            <a:off x="1558833" y="790694"/>
            <a:ext cx="6466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chemeClr val="bg1"/>
                </a:solidFill>
              </a:rPr>
              <a:t>Opening</a:t>
            </a:r>
            <a:endParaRPr lang="en-IN" sz="9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2D9CEF-24C0-4F26-A34A-4E0EACA2A7F1}"/>
              </a:ext>
            </a:extLst>
          </p:cNvPr>
          <p:cNvSpPr txBox="1"/>
          <p:nvPr/>
        </p:nvSpPr>
        <p:spPr>
          <a:xfrm>
            <a:off x="1550780" y="1034534"/>
            <a:ext cx="13999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Supraorbital foramen or notch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49628F-58E2-46FF-8139-6141E71BFCA9}"/>
              </a:ext>
            </a:extLst>
          </p:cNvPr>
          <p:cNvSpPr txBox="1"/>
          <p:nvPr/>
        </p:nvSpPr>
        <p:spPr>
          <a:xfrm>
            <a:off x="4556097" y="3857536"/>
            <a:ext cx="31407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Oculomotor nerve, trochlear nerve, ophthalmic division of trigeminal nerve,</a:t>
            </a:r>
          </a:p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abducens nerve, and ophthalmic veins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65A8D4-93A7-4182-BC29-A02B0FCBA0D8}"/>
              </a:ext>
            </a:extLst>
          </p:cNvPr>
          <p:cNvSpPr txBox="1"/>
          <p:nvPr/>
        </p:nvSpPr>
        <p:spPr>
          <a:xfrm>
            <a:off x="3073582" y="5461754"/>
            <a:ext cx="14423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palatine and sphenoid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FC67-E255-4D6E-9CAE-3E756E706969}"/>
              </a:ext>
            </a:extLst>
          </p:cNvPr>
          <p:cNvSpPr txBox="1"/>
          <p:nvPr/>
        </p:nvSpPr>
        <p:spPr>
          <a:xfrm>
            <a:off x="1549570" y="1225034"/>
            <a:ext cx="71079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Carotid canal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BB25F5-BDA1-4143-9F23-0CFC48E4CF5D}"/>
              </a:ext>
            </a:extLst>
          </p:cNvPr>
          <p:cNvSpPr txBox="1"/>
          <p:nvPr/>
        </p:nvSpPr>
        <p:spPr>
          <a:xfrm>
            <a:off x="3071931" y="691409"/>
            <a:ext cx="1399938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chemeClr val="bg1"/>
                </a:solidFill>
              </a:rPr>
              <a:t>Bones Containing the Opening</a:t>
            </a:r>
            <a:endParaRPr lang="en-IN" sz="9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B242A-BCE2-4E92-90CC-9C2BC5C10C9D}"/>
              </a:ext>
            </a:extLst>
          </p:cNvPr>
          <p:cNvSpPr txBox="1"/>
          <p:nvPr/>
        </p:nvSpPr>
        <p:spPr>
          <a:xfrm>
            <a:off x="1545205" y="1522214"/>
            <a:ext cx="119203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External acoustic meatus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2F0398-A262-478B-83F1-C76618BCABF3}"/>
              </a:ext>
            </a:extLst>
          </p:cNvPr>
          <p:cNvSpPr txBox="1"/>
          <p:nvPr/>
        </p:nvSpPr>
        <p:spPr>
          <a:xfrm>
            <a:off x="1551106" y="1705094"/>
            <a:ext cx="118022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Internal acoustic meatus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7A332F-99DF-4112-B2A2-3AE52AC961A6}"/>
              </a:ext>
            </a:extLst>
          </p:cNvPr>
          <p:cNvSpPr txBox="1"/>
          <p:nvPr/>
        </p:nvSpPr>
        <p:spPr>
          <a:xfrm>
            <a:off x="1549104" y="1872734"/>
            <a:ext cx="106231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Stylomastoid foramen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B2A44E-974A-4EF9-A8DB-398EB48BE603}"/>
              </a:ext>
            </a:extLst>
          </p:cNvPr>
          <p:cNvSpPr txBox="1"/>
          <p:nvPr/>
        </p:nvSpPr>
        <p:spPr>
          <a:xfrm>
            <a:off x="1548293" y="2063234"/>
            <a:ext cx="83533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Jugular foramen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C922F6-2BDE-4EFD-AF32-FECADB37E8AE}"/>
              </a:ext>
            </a:extLst>
          </p:cNvPr>
          <p:cNvSpPr txBox="1"/>
          <p:nvPr/>
        </p:nvSpPr>
        <p:spPr>
          <a:xfrm>
            <a:off x="1543012" y="2329934"/>
            <a:ext cx="93733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Foramen magnum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A31C63-394B-47E1-A04D-E2C2EB0715B7}"/>
              </a:ext>
            </a:extLst>
          </p:cNvPr>
          <p:cNvSpPr txBox="1"/>
          <p:nvPr/>
        </p:nvSpPr>
        <p:spPr>
          <a:xfrm>
            <a:off x="1549176" y="2512814"/>
            <a:ext cx="9097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Hypoglossal canal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35F5AF-B538-46F3-A977-B147F7A2A389}"/>
              </a:ext>
            </a:extLst>
          </p:cNvPr>
          <p:cNvSpPr txBox="1"/>
          <p:nvPr/>
        </p:nvSpPr>
        <p:spPr>
          <a:xfrm>
            <a:off x="1548645" y="2703314"/>
            <a:ext cx="89559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Foramen lacerum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CBC007-FB27-4B1A-ACBC-08CE61540C7F}"/>
              </a:ext>
            </a:extLst>
          </p:cNvPr>
          <p:cNvSpPr txBox="1"/>
          <p:nvPr/>
        </p:nvSpPr>
        <p:spPr>
          <a:xfrm>
            <a:off x="1548832" y="2970014"/>
            <a:ext cx="9561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Foramen rotundum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77E3A8-67DA-4387-924B-56F8E104121D}"/>
              </a:ext>
            </a:extLst>
          </p:cNvPr>
          <p:cNvSpPr txBox="1"/>
          <p:nvPr/>
        </p:nvSpPr>
        <p:spPr>
          <a:xfrm>
            <a:off x="1551898" y="3145274"/>
            <a:ext cx="78240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7F62F0-78EC-443D-85CB-D7B3FDAC7C0F}"/>
              </a:ext>
            </a:extLst>
          </p:cNvPr>
          <p:cNvSpPr txBox="1"/>
          <p:nvPr/>
        </p:nvSpPr>
        <p:spPr>
          <a:xfrm>
            <a:off x="1548832" y="3320534"/>
            <a:ext cx="9561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Foramen spinosum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BDF2AF-9AF8-4486-8E77-A12C1951FC0C}"/>
              </a:ext>
            </a:extLst>
          </p:cNvPr>
          <p:cNvSpPr txBox="1"/>
          <p:nvPr/>
        </p:nvSpPr>
        <p:spPr>
          <a:xfrm>
            <a:off x="1545481" y="3495794"/>
            <a:ext cx="62759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Optic canal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D1A977-70F1-4945-8C61-D1A7867B822C}"/>
              </a:ext>
            </a:extLst>
          </p:cNvPr>
          <p:cNvSpPr txBox="1"/>
          <p:nvPr/>
        </p:nvSpPr>
        <p:spPr>
          <a:xfrm>
            <a:off x="1547664" y="3671054"/>
            <a:ext cx="80611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Pterygoid canal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6C3D66-E295-40DD-9BDC-8A716BFD7B37}"/>
              </a:ext>
            </a:extLst>
          </p:cNvPr>
          <p:cNvSpPr txBox="1"/>
          <p:nvPr/>
        </p:nvSpPr>
        <p:spPr>
          <a:xfrm>
            <a:off x="1549266" y="3853934"/>
            <a:ext cx="11229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Superior orbital fissures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E5157C-9994-44E6-8CAA-D2FC11647E62}"/>
              </a:ext>
            </a:extLst>
          </p:cNvPr>
          <p:cNvSpPr txBox="1"/>
          <p:nvPr/>
        </p:nvSpPr>
        <p:spPr>
          <a:xfrm>
            <a:off x="1546048" y="4128254"/>
            <a:ext cx="108366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Inferior orbital fissures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7ED211-93EE-4CCE-BFEA-8D9985164D02}"/>
              </a:ext>
            </a:extLst>
          </p:cNvPr>
          <p:cNvSpPr txBox="1"/>
          <p:nvPr/>
        </p:nvSpPr>
        <p:spPr>
          <a:xfrm>
            <a:off x="1546078" y="4314785"/>
            <a:ext cx="1479845" cy="26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Ethmoidal foramina, anterior and posterior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491B6A-2F0A-4F96-A78C-59A48ECB49BE}"/>
              </a:ext>
            </a:extLst>
          </p:cNvPr>
          <p:cNvSpPr txBox="1"/>
          <p:nvPr/>
        </p:nvSpPr>
        <p:spPr>
          <a:xfrm>
            <a:off x="1550632" y="4594064"/>
            <a:ext cx="937337" cy="19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Olfactory foramina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7ABE60-8008-4F1F-8449-0CA10E1DEFBD}"/>
              </a:ext>
            </a:extLst>
          </p:cNvPr>
          <p:cNvSpPr txBox="1"/>
          <p:nvPr/>
        </p:nvSpPr>
        <p:spPr>
          <a:xfrm>
            <a:off x="1554485" y="4768334"/>
            <a:ext cx="12039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Zygomaticofacial foramen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ED0455D-58CB-425B-96BA-FB334369D159}"/>
              </a:ext>
            </a:extLst>
          </p:cNvPr>
          <p:cNvSpPr txBox="1"/>
          <p:nvPr/>
        </p:nvSpPr>
        <p:spPr>
          <a:xfrm>
            <a:off x="1552384" y="4944584"/>
            <a:ext cx="1345312" cy="19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Zygomaticotemporal foramen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A32B65-9A39-4191-AC44-F5C3FE34BCE0}"/>
              </a:ext>
            </a:extLst>
          </p:cNvPr>
          <p:cNvSpPr txBox="1"/>
          <p:nvPr/>
        </p:nvSpPr>
        <p:spPr>
          <a:xfrm>
            <a:off x="1551736" y="5119844"/>
            <a:ext cx="843688" cy="19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Incisive foramen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FB284D-21D5-444D-8CC1-4C6C8D1312BD}"/>
              </a:ext>
            </a:extLst>
          </p:cNvPr>
          <p:cNvSpPr txBox="1"/>
          <p:nvPr/>
        </p:nvSpPr>
        <p:spPr>
          <a:xfrm>
            <a:off x="1548832" y="5294114"/>
            <a:ext cx="9561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Infraorbital foramen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B043E4-5583-481F-8252-587FC35561CE}"/>
              </a:ext>
            </a:extLst>
          </p:cNvPr>
          <p:cNvSpPr txBox="1"/>
          <p:nvPr/>
        </p:nvSpPr>
        <p:spPr>
          <a:xfrm>
            <a:off x="1547493" y="5461754"/>
            <a:ext cx="115697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Sphenopalatine foramen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ACFD12-524C-4B2B-9F22-7DFD3839F039}"/>
              </a:ext>
            </a:extLst>
          </p:cNvPr>
          <p:cNvSpPr txBox="1"/>
          <p:nvPr/>
        </p:nvSpPr>
        <p:spPr>
          <a:xfrm>
            <a:off x="1547931" y="5654574"/>
            <a:ext cx="1399938" cy="268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Palatine foramina, anterior and posterior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746D93F-735F-4729-B5AF-06CFEDEF6EF7}"/>
              </a:ext>
            </a:extLst>
          </p:cNvPr>
          <p:cNvSpPr txBox="1"/>
          <p:nvPr/>
        </p:nvSpPr>
        <p:spPr>
          <a:xfrm>
            <a:off x="1550632" y="5926574"/>
            <a:ext cx="93733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Nasolacrimal canal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DF93100-B159-4A8E-ADA9-20A434D88C21}"/>
              </a:ext>
            </a:extLst>
          </p:cNvPr>
          <p:cNvSpPr txBox="1"/>
          <p:nvPr/>
        </p:nvSpPr>
        <p:spPr>
          <a:xfrm>
            <a:off x="1549585" y="6101834"/>
            <a:ext cx="98515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Mandibular foramen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DF185A7-F852-40F1-A9B6-A8830C94A004}"/>
              </a:ext>
            </a:extLst>
          </p:cNvPr>
          <p:cNvSpPr txBox="1"/>
          <p:nvPr/>
        </p:nvSpPr>
        <p:spPr>
          <a:xfrm>
            <a:off x="1547664" y="6284714"/>
            <a:ext cx="80611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Mental foramen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B122D5D-BE10-4F99-826B-AC9DA09D4DD7}"/>
              </a:ext>
            </a:extLst>
          </p:cNvPr>
          <p:cNvSpPr txBox="1"/>
          <p:nvPr/>
        </p:nvSpPr>
        <p:spPr>
          <a:xfrm>
            <a:off x="4557415" y="796975"/>
            <a:ext cx="22999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chemeClr val="bg1"/>
                </a:solidFill>
              </a:rPr>
              <a:t>Structures Passing Through Openings</a:t>
            </a:r>
            <a:endParaRPr lang="en-IN" sz="9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0D1C59A-6D82-4D43-8553-A19D722B6C02}"/>
              </a:ext>
            </a:extLst>
          </p:cNvPr>
          <p:cNvSpPr txBox="1"/>
          <p:nvPr/>
        </p:nvSpPr>
        <p:spPr>
          <a:xfrm>
            <a:off x="3070392" y="1039770"/>
            <a:ext cx="488617" cy="220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Frontal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63947ED-135C-4F51-9DE2-D66B19196565}"/>
              </a:ext>
            </a:extLst>
          </p:cNvPr>
          <p:cNvSpPr txBox="1"/>
          <p:nvPr/>
        </p:nvSpPr>
        <p:spPr>
          <a:xfrm>
            <a:off x="4558452" y="1034534"/>
            <a:ext cx="141393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Supraorbital nerve and vessels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63E7E97-73FB-4196-B0B4-0D4C8E744E47}"/>
              </a:ext>
            </a:extLst>
          </p:cNvPr>
          <p:cNvSpPr txBox="1"/>
          <p:nvPr/>
        </p:nvSpPr>
        <p:spPr>
          <a:xfrm>
            <a:off x="3071974" y="1225034"/>
            <a:ext cx="5616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Temporal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682227C-1C53-4326-9DF9-A62CE3512578}"/>
              </a:ext>
            </a:extLst>
          </p:cNvPr>
          <p:cNvSpPr txBox="1"/>
          <p:nvPr/>
        </p:nvSpPr>
        <p:spPr>
          <a:xfrm>
            <a:off x="4555618" y="1223695"/>
            <a:ext cx="1693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Carotid artery and carotid sympathetic </a:t>
            </a:r>
          </a:p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nerve plexus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5A454C3-A360-4BB1-B64F-977D8612BC19}"/>
              </a:ext>
            </a:extLst>
          </p:cNvPr>
          <p:cNvSpPr txBox="1"/>
          <p:nvPr/>
        </p:nvSpPr>
        <p:spPr>
          <a:xfrm>
            <a:off x="3079594" y="1522214"/>
            <a:ext cx="5616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Temporal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131F4A-F1C6-4EA5-8758-6E1B0E239ED9}"/>
              </a:ext>
            </a:extLst>
          </p:cNvPr>
          <p:cNvSpPr txBox="1"/>
          <p:nvPr/>
        </p:nvSpPr>
        <p:spPr>
          <a:xfrm>
            <a:off x="4557067" y="1520875"/>
            <a:ext cx="16605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Sound waves passing to the eardrum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D861A35-028A-4713-B228-64A9C96F9E9C}"/>
              </a:ext>
            </a:extLst>
          </p:cNvPr>
          <p:cNvSpPr txBox="1"/>
          <p:nvPr/>
        </p:nvSpPr>
        <p:spPr>
          <a:xfrm>
            <a:off x="3079594" y="1705094"/>
            <a:ext cx="5616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Temporal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2077CBE-6A67-4AB4-AC2D-D8B650E7D1CB}"/>
              </a:ext>
            </a:extLst>
          </p:cNvPr>
          <p:cNvSpPr txBox="1"/>
          <p:nvPr/>
        </p:nvSpPr>
        <p:spPr>
          <a:xfrm>
            <a:off x="4559282" y="1703755"/>
            <a:ext cx="180851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Facial nerve and vestibulocochlear nerve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9EFE90B-9759-4DA7-8555-EA30E98D0727}"/>
              </a:ext>
            </a:extLst>
          </p:cNvPr>
          <p:cNvSpPr txBox="1"/>
          <p:nvPr/>
        </p:nvSpPr>
        <p:spPr>
          <a:xfrm>
            <a:off x="3079594" y="1872734"/>
            <a:ext cx="5616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Temporal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CB2D9A8-BAD7-4763-B6DF-3949EAA9E393}"/>
              </a:ext>
            </a:extLst>
          </p:cNvPr>
          <p:cNvSpPr txBox="1"/>
          <p:nvPr/>
        </p:nvSpPr>
        <p:spPr>
          <a:xfrm>
            <a:off x="4555605" y="1872734"/>
            <a:ext cx="6728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Facial nerve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A0809AE-317F-4744-8E58-E298FAD8FB5D}"/>
              </a:ext>
            </a:extLst>
          </p:cNvPr>
          <p:cNvSpPr txBox="1"/>
          <p:nvPr/>
        </p:nvSpPr>
        <p:spPr>
          <a:xfrm>
            <a:off x="3073582" y="2063234"/>
            <a:ext cx="14423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temporal and occipital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9EF7255-B4EB-439C-8FFD-5D0A44D9258D}"/>
              </a:ext>
            </a:extLst>
          </p:cNvPr>
          <p:cNvSpPr txBox="1"/>
          <p:nvPr/>
        </p:nvSpPr>
        <p:spPr>
          <a:xfrm>
            <a:off x="4557491" y="2065545"/>
            <a:ext cx="3122738" cy="26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Internal jugular vein, glossopharyngeal nerve, vagus nerve, and accessory nerve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858F75-7A2B-4EE8-B05B-7F882636A91F}"/>
              </a:ext>
            </a:extLst>
          </p:cNvPr>
          <p:cNvSpPr txBox="1"/>
          <p:nvPr/>
        </p:nvSpPr>
        <p:spPr>
          <a:xfrm>
            <a:off x="3070364" y="2329934"/>
            <a:ext cx="53439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Occipital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83D1F5A-3E03-41D6-8E8D-7878FF19FD44}"/>
              </a:ext>
            </a:extLst>
          </p:cNvPr>
          <p:cNvSpPr txBox="1"/>
          <p:nvPr/>
        </p:nvSpPr>
        <p:spPr>
          <a:xfrm>
            <a:off x="4561181" y="2328595"/>
            <a:ext cx="227715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Spinal cord, accessory nerves, and vertebral arteries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18BDE85-8915-4234-A13F-6DB23423EE1B}"/>
              </a:ext>
            </a:extLst>
          </p:cNvPr>
          <p:cNvSpPr txBox="1"/>
          <p:nvPr/>
        </p:nvSpPr>
        <p:spPr>
          <a:xfrm>
            <a:off x="3070364" y="2512814"/>
            <a:ext cx="53439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Occipital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1DFAFD1-F3BD-4FC0-AB10-23EE0A0E244C}"/>
              </a:ext>
            </a:extLst>
          </p:cNvPr>
          <p:cNvSpPr txBox="1"/>
          <p:nvPr/>
        </p:nvSpPr>
        <p:spPr>
          <a:xfrm>
            <a:off x="4555845" y="2512814"/>
            <a:ext cx="94671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Hypoglossal nerve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3347CDB-ED9A-4468-83F6-9C0E020E17B9}"/>
              </a:ext>
            </a:extLst>
          </p:cNvPr>
          <p:cNvSpPr txBox="1"/>
          <p:nvPr/>
        </p:nvSpPr>
        <p:spPr>
          <a:xfrm>
            <a:off x="3070078" y="2708892"/>
            <a:ext cx="1479845" cy="29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temporal, occipital, and sphenoid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1BB7245-08DE-44F3-804D-BA63CD34F4C6}"/>
              </a:ext>
            </a:extLst>
          </p:cNvPr>
          <p:cNvSpPr txBox="1"/>
          <p:nvPr/>
        </p:nvSpPr>
        <p:spPr>
          <a:xfrm>
            <a:off x="4559228" y="2703314"/>
            <a:ext cx="11685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Filled with cartilage in life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6AB6B5A-EFAD-4CD7-8D13-E84812F28F92}"/>
              </a:ext>
            </a:extLst>
          </p:cNvPr>
          <p:cNvSpPr txBox="1"/>
          <p:nvPr/>
        </p:nvSpPr>
        <p:spPr>
          <a:xfrm>
            <a:off x="3074755" y="297001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251195E-04AB-4DE7-B568-E92DA5D32625}"/>
              </a:ext>
            </a:extLst>
          </p:cNvPr>
          <p:cNvSpPr txBox="1"/>
          <p:nvPr/>
        </p:nvSpPr>
        <p:spPr>
          <a:xfrm>
            <a:off x="4558186" y="2968675"/>
            <a:ext cx="162782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Maxillary division of trigeminal nerve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26D934E-C797-4C63-8CBF-D1F352656263}"/>
              </a:ext>
            </a:extLst>
          </p:cNvPr>
          <p:cNvSpPr txBox="1"/>
          <p:nvPr/>
        </p:nvSpPr>
        <p:spPr>
          <a:xfrm>
            <a:off x="3074755" y="314527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2F726BE-A34E-4182-8B9C-9CAABB5AFEE3}"/>
              </a:ext>
            </a:extLst>
          </p:cNvPr>
          <p:cNvSpPr txBox="1"/>
          <p:nvPr/>
        </p:nvSpPr>
        <p:spPr>
          <a:xfrm>
            <a:off x="4562389" y="3143935"/>
            <a:ext cx="171086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Mandibular division of trigeminal nerve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1F4186D-FE63-4317-A9BB-9CE8D4A7FE39}"/>
              </a:ext>
            </a:extLst>
          </p:cNvPr>
          <p:cNvSpPr txBox="1"/>
          <p:nvPr/>
        </p:nvSpPr>
        <p:spPr>
          <a:xfrm>
            <a:off x="3074755" y="332053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9E2D658-74A9-4054-A689-58F9ABF6FD2C}"/>
              </a:ext>
            </a:extLst>
          </p:cNvPr>
          <p:cNvSpPr txBox="1"/>
          <p:nvPr/>
        </p:nvSpPr>
        <p:spPr>
          <a:xfrm>
            <a:off x="4555501" y="3320534"/>
            <a:ext cx="11455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Middle meningeal artery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3360D30-4259-4531-A633-A47835EAF08B}"/>
              </a:ext>
            </a:extLst>
          </p:cNvPr>
          <p:cNvSpPr txBox="1"/>
          <p:nvPr/>
        </p:nvSpPr>
        <p:spPr>
          <a:xfrm>
            <a:off x="3074755" y="349579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0066378-0C1F-4411-A1BD-FF8DA3FF2F08}"/>
              </a:ext>
            </a:extLst>
          </p:cNvPr>
          <p:cNvSpPr txBox="1"/>
          <p:nvPr/>
        </p:nvSpPr>
        <p:spPr>
          <a:xfrm>
            <a:off x="4556418" y="3495794"/>
            <a:ext cx="152468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Optic nerve and ophthalmic artery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CA52B85-0DC5-46F1-A3D3-08B260C3CDE7}"/>
              </a:ext>
            </a:extLst>
          </p:cNvPr>
          <p:cNvSpPr txBox="1"/>
          <p:nvPr/>
        </p:nvSpPr>
        <p:spPr>
          <a:xfrm>
            <a:off x="3074755" y="367105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3F3766B-0525-4876-B7A9-07D5A94F07F8}"/>
              </a:ext>
            </a:extLst>
          </p:cNvPr>
          <p:cNvSpPr txBox="1"/>
          <p:nvPr/>
        </p:nvSpPr>
        <p:spPr>
          <a:xfrm>
            <a:off x="4561181" y="3669715"/>
            <a:ext cx="227715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Sympathetic and parasympathetic nerves to the face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C5C3BF-259D-416B-B831-65E1501420F1}"/>
              </a:ext>
            </a:extLst>
          </p:cNvPr>
          <p:cNvSpPr txBox="1"/>
          <p:nvPr/>
        </p:nvSpPr>
        <p:spPr>
          <a:xfrm>
            <a:off x="3074755" y="3853934"/>
            <a:ext cx="55609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4C35B7C-BBF2-420D-A02D-77B0A815991B}"/>
              </a:ext>
            </a:extLst>
          </p:cNvPr>
          <p:cNvSpPr txBox="1"/>
          <p:nvPr/>
        </p:nvSpPr>
        <p:spPr>
          <a:xfrm>
            <a:off x="3071931" y="4128254"/>
            <a:ext cx="139993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sphenoid and maxilla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7986C2F-5976-46ED-BE6E-0EDA67BE12B3}"/>
              </a:ext>
            </a:extLst>
          </p:cNvPr>
          <p:cNvSpPr txBox="1"/>
          <p:nvPr/>
        </p:nvSpPr>
        <p:spPr>
          <a:xfrm>
            <a:off x="4555821" y="4126915"/>
            <a:ext cx="24555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Infraorbital nerve and blood vessels and zygomatic nerve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DBF470D-955D-4B3A-B3CA-FD3D9909046E}"/>
              </a:ext>
            </a:extLst>
          </p:cNvPr>
          <p:cNvSpPr txBox="1"/>
          <p:nvPr/>
        </p:nvSpPr>
        <p:spPr>
          <a:xfrm>
            <a:off x="3071627" y="4311134"/>
            <a:ext cx="132434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ethmoid and frontal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A2D8AB8-C527-4658-9364-0836EED0FE41}"/>
              </a:ext>
            </a:extLst>
          </p:cNvPr>
          <p:cNvSpPr txBox="1"/>
          <p:nvPr/>
        </p:nvSpPr>
        <p:spPr>
          <a:xfrm>
            <a:off x="4560434" y="4309795"/>
            <a:ext cx="17452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Anterior and posterior ethmoidal nerves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6EA30E0-A0F1-42A3-9D59-7833B368826A}"/>
              </a:ext>
            </a:extLst>
          </p:cNvPr>
          <p:cNvSpPr txBox="1"/>
          <p:nvPr/>
        </p:nvSpPr>
        <p:spPr>
          <a:xfrm>
            <a:off x="3070364" y="4593074"/>
            <a:ext cx="53439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Ethmoid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084B490-6A1D-46EF-852A-6A2CC452B32B}"/>
              </a:ext>
            </a:extLst>
          </p:cNvPr>
          <p:cNvSpPr txBox="1"/>
          <p:nvPr/>
        </p:nvSpPr>
        <p:spPr>
          <a:xfrm>
            <a:off x="4558193" y="4593074"/>
            <a:ext cx="8353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Olfactory nerves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90791C1-10D3-48F4-9D4C-AE9CD821B3CD}"/>
              </a:ext>
            </a:extLst>
          </p:cNvPr>
          <p:cNvSpPr txBox="1"/>
          <p:nvPr/>
        </p:nvSpPr>
        <p:spPr>
          <a:xfrm>
            <a:off x="3080458" y="4768334"/>
            <a:ext cx="6056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D127E-F68E-41A6-B394-06B8B22405CB}"/>
              </a:ext>
            </a:extLst>
          </p:cNvPr>
          <p:cNvSpPr txBox="1"/>
          <p:nvPr/>
        </p:nvSpPr>
        <p:spPr>
          <a:xfrm>
            <a:off x="4559166" y="4768334"/>
            <a:ext cx="11229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Zygomaticofacial nerve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6FB4C31-ED0C-46E3-B786-72D6DDE2367A}"/>
              </a:ext>
            </a:extLst>
          </p:cNvPr>
          <p:cNvSpPr txBox="1"/>
          <p:nvPr/>
        </p:nvSpPr>
        <p:spPr>
          <a:xfrm>
            <a:off x="3080458" y="4943594"/>
            <a:ext cx="6056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BA9AA8D-B5F6-4371-954A-E209A26B672A}"/>
              </a:ext>
            </a:extLst>
          </p:cNvPr>
          <p:cNvSpPr txBox="1"/>
          <p:nvPr/>
        </p:nvSpPr>
        <p:spPr>
          <a:xfrm>
            <a:off x="4559186" y="4943594"/>
            <a:ext cx="12600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Zygomaticotemporal nerve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2B2D386-F23F-4AC2-B75D-22D86618AEEC}"/>
              </a:ext>
            </a:extLst>
          </p:cNvPr>
          <p:cNvSpPr txBox="1"/>
          <p:nvPr/>
        </p:nvSpPr>
        <p:spPr>
          <a:xfrm>
            <a:off x="3073848" y="5118854"/>
            <a:ext cx="8779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maxillae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193834F-6D10-4553-BA63-D9D5EB3CFB62}"/>
              </a:ext>
            </a:extLst>
          </p:cNvPr>
          <p:cNvSpPr txBox="1"/>
          <p:nvPr/>
        </p:nvSpPr>
        <p:spPr>
          <a:xfrm>
            <a:off x="4560062" y="5118854"/>
            <a:ext cx="7401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Incisive nerve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0451CD5-D7D5-45D3-BA42-39FE200A2AD7}"/>
              </a:ext>
            </a:extLst>
          </p:cNvPr>
          <p:cNvSpPr txBox="1"/>
          <p:nvPr/>
        </p:nvSpPr>
        <p:spPr>
          <a:xfrm>
            <a:off x="3069671" y="5294114"/>
            <a:ext cx="45957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Maxilla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47A93AF-94F9-4A5B-98B2-FC8EC153306D}"/>
              </a:ext>
            </a:extLst>
          </p:cNvPr>
          <p:cNvSpPr txBox="1"/>
          <p:nvPr/>
        </p:nvSpPr>
        <p:spPr>
          <a:xfrm>
            <a:off x="4556474" y="5294114"/>
            <a:ext cx="86925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Infraorbital nerve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F66C2F7-A6DF-43A1-9484-5FFC090E8F86}"/>
              </a:ext>
            </a:extLst>
          </p:cNvPr>
          <p:cNvSpPr txBox="1"/>
          <p:nvPr/>
        </p:nvSpPr>
        <p:spPr>
          <a:xfrm>
            <a:off x="4553535" y="5460415"/>
            <a:ext cx="232293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Nasopalatine nerve and sphenopalatine blood vessels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5B9E687-6072-4430-9DD8-E35111B31E8F}"/>
              </a:ext>
            </a:extLst>
          </p:cNvPr>
          <p:cNvSpPr txBox="1"/>
          <p:nvPr/>
        </p:nvSpPr>
        <p:spPr>
          <a:xfrm>
            <a:off x="3069551" y="5652254"/>
            <a:ext cx="50553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Palatine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E78667E-F030-4732-BE7C-5399EF92D9B7}"/>
              </a:ext>
            </a:extLst>
          </p:cNvPr>
          <p:cNvSpPr txBox="1"/>
          <p:nvPr/>
        </p:nvSpPr>
        <p:spPr>
          <a:xfrm>
            <a:off x="4557564" y="5652254"/>
            <a:ext cx="80611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Palatine nerves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AE1F6C4-765C-449A-A690-A6ACE2E4D6BC}"/>
              </a:ext>
            </a:extLst>
          </p:cNvPr>
          <p:cNvSpPr txBox="1"/>
          <p:nvPr/>
        </p:nvSpPr>
        <p:spPr>
          <a:xfrm>
            <a:off x="3069658" y="5926574"/>
            <a:ext cx="13587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Between lacrimal and maxilla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CA5477-2765-451D-857D-92B9B123F202}"/>
              </a:ext>
            </a:extLst>
          </p:cNvPr>
          <p:cNvSpPr txBox="1"/>
          <p:nvPr/>
        </p:nvSpPr>
        <p:spPr>
          <a:xfrm>
            <a:off x="4555501" y="5926574"/>
            <a:ext cx="11455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Nasolacrimal (tear) duct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C2240E8-5370-4E62-B9D9-E253448AF0DE}"/>
              </a:ext>
            </a:extLst>
          </p:cNvPr>
          <p:cNvSpPr txBox="1"/>
          <p:nvPr/>
        </p:nvSpPr>
        <p:spPr>
          <a:xfrm>
            <a:off x="3069888" y="6101834"/>
            <a:ext cx="55058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Mandible	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2DD034F-5A44-4D6E-B87D-CA5E039869C1}"/>
              </a:ext>
            </a:extLst>
          </p:cNvPr>
          <p:cNvSpPr txBox="1"/>
          <p:nvPr/>
        </p:nvSpPr>
        <p:spPr>
          <a:xfrm>
            <a:off x="4560296" y="6100495"/>
            <a:ext cx="19893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Inferior alveolar nerve to the mandibular teeth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2B1A6E2-995F-4D0E-BE49-F858E9B73E4E}"/>
              </a:ext>
            </a:extLst>
          </p:cNvPr>
          <p:cNvSpPr txBox="1"/>
          <p:nvPr/>
        </p:nvSpPr>
        <p:spPr>
          <a:xfrm>
            <a:off x="3069888" y="6284714"/>
            <a:ext cx="55058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Mandible	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4478D20-F32E-4165-99CC-990AEA1BABE8}"/>
              </a:ext>
            </a:extLst>
          </p:cNvPr>
          <p:cNvSpPr txBox="1"/>
          <p:nvPr/>
        </p:nvSpPr>
        <p:spPr>
          <a:xfrm>
            <a:off x="4562783" y="6284714"/>
            <a:ext cx="70423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Mental nerve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660F218-0647-493A-9D37-78462C67A09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7.6</a:t>
            </a:r>
          </a:p>
        </p:txBody>
      </p:sp>
    </p:spTree>
    <p:extLst>
      <p:ext uri="{BB962C8B-B14F-4D97-AF65-F5344CB8AC3E}">
        <p14:creationId xmlns:p14="http://schemas.microsoft.com/office/powerpoint/2010/main" val="239917367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34AD4-A691-4203-986B-0B1DC8DC3ADA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Figure 7.13a-e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E4F43-DE1D-4398-86B8-6CA69D20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627821"/>
            <a:ext cx="6297521" cy="56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05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D1CC36-E69B-4B57-8F58-B78517C68FE7}"/>
              </a:ext>
            </a:extLst>
          </p:cNvPr>
          <p:cNvGrpSpPr/>
          <p:nvPr/>
        </p:nvGrpSpPr>
        <p:grpSpPr>
          <a:xfrm>
            <a:off x="1415632" y="367390"/>
            <a:ext cx="6312736" cy="6123220"/>
            <a:chOff x="1416904" y="359441"/>
            <a:chExt cx="6312736" cy="61232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E03372-23F6-4443-8E38-367E3CF47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43"/>
            <a:stretch/>
          </p:blipFill>
          <p:spPr>
            <a:xfrm>
              <a:off x="1416904" y="651407"/>
              <a:ext cx="6312736" cy="58312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CA9335-315F-483F-AC68-86D6D68BB29C}"/>
                </a:ext>
              </a:extLst>
            </p:cNvPr>
            <p:cNvSpPr txBox="1"/>
            <p:nvPr/>
          </p:nvSpPr>
          <p:spPr>
            <a:xfrm>
              <a:off x="1423369" y="359441"/>
              <a:ext cx="874367" cy="262563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EFAD57-8485-425D-906D-7E1EC06006ED}"/>
                </a:ext>
              </a:extLst>
            </p:cNvPr>
            <p:cNvSpPr txBox="1"/>
            <p:nvPr/>
          </p:nvSpPr>
          <p:spPr>
            <a:xfrm>
              <a:off x="2336883" y="359441"/>
              <a:ext cx="5376127" cy="262563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71D8F85-B78A-422E-859D-14F7342D71BE}"/>
              </a:ext>
            </a:extLst>
          </p:cNvPr>
          <p:cNvSpPr/>
          <p:nvPr/>
        </p:nvSpPr>
        <p:spPr>
          <a:xfrm>
            <a:off x="1402080" y="362486"/>
            <a:ext cx="91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7.7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1A33A-7056-436A-8495-36B3D5F15518}"/>
              </a:ext>
            </a:extLst>
          </p:cNvPr>
          <p:cNvSpPr/>
          <p:nvPr/>
        </p:nvSpPr>
        <p:spPr>
          <a:xfrm>
            <a:off x="2339340" y="362486"/>
            <a:ext cx="2080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Cranial Bones of the Skull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574E2-94B3-40E9-871A-A8ED36BB333C}"/>
              </a:ext>
            </a:extLst>
          </p:cNvPr>
          <p:cNvSpPr/>
          <p:nvPr/>
        </p:nvSpPr>
        <p:spPr>
          <a:xfrm>
            <a:off x="4340441" y="2824078"/>
            <a:ext cx="662507" cy="30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Supraorbital</a:t>
            </a:r>
          </a:p>
          <a:p>
            <a:r>
              <a:rPr lang="en-IN" sz="700" dirty="0">
                <a:solidFill>
                  <a:srgbClr val="000000"/>
                </a:solidFill>
              </a:rPr>
              <a:t> margin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D9FBF-EE08-4F8D-8129-D00CB38425A7}"/>
              </a:ext>
            </a:extLst>
          </p:cNvPr>
          <p:cNvSpPr/>
          <p:nvPr/>
        </p:nvSpPr>
        <p:spPr>
          <a:xfrm>
            <a:off x="4972227" y="1565255"/>
            <a:ext cx="10138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Supraorbital foramen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9E0A0E-11DA-468C-849E-F18D5E08BD05}"/>
              </a:ext>
            </a:extLst>
          </p:cNvPr>
          <p:cNvSpPr/>
          <p:nvPr/>
        </p:nvSpPr>
        <p:spPr>
          <a:xfrm>
            <a:off x="6016689" y="1068616"/>
            <a:ext cx="17207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Area between the supraorbital margins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2578BA-2D89-4486-B1B9-35765E8020F1}"/>
              </a:ext>
            </a:extLst>
          </p:cNvPr>
          <p:cNvSpPr/>
          <p:nvPr/>
        </p:nvSpPr>
        <p:spPr>
          <a:xfrm>
            <a:off x="1394460" y="666393"/>
            <a:ext cx="19239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(a) Frontal Bone—Anterior View</a:t>
            </a:r>
            <a:endParaRPr lang="en-IN" sz="900" dirty="0">
              <a:solidFill>
                <a:srgbClr val="00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EE4B02-6DD3-4780-9116-AFC4162A7138}"/>
              </a:ext>
            </a:extLst>
          </p:cNvPr>
          <p:cNvGrpSpPr/>
          <p:nvPr/>
        </p:nvGrpSpPr>
        <p:grpSpPr>
          <a:xfrm>
            <a:off x="2219325" y="2819400"/>
            <a:ext cx="1177925" cy="311150"/>
            <a:chOff x="2219325" y="2819400"/>
            <a:chExt cx="1177925" cy="311150"/>
          </a:xfrm>
          <a:effectLst>
            <a:glow rad="25400">
              <a:schemeClr val="bg1"/>
            </a:glow>
          </a:effectLst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DBAF20-D6F2-411E-86B8-F6DBA6CE6D22}"/>
                </a:ext>
              </a:extLst>
            </p:cNvPr>
            <p:cNvCxnSpPr/>
            <p:nvPr/>
          </p:nvCxnSpPr>
          <p:spPr bwMode="auto">
            <a:xfrm flipH="1" flipV="1">
              <a:off x="2476500" y="2819400"/>
              <a:ext cx="920750" cy="3111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30B49F-F8D7-406B-8800-8932E6D29CCC}"/>
                </a:ext>
              </a:extLst>
            </p:cNvPr>
            <p:cNvCxnSpPr/>
            <p:nvPr/>
          </p:nvCxnSpPr>
          <p:spPr bwMode="auto">
            <a:xfrm flipH="1">
              <a:off x="2219325" y="2819400"/>
              <a:ext cx="2571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DB1E49E-1F28-4B5A-8B0A-9882FE1B738F}"/>
              </a:ext>
            </a:extLst>
          </p:cNvPr>
          <p:cNvGrpSpPr/>
          <p:nvPr/>
        </p:nvGrpSpPr>
        <p:grpSpPr>
          <a:xfrm>
            <a:off x="2335611" y="3023949"/>
            <a:ext cx="591739" cy="84376"/>
            <a:chOff x="2335611" y="3023949"/>
            <a:chExt cx="591739" cy="84376"/>
          </a:xfrm>
          <a:effectLst>
            <a:glow rad="25400">
              <a:schemeClr val="bg1"/>
            </a:glow>
          </a:effectLst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80FF62-FC97-47CC-AC38-EE0135448FDA}"/>
                </a:ext>
              </a:extLst>
            </p:cNvPr>
            <p:cNvCxnSpPr/>
            <p:nvPr/>
          </p:nvCxnSpPr>
          <p:spPr bwMode="auto">
            <a:xfrm flipH="1" flipV="1">
              <a:off x="2476500" y="3023949"/>
              <a:ext cx="450850" cy="843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B1BB81-063C-40F8-B355-C6EF285133F7}"/>
                </a:ext>
              </a:extLst>
            </p:cNvPr>
            <p:cNvCxnSpPr/>
            <p:nvPr/>
          </p:nvCxnSpPr>
          <p:spPr bwMode="auto">
            <a:xfrm flipH="1">
              <a:off x="2335611" y="3023949"/>
              <a:ext cx="14088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D9E8181-70F6-44F4-B85C-5BC999CDAE17}"/>
              </a:ext>
            </a:extLst>
          </p:cNvPr>
          <p:cNvCxnSpPr>
            <a:cxnSpLocks/>
          </p:cNvCxnSpPr>
          <p:nvPr/>
        </p:nvCxnSpPr>
        <p:spPr bwMode="auto">
          <a:xfrm flipH="1">
            <a:off x="2378808" y="3190875"/>
            <a:ext cx="4882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7F3DFC-7E18-4489-A8C1-DC56C8577CD8}"/>
              </a:ext>
            </a:extLst>
          </p:cNvPr>
          <p:cNvCxnSpPr>
            <a:cxnSpLocks/>
          </p:cNvCxnSpPr>
          <p:nvPr/>
        </p:nvCxnSpPr>
        <p:spPr bwMode="auto">
          <a:xfrm flipH="1">
            <a:off x="3389712" y="3400425"/>
            <a:ext cx="10044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087BA3F-C01B-44B5-B5B4-4E73A10A4B0B}"/>
              </a:ext>
            </a:extLst>
          </p:cNvPr>
          <p:cNvCxnSpPr>
            <a:cxnSpLocks/>
          </p:cNvCxnSpPr>
          <p:nvPr/>
        </p:nvCxnSpPr>
        <p:spPr bwMode="auto">
          <a:xfrm flipH="1">
            <a:off x="4157248" y="3206750"/>
            <a:ext cx="2401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649051-64E7-4A32-AE25-CD8DA447712A}"/>
              </a:ext>
            </a:extLst>
          </p:cNvPr>
          <p:cNvGrpSpPr/>
          <p:nvPr/>
        </p:nvGrpSpPr>
        <p:grpSpPr>
          <a:xfrm>
            <a:off x="3937000" y="2990850"/>
            <a:ext cx="457200" cy="152401"/>
            <a:chOff x="3937000" y="2990850"/>
            <a:chExt cx="457200" cy="152401"/>
          </a:xfrm>
          <a:effectLst>
            <a:glow rad="25400">
              <a:schemeClr val="bg1"/>
            </a:glow>
          </a:effectLst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EA05566-A661-42D0-B099-90351A92762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37000" y="2990850"/>
              <a:ext cx="312116" cy="1524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9048F7B-584A-4434-87C1-48E003717E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49116" y="2990850"/>
              <a:ext cx="14508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96B3D08-3B40-462C-B624-ECFF3E43A09B}"/>
              </a:ext>
            </a:extLst>
          </p:cNvPr>
          <p:cNvCxnSpPr/>
          <p:nvPr/>
        </p:nvCxnSpPr>
        <p:spPr bwMode="auto">
          <a:xfrm>
            <a:off x="3399237" y="5527675"/>
            <a:ext cx="767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0DBA2C-A6D3-4E54-9187-D8E74DABE365}"/>
              </a:ext>
            </a:extLst>
          </p:cNvPr>
          <p:cNvGrpSpPr/>
          <p:nvPr/>
        </p:nvGrpSpPr>
        <p:grpSpPr>
          <a:xfrm>
            <a:off x="3495892" y="5721350"/>
            <a:ext cx="670881" cy="41275"/>
            <a:chOff x="3495892" y="5721350"/>
            <a:chExt cx="670881" cy="41275"/>
          </a:xfrm>
          <a:effectLst>
            <a:glow rad="25400">
              <a:schemeClr val="bg1"/>
            </a:glow>
          </a:effectLst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D5DC9E1-BCBB-46F6-92E1-B3590F62F3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95892" y="5721350"/>
              <a:ext cx="586926" cy="412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40DF52D-4768-4FEE-A4CF-1CCDD49A084D}"/>
                </a:ext>
              </a:extLst>
            </p:cNvPr>
            <p:cNvCxnSpPr/>
            <p:nvPr/>
          </p:nvCxnSpPr>
          <p:spPr bwMode="auto">
            <a:xfrm>
              <a:off x="4084321" y="5762625"/>
              <a:ext cx="8245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3A392B-C83F-4C24-B752-86DB3DFF853F}"/>
              </a:ext>
            </a:extLst>
          </p:cNvPr>
          <p:cNvCxnSpPr>
            <a:cxnSpLocks/>
          </p:cNvCxnSpPr>
          <p:nvPr/>
        </p:nvCxnSpPr>
        <p:spPr bwMode="auto">
          <a:xfrm>
            <a:off x="1844040" y="5146675"/>
            <a:ext cx="10209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1ABF6A68-9C0D-404A-A117-961A1BFA1F52}"/>
              </a:ext>
            </a:extLst>
          </p:cNvPr>
          <p:cNvSpPr/>
          <p:nvPr/>
        </p:nvSpPr>
        <p:spPr>
          <a:xfrm>
            <a:off x="4344295" y="3051155"/>
            <a:ext cx="599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Zygomatic</a:t>
            </a:r>
          </a:p>
          <a:p>
            <a:r>
              <a:rPr lang="en-IN" sz="7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6042E52-47EE-47C8-A9B3-B0E94109F362}"/>
              </a:ext>
            </a:extLst>
          </p:cNvPr>
          <p:cNvSpPr/>
          <p:nvPr/>
        </p:nvSpPr>
        <p:spPr>
          <a:xfrm>
            <a:off x="4333752" y="3310235"/>
            <a:ext cx="6507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Nasal spine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6F18FDB-09B8-4F23-BA11-B2BEBF2423DC}"/>
              </a:ext>
            </a:extLst>
          </p:cNvPr>
          <p:cNvSpPr/>
          <p:nvPr/>
        </p:nvSpPr>
        <p:spPr>
          <a:xfrm>
            <a:off x="1758519" y="2875895"/>
            <a:ext cx="666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Supraorbital</a:t>
            </a:r>
          </a:p>
          <a:p>
            <a:r>
              <a:rPr lang="en-IN" sz="700" dirty="0">
                <a:solidFill>
                  <a:srgbClr val="000000"/>
                </a:solidFill>
              </a:rPr>
              <a:t>foramen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62A4918-5C14-4517-9336-A8F3DEC66BF9}"/>
              </a:ext>
            </a:extLst>
          </p:cNvPr>
          <p:cNvSpPr/>
          <p:nvPr/>
        </p:nvSpPr>
        <p:spPr>
          <a:xfrm>
            <a:off x="1780109" y="2723495"/>
            <a:ext cx="5087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Glabella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F3BA482-C056-48A6-89E4-952E449C9335}"/>
              </a:ext>
            </a:extLst>
          </p:cNvPr>
          <p:cNvSpPr/>
          <p:nvPr/>
        </p:nvSpPr>
        <p:spPr>
          <a:xfrm>
            <a:off x="1781380" y="3096875"/>
            <a:ext cx="66691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Orbital plate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85E4C4-5A26-442D-B03D-CB87344521F4}"/>
              </a:ext>
            </a:extLst>
          </p:cNvPr>
          <p:cNvSpPr/>
          <p:nvPr/>
        </p:nvSpPr>
        <p:spPr>
          <a:xfrm>
            <a:off x="4968564" y="902315"/>
            <a:ext cx="6102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Landmark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C95983-A544-4E3D-9B33-AA0D35A5FE49}"/>
              </a:ext>
            </a:extLst>
          </p:cNvPr>
          <p:cNvSpPr/>
          <p:nvPr/>
        </p:nvSpPr>
        <p:spPr>
          <a:xfrm>
            <a:off x="6003724" y="902315"/>
            <a:ext cx="67504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Description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5965C0-D9BB-4E06-BBCA-4AF08AED2A71}"/>
              </a:ext>
            </a:extLst>
          </p:cNvPr>
          <p:cNvSpPr/>
          <p:nvPr/>
        </p:nvSpPr>
        <p:spPr>
          <a:xfrm>
            <a:off x="4960599" y="2517755"/>
            <a:ext cx="89547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Special Features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5F0D51-827A-4052-A2ED-D66C2EC9AD77}"/>
              </a:ext>
            </a:extLst>
          </p:cNvPr>
          <p:cNvSpPr/>
          <p:nvPr/>
        </p:nvSpPr>
        <p:spPr>
          <a:xfrm>
            <a:off x="4969441" y="2668816"/>
            <a:ext cx="17641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Forms the forehead and roof of the orbit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7B8F35E-D256-4558-9E87-D9F217AF4D92}"/>
              </a:ext>
            </a:extLst>
          </p:cNvPr>
          <p:cNvSpPr/>
          <p:nvPr/>
        </p:nvSpPr>
        <p:spPr>
          <a:xfrm>
            <a:off x="4966610" y="2814935"/>
            <a:ext cx="119791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Contains the frontal sinus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7D1362-3545-4A2E-8C3E-9BF14B3B5577}"/>
              </a:ext>
            </a:extLst>
          </p:cNvPr>
          <p:cNvSpPr/>
          <p:nvPr/>
        </p:nvSpPr>
        <p:spPr>
          <a:xfrm>
            <a:off x="6004226" y="1229975"/>
            <a:ext cx="145710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Superior part of the nasal bridge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9D6F98-BF2D-4DF4-A9F2-0EABCDAA7C0E}"/>
              </a:ext>
            </a:extLst>
          </p:cNvPr>
          <p:cNvSpPr/>
          <p:nvPr/>
        </p:nvSpPr>
        <p:spPr>
          <a:xfrm>
            <a:off x="6005993" y="1397615"/>
            <a:ext cx="82126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Roof of the orbit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C3BECE-F11D-42F5-A5A9-DB31E12D4056}"/>
              </a:ext>
            </a:extLst>
          </p:cNvPr>
          <p:cNvSpPr/>
          <p:nvPr/>
        </p:nvSpPr>
        <p:spPr>
          <a:xfrm>
            <a:off x="6005086" y="1562576"/>
            <a:ext cx="15687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Opening through which nerves and</a:t>
            </a:r>
          </a:p>
          <a:p>
            <a:r>
              <a:rPr lang="en-IN" sz="700" dirty="0">
                <a:solidFill>
                  <a:srgbClr val="000000"/>
                </a:solidFill>
              </a:rPr>
              <a:t>vessels exit the skull to the skin of</a:t>
            </a:r>
          </a:p>
          <a:p>
            <a:r>
              <a:rPr lang="en-IN" sz="700" dirty="0">
                <a:solidFill>
                  <a:srgbClr val="000000"/>
                </a:solidFill>
              </a:rPr>
              <a:t>the forehead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1A7D8D-AC5C-4877-8B03-FEFBB4C82B37}"/>
              </a:ext>
            </a:extLst>
          </p:cNvPr>
          <p:cNvSpPr/>
          <p:nvPr/>
        </p:nvSpPr>
        <p:spPr>
          <a:xfrm>
            <a:off x="6005483" y="1937296"/>
            <a:ext cx="1569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Ridge forming the anterior superior</a:t>
            </a:r>
          </a:p>
          <a:p>
            <a:r>
              <a:rPr lang="en-IN" sz="700" dirty="0">
                <a:solidFill>
                  <a:srgbClr val="000000"/>
                </a:solidFill>
              </a:rPr>
              <a:t>border of the orbit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F4A0F7-AF07-4C9C-8647-673D4AAFF748}"/>
              </a:ext>
            </a:extLst>
          </p:cNvPr>
          <p:cNvSpPr/>
          <p:nvPr/>
        </p:nvSpPr>
        <p:spPr>
          <a:xfrm>
            <a:off x="6004560" y="2219236"/>
            <a:ext cx="1734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Connects to the zygomatic bone; helps</a:t>
            </a:r>
          </a:p>
          <a:p>
            <a:r>
              <a:rPr lang="en-IN" sz="700" dirty="0">
                <a:solidFill>
                  <a:srgbClr val="000000"/>
                </a:solidFill>
              </a:rPr>
              <a:t>form the lateral margin of the orbit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A36E2A-51EE-4A7D-9A19-9BF43B25D13A}"/>
              </a:ext>
            </a:extLst>
          </p:cNvPr>
          <p:cNvSpPr/>
          <p:nvPr/>
        </p:nvSpPr>
        <p:spPr>
          <a:xfrm>
            <a:off x="4968357" y="1069955"/>
            <a:ext cx="51064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Glabella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1F9A46-CCF7-4415-BFDD-33A9C1F9F0D0}"/>
              </a:ext>
            </a:extLst>
          </p:cNvPr>
          <p:cNvSpPr/>
          <p:nvPr/>
        </p:nvSpPr>
        <p:spPr>
          <a:xfrm>
            <a:off x="4970480" y="1229975"/>
            <a:ext cx="65084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Nasal spine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DCEB5FB-1413-46A5-B493-98F3FFFEEAEA}"/>
              </a:ext>
            </a:extLst>
          </p:cNvPr>
          <p:cNvSpPr/>
          <p:nvPr/>
        </p:nvSpPr>
        <p:spPr>
          <a:xfrm>
            <a:off x="4967291" y="1397615"/>
            <a:ext cx="66382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Orbital plate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519B7AB-2D8C-4DC2-B31A-DA8CCCFF2569}"/>
              </a:ext>
            </a:extLst>
          </p:cNvPr>
          <p:cNvSpPr/>
          <p:nvPr/>
        </p:nvSpPr>
        <p:spPr>
          <a:xfrm>
            <a:off x="4969972" y="1938635"/>
            <a:ext cx="96420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Supraorbital </a:t>
            </a:r>
            <a:r>
              <a:rPr lang="en-IN" sz="700" dirty="0">
                <a:solidFill>
                  <a:srgbClr val="000000"/>
                </a:solidFill>
              </a:rPr>
              <a:t>margin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737AEA-6A80-406C-B31F-99CB1268D1F9}"/>
              </a:ext>
            </a:extLst>
          </p:cNvPr>
          <p:cNvSpPr/>
          <p:nvPr/>
        </p:nvSpPr>
        <p:spPr>
          <a:xfrm>
            <a:off x="4977605" y="2220575"/>
            <a:ext cx="93176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Zygomatic process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36371D-F526-4F04-A907-EB5E855B1E9E}"/>
              </a:ext>
            </a:extLst>
          </p:cNvPr>
          <p:cNvSpPr/>
          <p:nvPr/>
        </p:nvSpPr>
        <p:spPr>
          <a:xfrm>
            <a:off x="1398838" y="3577233"/>
            <a:ext cx="22924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(b) Parietal Bone (Right)—Lateral View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4B332E1-9B6D-4B71-B312-429B1A124D39}"/>
              </a:ext>
            </a:extLst>
          </p:cNvPr>
          <p:cNvSpPr/>
          <p:nvPr/>
        </p:nvSpPr>
        <p:spPr>
          <a:xfrm>
            <a:off x="1393727" y="5009495"/>
            <a:ext cx="568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Parietal</a:t>
            </a:r>
          </a:p>
          <a:p>
            <a:r>
              <a:rPr lang="en-IN" sz="700" dirty="0">
                <a:solidFill>
                  <a:srgbClr val="000000"/>
                </a:solidFill>
              </a:rPr>
              <a:t>eminence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764B230-D8B0-4B9A-98D1-32D7DC6F76AC}"/>
              </a:ext>
            </a:extLst>
          </p:cNvPr>
          <p:cNvSpPr/>
          <p:nvPr/>
        </p:nvSpPr>
        <p:spPr>
          <a:xfrm>
            <a:off x="4118270" y="5390495"/>
            <a:ext cx="694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Superior</a:t>
            </a:r>
          </a:p>
          <a:p>
            <a:r>
              <a:rPr lang="en-IN" sz="700" dirty="0">
                <a:solidFill>
                  <a:srgbClr val="000000"/>
                </a:solidFill>
              </a:rPr>
              <a:t>temporal line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7A01661-FB4F-4013-B5F2-A884B60F9017}"/>
              </a:ext>
            </a:extLst>
          </p:cNvPr>
          <p:cNvSpPr/>
          <p:nvPr/>
        </p:nvSpPr>
        <p:spPr>
          <a:xfrm>
            <a:off x="4115599" y="5634335"/>
            <a:ext cx="837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Inferior temporal</a:t>
            </a:r>
          </a:p>
          <a:p>
            <a:r>
              <a:rPr lang="en-IN" sz="700" dirty="0">
                <a:solidFill>
                  <a:srgbClr val="000000"/>
                </a:solidFill>
              </a:rPr>
              <a:t>line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708DE10-A83F-4723-B9F4-03D5934B5E99}"/>
              </a:ext>
            </a:extLst>
          </p:cNvPr>
          <p:cNvSpPr/>
          <p:nvPr/>
        </p:nvSpPr>
        <p:spPr>
          <a:xfrm>
            <a:off x="5174304" y="3881735"/>
            <a:ext cx="61022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Landmark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65408C-E258-4343-BDB9-EB451592E788}"/>
              </a:ext>
            </a:extLst>
          </p:cNvPr>
          <p:cNvSpPr/>
          <p:nvPr/>
        </p:nvSpPr>
        <p:spPr>
          <a:xfrm>
            <a:off x="6300904" y="3881735"/>
            <a:ext cx="67504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Description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6AA148-578B-4242-A9D0-11D984DC6BBA}"/>
              </a:ext>
            </a:extLst>
          </p:cNvPr>
          <p:cNvSpPr/>
          <p:nvPr/>
        </p:nvSpPr>
        <p:spPr>
          <a:xfrm>
            <a:off x="6311786" y="4032796"/>
            <a:ext cx="11660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The widest part of the</a:t>
            </a:r>
          </a:p>
          <a:p>
            <a:r>
              <a:rPr lang="en-IN" sz="700" dirty="0">
                <a:solidFill>
                  <a:srgbClr val="000000"/>
                </a:solidFill>
              </a:rPr>
              <a:t>head is from one parietal</a:t>
            </a:r>
          </a:p>
          <a:p>
            <a:r>
              <a:rPr lang="en-IN" sz="700" dirty="0">
                <a:solidFill>
                  <a:srgbClr val="000000"/>
                </a:solidFill>
              </a:rPr>
              <a:t>eminence to the other.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191483F-9313-42B9-A6E4-07556FC5393B}"/>
              </a:ext>
            </a:extLst>
          </p:cNvPr>
          <p:cNvSpPr/>
          <p:nvPr/>
        </p:nvSpPr>
        <p:spPr>
          <a:xfrm>
            <a:off x="6309360" y="4413796"/>
            <a:ext cx="990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Attachment point for</a:t>
            </a:r>
          </a:p>
          <a:p>
            <a:r>
              <a:rPr lang="en-IN" sz="700" dirty="0">
                <a:solidFill>
                  <a:srgbClr val="000000"/>
                </a:solidFill>
              </a:rPr>
              <a:t>temporalis muscle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A2D013-7D0A-40B4-8510-6E7647850987}"/>
              </a:ext>
            </a:extLst>
          </p:cNvPr>
          <p:cNvSpPr/>
          <p:nvPr/>
        </p:nvSpPr>
        <p:spPr>
          <a:xfrm>
            <a:off x="5173980" y="4034135"/>
            <a:ext cx="91093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Parietal eminence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3871808-0567-4B96-A0BB-0FD79590958E}"/>
              </a:ext>
            </a:extLst>
          </p:cNvPr>
          <p:cNvSpPr/>
          <p:nvPr/>
        </p:nvSpPr>
        <p:spPr>
          <a:xfrm>
            <a:off x="5173781" y="4415135"/>
            <a:ext cx="992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Superior and inferior</a:t>
            </a:r>
          </a:p>
          <a:p>
            <a:r>
              <a:rPr lang="en-IN" sz="700" dirty="0">
                <a:solidFill>
                  <a:srgbClr val="000000"/>
                </a:solidFill>
              </a:rPr>
              <a:t>temporal lines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90A46C7-8CD2-4850-8A9B-4951CAAA4334}"/>
              </a:ext>
            </a:extLst>
          </p:cNvPr>
          <p:cNvSpPr/>
          <p:nvPr/>
        </p:nvSpPr>
        <p:spPr>
          <a:xfrm>
            <a:off x="5166339" y="4707235"/>
            <a:ext cx="89547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Special Features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AEE3373-2573-49FF-8252-92BBEF7890A5}"/>
              </a:ext>
            </a:extLst>
          </p:cNvPr>
          <p:cNvSpPr/>
          <p:nvPr/>
        </p:nvSpPr>
        <p:spPr>
          <a:xfrm>
            <a:off x="5175214" y="4841855"/>
            <a:ext cx="118675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Forms lateral wall of skull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00F624-430F-4776-B09D-B016415C2EB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7.7</a:t>
            </a:r>
          </a:p>
        </p:txBody>
      </p:sp>
    </p:spTree>
    <p:extLst>
      <p:ext uri="{BB962C8B-B14F-4D97-AF65-F5344CB8AC3E}">
        <p14:creationId xmlns:p14="http://schemas.microsoft.com/office/powerpoint/2010/main" val="269788558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2D7837-5B3E-441F-B761-E920DEEB35AB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4BD9B-82D0-4D87-A880-C76640DE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469502"/>
            <a:ext cx="4731421" cy="39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007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87BAD-B9B8-4940-8D32-1106DE5A46F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67B6A-5DC2-46F0-B1DD-78BE66435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1471034"/>
            <a:ext cx="5204563" cy="39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530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73FF13-D355-4B9B-B006-8418F9DB5FFD}"/>
              </a:ext>
            </a:extLst>
          </p:cNvPr>
          <p:cNvGrpSpPr/>
          <p:nvPr/>
        </p:nvGrpSpPr>
        <p:grpSpPr>
          <a:xfrm>
            <a:off x="2181557" y="378222"/>
            <a:ext cx="4780886" cy="6101556"/>
            <a:chOff x="2184501" y="381296"/>
            <a:chExt cx="4780886" cy="61015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7840BE-3975-4E17-8BE5-65559561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22"/>
            <a:stretch/>
          </p:blipFill>
          <p:spPr>
            <a:xfrm>
              <a:off x="2184501" y="623398"/>
              <a:ext cx="4780886" cy="58594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4AF599-D4F3-4940-83DA-A96A675C6630}"/>
                </a:ext>
              </a:extLst>
            </p:cNvPr>
            <p:cNvSpPr txBox="1"/>
            <p:nvPr/>
          </p:nvSpPr>
          <p:spPr>
            <a:xfrm>
              <a:off x="2187041" y="381296"/>
              <a:ext cx="874367" cy="223920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3DB640-A2F6-48EF-A706-EC86B5D6DE91}"/>
                </a:ext>
              </a:extLst>
            </p:cNvPr>
            <p:cNvSpPr txBox="1"/>
            <p:nvPr/>
          </p:nvSpPr>
          <p:spPr>
            <a:xfrm>
              <a:off x="3100556" y="381296"/>
              <a:ext cx="3856404" cy="223920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82D0CB4-2B20-4A59-B83D-BE9E8A6B1D30}"/>
              </a:ext>
            </a:extLst>
          </p:cNvPr>
          <p:cNvSpPr/>
          <p:nvPr/>
        </p:nvSpPr>
        <p:spPr>
          <a:xfrm>
            <a:off x="2222837" y="371594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</a:rPr>
              <a:t>TABLE </a:t>
            </a:r>
            <a:r>
              <a:rPr lang="en-IN" sz="1000" b="1" dirty="0">
                <a:solidFill>
                  <a:schemeClr val="bg1"/>
                </a:solidFill>
              </a:rPr>
              <a:t>7.7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8F96B-EB74-4FA2-91B5-F5F8D16F30C5}"/>
              </a:ext>
            </a:extLst>
          </p:cNvPr>
          <p:cNvSpPr/>
          <p:nvPr/>
        </p:nvSpPr>
        <p:spPr>
          <a:xfrm>
            <a:off x="3845897" y="1888718"/>
            <a:ext cx="772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External acoustic</a:t>
            </a:r>
          </a:p>
          <a:p>
            <a:r>
              <a:rPr lang="en-IN" sz="600" dirty="0">
                <a:solidFill>
                  <a:srgbClr val="000000"/>
                </a:solidFill>
              </a:rPr>
              <a:t>meatus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2DEB73-54E8-47ED-AB87-B77FE75EBF8A}"/>
              </a:ext>
            </a:extLst>
          </p:cNvPr>
          <p:cNvSpPr/>
          <p:nvPr/>
        </p:nvSpPr>
        <p:spPr>
          <a:xfrm>
            <a:off x="4500741" y="873175"/>
            <a:ext cx="988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Carotid canal (shown in</a:t>
            </a:r>
          </a:p>
          <a:p>
            <a:r>
              <a:rPr lang="en-IN" sz="600" dirty="0">
                <a:solidFill>
                  <a:srgbClr val="000000"/>
                </a:solidFill>
              </a:rPr>
              <a:t>figures 7.9 and 7.10)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A3FF05-A54C-4B41-986B-11F9F8F2F081}"/>
              </a:ext>
            </a:extLst>
          </p:cNvPr>
          <p:cNvSpPr/>
          <p:nvPr/>
        </p:nvSpPr>
        <p:spPr>
          <a:xfrm>
            <a:off x="5420746" y="880795"/>
            <a:ext cx="1480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Canal through which the internal carotid artery</a:t>
            </a:r>
          </a:p>
          <a:p>
            <a:r>
              <a:rPr lang="en-IN" sz="500" dirty="0">
                <a:solidFill>
                  <a:srgbClr val="000000"/>
                </a:solidFill>
              </a:rPr>
              <a:t>enters the cranial cavity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B0E0ED-8E1B-4B8E-BACD-942E8E75F6FD}"/>
              </a:ext>
            </a:extLst>
          </p:cNvPr>
          <p:cNvSpPr/>
          <p:nvPr/>
        </p:nvSpPr>
        <p:spPr>
          <a:xfrm>
            <a:off x="3139440" y="370255"/>
            <a:ext cx="2529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Cranial Bones of the Skull—Continued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6BEFB3-1E0A-46D6-B10A-66C30C864AE5}"/>
              </a:ext>
            </a:extLst>
          </p:cNvPr>
          <p:cNvSpPr/>
          <p:nvPr/>
        </p:nvSpPr>
        <p:spPr>
          <a:xfrm>
            <a:off x="2225040" y="591235"/>
            <a:ext cx="2743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rgbClr val="000000"/>
                </a:solidFill>
              </a:rPr>
              <a:t>(c) Temporal Bone (Right)—Lateral and Medial Views</a:t>
            </a:r>
            <a:endParaRPr lang="en-IN" sz="800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EB8007-7E86-4CA2-ADEA-380E4AC945C0}"/>
              </a:ext>
            </a:extLst>
          </p:cNvPr>
          <p:cNvCxnSpPr/>
          <p:nvPr/>
        </p:nvCxnSpPr>
        <p:spPr bwMode="auto">
          <a:xfrm>
            <a:off x="3368675" y="1549400"/>
            <a:ext cx="5403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0C371F-ABCB-41A1-B116-ED82EA139DA9}"/>
              </a:ext>
            </a:extLst>
          </p:cNvPr>
          <p:cNvGrpSpPr/>
          <p:nvPr/>
        </p:nvGrpSpPr>
        <p:grpSpPr>
          <a:xfrm>
            <a:off x="3657600" y="1727200"/>
            <a:ext cx="251460" cy="133350"/>
            <a:chOff x="3657600" y="1727200"/>
            <a:chExt cx="251460" cy="133350"/>
          </a:xfrm>
          <a:effectLst>
            <a:glow rad="25400">
              <a:schemeClr val="bg1"/>
            </a:glow>
          </a:effectLst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B26BF4-8446-46D4-A7E4-93BF7C6338F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57600" y="1727201"/>
              <a:ext cx="114300" cy="1333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7C04377-800C-499E-A26F-175DEEEDEF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1900" y="1727200"/>
              <a:ext cx="1371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AF672B-D2BE-43E4-8B6F-EBA2D1F3FC3A}"/>
              </a:ext>
            </a:extLst>
          </p:cNvPr>
          <p:cNvCxnSpPr>
            <a:cxnSpLocks/>
          </p:cNvCxnSpPr>
          <p:nvPr/>
        </p:nvCxnSpPr>
        <p:spPr bwMode="auto">
          <a:xfrm>
            <a:off x="3286125" y="1882775"/>
            <a:ext cx="6229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2A89D9-0117-45B3-895A-7F3011B98B38}"/>
              </a:ext>
            </a:extLst>
          </p:cNvPr>
          <p:cNvGrpSpPr/>
          <p:nvPr/>
        </p:nvGrpSpPr>
        <p:grpSpPr>
          <a:xfrm>
            <a:off x="3126740" y="1911350"/>
            <a:ext cx="782320" cy="117207"/>
            <a:chOff x="3126740" y="1911350"/>
            <a:chExt cx="782320" cy="117207"/>
          </a:xfrm>
          <a:effectLst>
            <a:glow rad="25400">
              <a:schemeClr val="bg1"/>
            </a:glow>
          </a:effectLst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5FFD28-2546-40E2-BB10-AD0CF1D6B3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26740" y="1911350"/>
              <a:ext cx="324484" cy="1172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A8CE61-F383-46B4-8DD0-C40643E04FB1}"/>
                </a:ext>
              </a:extLst>
            </p:cNvPr>
            <p:cNvCxnSpPr/>
            <p:nvPr/>
          </p:nvCxnSpPr>
          <p:spPr bwMode="auto">
            <a:xfrm>
              <a:off x="3454400" y="2028557"/>
              <a:ext cx="4546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9C09A2-22BF-4761-B680-B2CB3D25F148}"/>
              </a:ext>
            </a:extLst>
          </p:cNvPr>
          <p:cNvCxnSpPr>
            <a:cxnSpLocks/>
          </p:cNvCxnSpPr>
          <p:nvPr/>
        </p:nvCxnSpPr>
        <p:spPr bwMode="auto">
          <a:xfrm>
            <a:off x="3232150" y="2184400"/>
            <a:ext cx="6769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9DF3A8-9DEE-4435-A50E-0807BBF2A700}"/>
              </a:ext>
            </a:extLst>
          </p:cNvPr>
          <p:cNvCxnSpPr>
            <a:cxnSpLocks/>
          </p:cNvCxnSpPr>
          <p:nvPr/>
        </p:nvCxnSpPr>
        <p:spPr bwMode="auto">
          <a:xfrm>
            <a:off x="2654300" y="2025650"/>
            <a:ext cx="2457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AEDBBD5-7EB1-479A-BB90-E24CDF000402}"/>
              </a:ext>
            </a:extLst>
          </p:cNvPr>
          <p:cNvCxnSpPr>
            <a:cxnSpLocks/>
          </p:cNvCxnSpPr>
          <p:nvPr/>
        </p:nvCxnSpPr>
        <p:spPr bwMode="auto">
          <a:xfrm>
            <a:off x="3175000" y="3067050"/>
            <a:ext cx="7340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8B15C-F9C2-45E0-944B-590AB13A32FD}"/>
              </a:ext>
            </a:extLst>
          </p:cNvPr>
          <p:cNvCxnSpPr>
            <a:cxnSpLocks/>
          </p:cNvCxnSpPr>
          <p:nvPr/>
        </p:nvCxnSpPr>
        <p:spPr bwMode="auto">
          <a:xfrm>
            <a:off x="3467100" y="3273425"/>
            <a:ext cx="441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43DAC3-C02F-4201-95FE-2DAD2371923E}"/>
              </a:ext>
            </a:extLst>
          </p:cNvPr>
          <p:cNvCxnSpPr>
            <a:cxnSpLocks/>
          </p:cNvCxnSpPr>
          <p:nvPr/>
        </p:nvCxnSpPr>
        <p:spPr bwMode="auto">
          <a:xfrm>
            <a:off x="3235325" y="3511550"/>
            <a:ext cx="6737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3946C3-15CA-420F-9C75-17137184BEB5}"/>
              </a:ext>
            </a:extLst>
          </p:cNvPr>
          <p:cNvCxnSpPr>
            <a:cxnSpLocks/>
          </p:cNvCxnSpPr>
          <p:nvPr/>
        </p:nvCxnSpPr>
        <p:spPr bwMode="auto">
          <a:xfrm>
            <a:off x="3260725" y="3689350"/>
            <a:ext cx="6483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6A22E14-0BBF-44DA-8EB2-D2C1B7370F84}"/>
              </a:ext>
            </a:extLst>
          </p:cNvPr>
          <p:cNvCxnSpPr>
            <a:cxnSpLocks/>
          </p:cNvCxnSpPr>
          <p:nvPr/>
        </p:nvCxnSpPr>
        <p:spPr bwMode="auto">
          <a:xfrm>
            <a:off x="2654300" y="3600450"/>
            <a:ext cx="7562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1FE1E5C-A912-4990-8C8A-1CABE9824DE7}"/>
              </a:ext>
            </a:extLst>
          </p:cNvPr>
          <p:cNvCxnSpPr>
            <a:cxnSpLocks/>
          </p:cNvCxnSpPr>
          <p:nvPr/>
        </p:nvCxnSpPr>
        <p:spPr bwMode="auto">
          <a:xfrm>
            <a:off x="3206750" y="5270500"/>
            <a:ext cx="6229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E7CC4E-D571-4A67-8CF8-E08131339C09}"/>
              </a:ext>
            </a:extLst>
          </p:cNvPr>
          <p:cNvCxnSpPr>
            <a:cxnSpLocks/>
          </p:cNvCxnSpPr>
          <p:nvPr/>
        </p:nvCxnSpPr>
        <p:spPr bwMode="auto">
          <a:xfrm>
            <a:off x="3038475" y="5461000"/>
            <a:ext cx="7912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BEA06D-63AD-4400-ADC8-8D21D67CF9AA}"/>
              </a:ext>
            </a:extLst>
          </p:cNvPr>
          <p:cNvCxnSpPr>
            <a:cxnSpLocks/>
          </p:cNvCxnSpPr>
          <p:nvPr/>
        </p:nvCxnSpPr>
        <p:spPr bwMode="auto">
          <a:xfrm>
            <a:off x="3311525" y="5838825"/>
            <a:ext cx="5181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4F92D36-F462-43B6-8F97-50422A0E540B}"/>
              </a:ext>
            </a:extLst>
          </p:cNvPr>
          <p:cNvCxnSpPr>
            <a:cxnSpLocks/>
          </p:cNvCxnSpPr>
          <p:nvPr/>
        </p:nvCxnSpPr>
        <p:spPr bwMode="auto">
          <a:xfrm>
            <a:off x="3308350" y="6042025"/>
            <a:ext cx="5181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58EC121-EC0D-4588-BD4B-8167E4482327}"/>
              </a:ext>
            </a:extLst>
          </p:cNvPr>
          <p:cNvGrpSpPr/>
          <p:nvPr/>
        </p:nvGrpSpPr>
        <p:grpSpPr>
          <a:xfrm>
            <a:off x="2965901" y="6149975"/>
            <a:ext cx="866959" cy="132665"/>
            <a:chOff x="2965901" y="6149975"/>
            <a:chExt cx="866959" cy="132665"/>
          </a:xfrm>
          <a:effectLst>
            <a:glow rad="25400">
              <a:schemeClr val="bg1"/>
            </a:glow>
          </a:effectLst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825EA01-8B0C-4629-92D3-198973BF7B7B}"/>
                </a:ext>
              </a:extLst>
            </p:cNvPr>
            <p:cNvCxnSpPr/>
            <p:nvPr/>
          </p:nvCxnSpPr>
          <p:spPr bwMode="auto">
            <a:xfrm>
              <a:off x="2965901" y="6149975"/>
              <a:ext cx="326574" cy="1326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B1CD973-4264-4203-8D60-208906F59D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92475" y="6282640"/>
              <a:ext cx="54038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7E0985FD-980B-418F-B2A5-3B0CCE87C134}"/>
              </a:ext>
            </a:extLst>
          </p:cNvPr>
          <p:cNvSpPr/>
          <p:nvPr/>
        </p:nvSpPr>
        <p:spPr>
          <a:xfrm>
            <a:off x="3842742" y="1393418"/>
            <a:ext cx="554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Squamous</a:t>
            </a:r>
          </a:p>
          <a:p>
            <a:r>
              <a:rPr lang="en-IN" sz="600" dirty="0">
                <a:solidFill>
                  <a:srgbClr val="000000"/>
                </a:solidFill>
              </a:rPr>
              <a:t>part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42F9B3-8CA8-4321-8CE2-C10A5DDEF83C}"/>
              </a:ext>
            </a:extLst>
          </p:cNvPr>
          <p:cNvSpPr/>
          <p:nvPr/>
        </p:nvSpPr>
        <p:spPr>
          <a:xfrm>
            <a:off x="3850362" y="1583918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Zygomatic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3DB8797-D3DA-4694-8860-25227E3EC416}"/>
              </a:ext>
            </a:extLst>
          </p:cNvPr>
          <p:cNvSpPr/>
          <p:nvPr/>
        </p:nvSpPr>
        <p:spPr>
          <a:xfrm>
            <a:off x="3842742" y="1789658"/>
            <a:ext cx="77457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Mandibular fossa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C3DC18-8B18-489D-B824-9321A24DD2D3}"/>
              </a:ext>
            </a:extLst>
          </p:cNvPr>
          <p:cNvSpPr/>
          <p:nvPr/>
        </p:nvSpPr>
        <p:spPr>
          <a:xfrm>
            <a:off x="3842742" y="2094458"/>
            <a:ext cx="7088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Styloid process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0FE237-7DD8-40B1-90E1-301A14057B4E}"/>
              </a:ext>
            </a:extLst>
          </p:cNvPr>
          <p:cNvSpPr/>
          <p:nvPr/>
        </p:nvSpPr>
        <p:spPr>
          <a:xfrm>
            <a:off x="2242542" y="1888718"/>
            <a:ext cx="455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Mastoid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7DDC2EA-3651-413E-908E-7043F9C77921}"/>
              </a:ext>
            </a:extLst>
          </p:cNvPr>
          <p:cNvSpPr/>
          <p:nvPr/>
        </p:nvSpPr>
        <p:spPr>
          <a:xfrm>
            <a:off x="2809577" y="2192774"/>
            <a:ext cx="6254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Lateral view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22E9F1-457E-43AC-BB5C-D6CCFC8375D1}"/>
              </a:ext>
            </a:extLst>
          </p:cNvPr>
          <p:cNvSpPr/>
          <p:nvPr/>
        </p:nvSpPr>
        <p:spPr>
          <a:xfrm>
            <a:off x="3842742" y="2925038"/>
            <a:ext cx="554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Squamous</a:t>
            </a:r>
          </a:p>
          <a:p>
            <a:r>
              <a:rPr lang="en-IN" sz="600" dirty="0">
                <a:solidFill>
                  <a:srgbClr val="000000"/>
                </a:solidFill>
              </a:rPr>
              <a:t>part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AB11EC-7E11-4F66-A719-165A9374BED9}"/>
              </a:ext>
            </a:extLst>
          </p:cNvPr>
          <p:cNvSpPr/>
          <p:nvPr/>
        </p:nvSpPr>
        <p:spPr>
          <a:xfrm>
            <a:off x="3842742" y="3184118"/>
            <a:ext cx="60465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Petrous part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178B57D-F86F-4ADD-B354-3C03B4202771}"/>
              </a:ext>
            </a:extLst>
          </p:cNvPr>
          <p:cNvSpPr/>
          <p:nvPr/>
        </p:nvSpPr>
        <p:spPr>
          <a:xfrm>
            <a:off x="3845897" y="3359378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Internal acoustic</a:t>
            </a:r>
          </a:p>
          <a:p>
            <a:r>
              <a:rPr lang="en-IN" sz="600" dirty="0">
                <a:solidFill>
                  <a:srgbClr val="000000"/>
                </a:solidFill>
              </a:rPr>
              <a:t>meatus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258606D-E537-42F4-B114-D2EC78E799B2}"/>
              </a:ext>
            </a:extLst>
          </p:cNvPr>
          <p:cNvSpPr/>
          <p:nvPr/>
        </p:nvSpPr>
        <p:spPr>
          <a:xfrm>
            <a:off x="3842742" y="3595598"/>
            <a:ext cx="7088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Styloid process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AF477DF-808B-44B7-A3E7-26BBCB7A4706}"/>
              </a:ext>
            </a:extLst>
          </p:cNvPr>
          <p:cNvSpPr/>
          <p:nvPr/>
        </p:nvSpPr>
        <p:spPr>
          <a:xfrm>
            <a:off x="2242542" y="3466058"/>
            <a:ext cx="455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Mastoid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5390CFF-89CA-4301-9B77-7086FF0A7B70}"/>
              </a:ext>
            </a:extLst>
          </p:cNvPr>
          <p:cNvSpPr/>
          <p:nvPr/>
        </p:nvSpPr>
        <p:spPr>
          <a:xfrm>
            <a:off x="2809577" y="3724394"/>
            <a:ext cx="6110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Medial view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C0C53DF-E5CB-4A84-8431-C98EAEE2DA4D}"/>
              </a:ext>
            </a:extLst>
          </p:cNvPr>
          <p:cNvSpPr/>
          <p:nvPr/>
        </p:nvSpPr>
        <p:spPr>
          <a:xfrm>
            <a:off x="4493597" y="767834"/>
            <a:ext cx="55335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Landmark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FEC5EB-DFC4-40BE-A3F9-5B11F42D205A}"/>
              </a:ext>
            </a:extLst>
          </p:cNvPr>
          <p:cNvSpPr/>
          <p:nvPr/>
        </p:nvSpPr>
        <p:spPr>
          <a:xfrm>
            <a:off x="5415617" y="767834"/>
            <a:ext cx="60785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Description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5B1A26D-627D-4B2F-BF93-9D7949EE0117}"/>
              </a:ext>
            </a:extLst>
          </p:cNvPr>
          <p:cNvSpPr/>
          <p:nvPr/>
        </p:nvSpPr>
        <p:spPr>
          <a:xfrm>
            <a:off x="5424858" y="1094155"/>
            <a:ext cx="1570884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External canal of the ear; carries sound to the ear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305029F-82EA-4C54-80C1-D381ECB7A855}"/>
              </a:ext>
            </a:extLst>
          </p:cNvPr>
          <p:cNvSpPr/>
          <p:nvPr/>
        </p:nvSpPr>
        <p:spPr>
          <a:xfrm>
            <a:off x="5420778" y="1213396"/>
            <a:ext cx="133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Opening through which the facial (cranial</a:t>
            </a:r>
          </a:p>
          <a:p>
            <a:r>
              <a:rPr lang="en-IN" sz="500" dirty="0">
                <a:solidFill>
                  <a:srgbClr val="000000"/>
                </a:solidFill>
              </a:rPr>
              <a:t>nerve VII) and vestibulocochlear (cranial</a:t>
            </a:r>
          </a:p>
          <a:p>
            <a:r>
              <a:rPr lang="en-IN" sz="500" dirty="0">
                <a:solidFill>
                  <a:srgbClr val="000000"/>
                </a:solidFill>
              </a:rPr>
              <a:t>nerve VIII) nerves enter the petrous part</a:t>
            </a:r>
          </a:p>
          <a:p>
            <a:r>
              <a:rPr lang="en-IN" sz="500" dirty="0">
                <a:solidFill>
                  <a:srgbClr val="000000"/>
                </a:solidFill>
              </a:rPr>
              <a:t>of the temporal bone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FCC4337-CBFB-4836-8D80-59F70E0083B4}"/>
              </a:ext>
            </a:extLst>
          </p:cNvPr>
          <p:cNvSpPr/>
          <p:nvPr/>
        </p:nvSpPr>
        <p:spPr>
          <a:xfrm>
            <a:off x="5424159" y="1551355"/>
            <a:ext cx="13889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Foramen through which the internal jugular</a:t>
            </a:r>
          </a:p>
          <a:p>
            <a:r>
              <a:rPr lang="en-IN" sz="500" dirty="0">
                <a:solidFill>
                  <a:srgbClr val="000000"/>
                </a:solidFill>
              </a:rPr>
              <a:t>vein exits the cranial cavity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8038D52-A09E-4704-B9EA-D523DA080B8B}"/>
              </a:ext>
            </a:extLst>
          </p:cNvPr>
          <p:cNvSpPr/>
          <p:nvPr/>
        </p:nvSpPr>
        <p:spPr>
          <a:xfrm>
            <a:off x="5425440" y="1856155"/>
            <a:ext cx="1287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Articulation point between the mandible</a:t>
            </a:r>
          </a:p>
          <a:p>
            <a:r>
              <a:rPr lang="en-IN" sz="500" dirty="0">
                <a:solidFill>
                  <a:srgbClr val="000000"/>
                </a:solidFill>
              </a:rPr>
              <a:t>and skull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FCE9F3-4A57-4DBB-9847-AE0122FEE095}"/>
              </a:ext>
            </a:extLst>
          </p:cNvPr>
          <p:cNvSpPr/>
          <p:nvPr/>
        </p:nvSpPr>
        <p:spPr>
          <a:xfrm>
            <a:off x="5422685" y="2054275"/>
            <a:ext cx="13269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Attachment point for muscles moving the</a:t>
            </a:r>
          </a:p>
          <a:p>
            <a:r>
              <a:rPr lang="en-IN" sz="500" dirty="0">
                <a:solidFill>
                  <a:srgbClr val="000000"/>
                </a:solidFill>
              </a:rPr>
              <a:t>head and for a hyoid muscle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28B5206-7DFC-4987-A084-776FA493068E}"/>
              </a:ext>
            </a:extLst>
          </p:cNvPr>
          <p:cNvSpPr/>
          <p:nvPr/>
        </p:nvSpPr>
        <p:spPr>
          <a:xfrm>
            <a:off x="5424734" y="2258675"/>
            <a:ext cx="1382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Depression in the floor of the cranial cavity</a:t>
            </a:r>
          </a:p>
          <a:p>
            <a:r>
              <a:rPr lang="en-IN" sz="500" dirty="0">
                <a:solidFill>
                  <a:srgbClr val="000000"/>
                </a:solidFill>
              </a:rPr>
              <a:t>formed by the temporal lobes of the brain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1DC6E8D-D664-4F2B-9B83-6453378C20BA}"/>
              </a:ext>
            </a:extLst>
          </p:cNvPr>
          <p:cNvSpPr/>
          <p:nvPr/>
        </p:nvSpPr>
        <p:spPr>
          <a:xfrm>
            <a:off x="5429547" y="2474714"/>
            <a:ext cx="114807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Thick portion of the temporal bone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46C0FDB-1BC4-404E-A5DB-AF970B25771C}"/>
              </a:ext>
            </a:extLst>
          </p:cNvPr>
          <p:cNvSpPr/>
          <p:nvPr/>
        </p:nvSpPr>
        <p:spPr>
          <a:xfrm>
            <a:off x="5424015" y="2686735"/>
            <a:ext cx="1298251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Flat, lateral portion of the temporal bone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242A40-2592-40D3-9916-555756AC9ACE}"/>
              </a:ext>
            </a:extLst>
          </p:cNvPr>
          <p:cNvSpPr/>
          <p:nvPr/>
        </p:nvSpPr>
        <p:spPr>
          <a:xfrm>
            <a:off x="5425440" y="2900095"/>
            <a:ext cx="1452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Attachment for muscles of the tongue, throat,</a:t>
            </a:r>
          </a:p>
          <a:p>
            <a:r>
              <a:rPr lang="en-IN" sz="500" dirty="0">
                <a:solidFill>
                  <a:srgbClr val="000000"/>
                </a:solidFill>
              </a:rPr>
              <a:t>and hyoid bone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B4F1E7A-570D-45F7-9F71-B78EC9893CEB}"/>
              </a:ext>
            </a:extLst>
          </p:cNvPr>
          <p:cNvSpPr/>
          <p:nvPr/>
        </p:nvSpPr>
        <p:spPr>
          <a:xfrm>
            <a:off x="5425440" y="3098215"/>
            <a:ext cx="1287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Foramen through which the facial nerve</a:t>
            </a:r>
          </a:p>
          <a:p>
            <a:r>
              <a:rPr lang="en-IN" sz="500" dirty="0">
                <a:solidFill>
                  <a:srgbClr val="000000"/>
                </a:solidFill>
              </a:rPr>
              <a:t>(cranial nerve VII) exits the skull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98DFA2B-B82C-4585-8081-2797767F9107}"/>
              </a:ext>
            </a:extLst>
          </p:cNvPr>
          <p:cNvSpPr/>
          <p:nvPr/>
        </p:nvSpPr>
        <p:spPr>
          <a:xfrm>
            <a:off x="5423298" y="3316516"/>
            <a:ext cx="13958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00" dirty="0">
                <a:solidFill>
                  <a:srgbClr val="000000"/>
                </a:solidFill>
              </a:rPr>
              <a:t>Helps form the bony bridge extending from</a:t>
            </a:r>
          </a:p>
          <a:p>
            <a:r>
              <a:rPr lang="en-IN" sz="500" dirty="0">
                <a:solidFill>
                  <a:srgbClr val="000000"/>
                </a:solidFill>
              </a:rPr>
              <a:t>the cheek to just anterior to the ear; attach-</a:t>
            </a:r>
          </a:p>
          <a:p>
            <a:r>
              <a:rPr lang="en-IN" sz="500" dirty="0" err="1">
                <a:solidFill>
                  <a:srgbClr val="000000"/>
                </a:solidFill>
              </a:rPr>
              <a:t>ment</a:t>
            </a:r>
            <a:r>
              <a:rPr lang="en-IN" sz="500" dirty="0">
                <a:solidFill>
                  <a:srgbClr val="000000"/>
                </a:solidFill>
              </a:rPr>
              <a:t> for a muscle that moves the mandible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5AC20D7-4ED7-47B6-B226-1B21623A3387}"/>
              </a:ext>
            </a:extLst>
          </p:cNvPr>
          <p:cNvSpPr/>
          <p:nvPr/>
        </p:nvSpPr>
        <p:spPr>
          <a:xfrm>
            <a:off x="4489132" y="3571994"/>
            <a:ext cx="79701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Special Features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AE81EB5-CD1C-499A-8BAA-06865053CB8E}"/>
              </a:ext>
            </a:extLst>
          </p:cNvPr>
          <p:cNvSpPr/>
          <p:nvPr/>
        </p:nvSpPr>
        <p:spPr>
          <a:xfrm>
            <a:off x="4499144" y="3692575"/>
            <a:ext cx="219281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Contains the middle and inner ear and the mastoid air cells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248F40C-5A6F-4C76-9C46-2B0F7412C23B}"/>
              </a:ext>
            </a:extLst>
          </p:cNvPr>
          <p:cNvSpPr/>
          <p:nvPr/>
        </p:nvSpPr>
        <p:spPr>
          <a:xfrm>
            <a:off x="4499497" y="3799255"/>
            <a:ext cx="226336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Place where the mandible articulates with the rest of the skull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BDC604C-2EC6-4F0E-94BC-F4F1831FF268}"/>
              </a:ext>
            </a:extLst>
          </p:cNvPr>
          <p:cNvSpPr/>
          <p:nvPr/>
        </p:nvSpPr>
        <p:spPr>
          <a:xfrm>
            <a:off x="4496752" y="1087874"/>
            <a:ext cx="97174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External auditory canal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20A64A3-BB8D-4517-B6F2-8DC024D825FE}"/>
              </a:ext>
            </a:extLst>
          </p:cNvPr>
          <p:cNvSpPr/>
          <p:nvPr/>
        </p:nvSpPr>
        <p:spPr>
          <a:xfrm>
            <a:off x="4502513" y="1200835"/>
            <a:ext cx="946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Internal auditory canal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948C0E6-E4CA-4F96-837E-2DF0ED912554}"/>
              </a:ext>
            </a:extLst>
          </p:cNvPr>
          <p:cNvSpPr/>
          <p:nvPr/>
        </p:nvSpPr>
        <p:spPr>
          <a:xfrm>
            <a:off x="4500764" y="1543735"/>
            <a:ext cx="99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Forms one side of </a:t>
            </a:r>
            <a:r>
              <a:rPr lang="en-IN" sz="600" dirty="0" err="1">
                <a:solidFill>
                  <a:srgbClr val="000000"/>
                </a:solidFill>
              </a:rPr>
              <a:t>jugu</a:t>
            </a:r>
            <a:r>
              <a:rPr lang="en-IN" sz="600" dirty="0">
                <a:solidFill>
                  <a:srgbClr val="000000"/>
                </a:solidFill>
              </a:rPr>
              <a:t>-</a:t>
            </a:r>
          </a:p>
          <a:p>
            <a:r>
              <a:rPr lang="en-IN" sz="600" dirty="0">
                <a:solidFill>
                  <a:srgbClr val="000000"/>
                </a:solidFill>
              </a:rPr>
              <a:t>lar foramen (shown in</a:t>
            </a:r>
          </a:p>
          <a:p>
            <a:r>
              <a:rPr lang="en-IN" sz="600" dirty="0">
                <a:solidFill>
                  <a:srgbClr val="000000"/>
                </a:solidFill>
              </a:rPr>
              <a:t>figures 7.9 and 7.10)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1C95844-5375-4C82-9E22-7780F529E222}"/>
              </a:ext>
            </a:extLst>
          </p:cNvPr>
          <p:cNvSpPr/>
          <p:nvPr/>
        </p:nvSpPr>
        <p:spPr>
          <a:xfrm>
            <a:off x="4501217" y="1849874"/>
            <a:ext cx="77457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Mandibular fossa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34677AF-0A44-4715-BF53-34B5F1B429FB}"/>
              </a:ext>
            </a:extLst>
          </p:cNvPr>
          <p:cNvSpPr/>
          <p:nvPr/>
        </p:nvSpPr>
        <p:spPr>
          <a:xfrm>
            <a:off x="4501217" y="2047994"/>
            <a:ext cx="7473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Mastoid process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7C53545-4908-4932-959B-F682F9FC8D8E}"/>
              </a:ext>
            </a:extLst>
          </p:cNvPr>
          <p:cNvSpPr/>
          <p:nvPr/>
        </p:nvSpPr>
        <p:spPr>
          <a:xfrm>
            <a:off x="4497030" y="2244775"/>
            <a:ext cx="880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Middle cranial fossa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05B3FCF-211E-4ADC-B966-3EA0EB7049F9}"/>
              </a:ext>
            </a:extLst>
          </p:cNvPr>
          <p:cNvSpPr/>
          <p:nvPr/>
        </p:nvSpPr>
        <p:spPr>
          <a:xfrm>
            <a:off x="4499907" y="2467094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Petrous part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AE6091D-3852-475C-82EE-5CF33D1B1632}"/>
              </a:ext>
            </a:extLst>
          </p:cNvPr>
          <p:cNvSpPr/>
          <p:nvPr/>
        </p:nvSpPr>
        <p:spPr>
          <a:xfrm>
            <a:off x="4497030" y="2679115"/>
            <a:ext cx="880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Squamous part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511A51F-AA9D-4299-B8F0-93195D25C21B}"/>
              </a:ext>
            </a:extLst>
          </p:cNvPr>
          <p:cNvSpPr/>
          <p:nvPr/>
        </p:nvSpPr>
        <p:spPr>
          <a:xfrm>
            <a:off x="4501217" y="2893814"/>
            <a:ext cx="7088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Styloid process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0ECBEE5-6190-428C-9904-12580F20BAEF}"/>
              </a:ext>
            </a:extLst>
          </p:cNvPr>
          <p:cNvSpPr/>
          <p:nvPr/>
        </p:nvSpPr>
        <p:spPr>
          <a:xfrm>
            <a:off x="4500414" y="3090595"/>
            <a:ext cx="922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Stylomastoid foramen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7.10)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2A7A724-0218-4E19-98CA-375025065B9B}"/>
              </a:ext>
            </a:extLst>
          </p:cNvPr>
          <p:cNvSpPr/>
          <p:nvPr/>
        </p:nvSpPr>
        <p:spPr>
          <a:xfrm>
            <a:off x="4504372" y="3305294"/>
            <a:ext cx="83227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Zygomatic process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1296B2F-A462-46F5-9B30-70EC1B72AB9B}"/>
              </a:ext>
            </a:extLst>
          </p:cNvPr>
          <p:cNvSpPr/>
          <p:nvPr/>
        </p:nvSpPr>
        <p:spPr>
          <a:xfrm>
            <a:off x="2221527" y="3968234"/>
            <a:ext cx="17860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800" b="1" dirty="0">
                <a:solidFill>
                  <a:srgbClr val="000000"/>
                </a:solidFill>
              </a:rPr>
              <a:t>(d) Occipital Bone—Inferior View</a:t>
            </a:r>
            <a:endParaRPr lang="en-IN" sz="800" dirty="0">
              <a:solidFill>
                <a:srgbClr val="00000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4A865D3-87D2-4CEA-B0DF-2F6779BB3160}"/>
              </a:ext>
            </a:extLst>
          </p:cNvPr>
          <p:cNvSpPr/>
          <p:nvPr/>
        </p:nvSpPr>
        <p:spPr>
          <a:xfrm>
            <a:off x="3766542" y="5180558"/>
            <a:ext cx="4700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Condyle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0A462D4-A387-441D-90C5-DCC1725E10FB}"/>
              </a:ext>
            </a:extLst>
          </p:cNvPr>
          <p:cNvSpPr/>
          <p:nvPr/>
        </p:nvSpPr>
        <p:spPr>
          <a:xfrm>
            <a:off x="3766542" y="5371058"/>
            <a:ext cx="8162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Foramen magnum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76C78BB-73BA-4633-9FF6-6431EF5CDD5C}"/>
              </a:ext>
            </a:extLst>
          </p:cNvPr>
          <p:cNvSpPr/>
          <p:nvPr/>
        </p:nvSpPr>
        <p:spPr>
          <a:xfrm>
            <a:off x="3766542" y="5691098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Inferior</a:t>
            </a:r>
          </a:p>
          <a:p>
            <a:r>
              <a:rPr lang="en-IN" sz="600" dirty="0">
                <a:solidFill>
                  <a:srgbClr val="000000"/>
                </a:solidFill>
              </a:rPr>
              <a:t>nuchal line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F501019-D9A1-4B55-9841-01FD47989189}"/>
              </a:ext>
            </a:extLst>
          </p:cNvPr>
          <p:cNvSpPr/>
          <p:nvPr/>
        </p:nvSpPr>
        <p:spPr>
          <a:xfrm>
            <a:off x="3769697" y="5896838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</a:t>
            </a:r>
          </a:p>
          <a:p>
            <a:r>
              <a:rPr lang="en-IN" sz="600" dirty="0">
                <a:solidFill>
                  <a:srgbClr val="000000"/>
                </a:solidFill>
              </a:rPr>
              <a:t>nuchal line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F858590-AB4C-4D24-9F4D-5B2922B7B44F}"/>
              </a:ext>
            </a:extLst>
          </p:cNvPr>
          <p:cNvSpPr/>
          <p:nvPr/>
        </p:nvSpPr>
        <p:spPr>
          <a:xfrm>
            <a:off x="3769697" y="6133058"/>
            <a:ext cx="769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External occipital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protuberance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F1F02DC-8B4B-47C1-864E-75662B63E714}"/>
              </a:ext>
            </a:extLst>
          </p:cNvPr>
          <p:cNvSpPr/>
          <p:nvPr/>
        </p:nvSpPr>
        <p:spPr>
          <a:xfrm>
            <a:off x="2740997" y="4745474"/>
            <a:ext cx="4844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Anterior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80094DC-D2AC-470B-8FBE-DFB6D659FDED}"/>
              </a:ext>
            </a:extLst>
          </p:cNvPr>
          <p:cNvSpPr/>
          <p:nvPr/>
        </p:nvSpPr>
        <p:spPr>
          <a:xfrm>
            <a:off x="2740997" y="6299954"/>
            <a:ext cx="5229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Posterior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1E6B672-4F37-46D5-A8D0-9E4CA3C968AE}"/>
              </a:ext>
            </a:extLst>
          </p:cNvPr>
          <p:cNvSpPr/>
          <p:nvPr/>
        </p:nvSpPr>
        <p:spPr>
          <a:xfrm>
            <a:off x="4569797" y="4166354"/>
            <a:ext cx="55335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Landmark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1328096-78CB-4299-B138-3DB15B9AC33E}"/>
              </a:ext>
            </a:extLst>
          </p:cNvPr>
          <p:cNvSpPr/>
          <p:nvPr/>
        </p:nvSpPr>
        <p:spPr>
          <a:xfrm>
            <a:off x="5491817" y="4166354"/>
            <a:ext cx="60785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Description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0E9E11F-F794-4336-A0C1-4675F5810368}"/>
              </a:ext>
            </a:extLst>
          </p:cNvPr>
          <p:cNvSpPr/>
          <p:nvPr/>
        </p:nvSpPr>
        <p:spPr>
          <a:xfrm>
            <a:off x="5493988" y="5452795"/>
            <a:ext cx="1513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Depression in the posterior of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cranial cavity formed by the cerebellum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8CF3E31-802E-4774-9BB9-A32A17ABA527}"/>
              </a:ext>
            </a:extLst>
          </p:cNvPr>
          <p:cNvSpPr/>
          <p:nvPr/>
        </p:nvSpPr>
        <p:spPr>
          <a:xfrm>
            <a:off x="4578669" y="5452795"/>
            <a:ext cx="9431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Posterior cranial fossa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A4A9189-0AE7-4829-B3C2-5B408E51FB88}"/>
              </a:ext>
            </a:extLst>
          </p:cNvPr>
          <p:cNvSpPr/>
          <p:nvPr/>
        </p:nvSpPr>
        <p:spPr>
          <a:xfrm>
            <a:off x="5500209" y="4302175"/>
            <a:ext cx="1374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Articulation point between the skull</a:t>
            </a:r>
          </a:p>
          <a:p>
            <a:r>
              <a:rPr lang="en-IN" sz="600" dirty="0">
                <a:solidFill>
                  <a:srgbClr val="000000"/>
                </a:solidFill>
              </a:rPr>
              <a:t>and first vertebra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AE9DF70-42ED-4BEB-8222-8E2D5067E514}"/>
              </a:ext>
            </a:extLst>
          </p:cNvPr>
          <p:cNvSpPr/>
          <p:nvPr/>
        </p:nvSpPr>
        <p:spPr>
          <a:xfrm>
            <a:off x="5501260" y="4537055"/>
            <a:ext cx="1478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Attachment point for a strong ligament</a:t>
            </a:r>
          </a:p>
          <a:p>
            <a:r>
              <a:rPr lang="en-IN" sz="600" dirty="0">
                <a:solidFill>
                  <a:srgbClr val="000000"/>
                </a:solidFill>
              </a:rPr>
              <a:t>(nuchal ligament) in the back of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neck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EEE0FAA-0DE5-4F75-A695-BB57C7A7B07B}"/>
              </a:ext>
            </a:extLst>
          </p:cNvPr>
          <p:cNvSpPr/>
          <p:nvPr/>
        </p:nvSpPr>
        <p:spPr>
          <a:xfrm>
            <a:off x="5500212" y="4850815"/>
            <a:ext cx="1414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Opening around the point where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brain and spinal cord connect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4AAB763-EE01-4E19-A00D-99885D337F2E}"/>
              </a:ext>
            </a:extLst>
          </p:cNvPr>
          <p:cNvSpPr/>
          <p:nvPr/>
        </p:nvSpPr>
        <p:spPr>
          <a:xfrm>
            <a:off x="5501311" y="5071795"/>
            <a:ext cx="14583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Opening through which the </a:t>
            </a:r>
            <a:r>
              <a:rPr lang="en-IN" sz="600" dirty="0" err="1">
                <a:solidFill>
                  <a:srgbClr val="000000"/>
                </a:solidFill>
              </a:rPr>
              <a:t>hypoglos</a:t>
            </a:r>
            <a:r>
              <a:rPr lang="en-IN" sz="600" dirty="0">
                <a:solidFill>
                  <a:srgbClr val="000000"/>
                </a:solidFill>
              </a:rPr>
              <a:t>-</a:t>
            </a:r>
          </a:p>
          <a:p>
            <a:r>
              <a:rPr lang="en-IN" sz="600" dirty="0">
                <a:solidFill>
                  <a:srgbClr val="000000"/>
                </a:solidFill>
              </a:rPr>
              <a:t>sal nerve (cranial nerve XII) passes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7CDD10B-B3D8-42E7-9AA0-B7DFBED4E18A}"/>
              </a:ext>
            </a:extLst>
          </p:cNvPr>
          <p:cNvSpPr/>
          <p:nvPr/>
        </p:nvSpPr>
        <p:spPr>
          <a:xfrm>
            <a:off x="5498127" y="5309354"/>
            <a:ext cx="136287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Attachment point for neck muscles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4BD9304-D211-46D9-BA25-57DE5B45D496}"/>
              </a:ext>
            </a:extLst>
          </p:cNvPr>
          <p:cNvSpPr/>
          <p:nvPr/>
        </p:nvSpPr>
        <p:spPr>
          <a:xfrm>
            <a:off x="5498127" y="5705594"/>
            <a:ext cx="136287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Attachment point for neck muscles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7E625E3-4E52-41C6-9D80-291BDD5A5AD3}"/>
              </a:ext>
            </a:extLst>
          </p:cNvPr>
          <p:cNvSpPr/>
          <p:nvPr/>
        </p:nvSpPr>
        <p:spPr>
          <a:xfrm>
            <a:off x="4574262" y="4303514"/>
            <a:ext cx="4700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Condyle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F0063D-1014-4D0C-885F-DB25EC77E7FC}"/>
              </a:ext>
            </a:extLst>
          </p:cNvPr>
          <p:cNvSpPr/>
          <p:nvPr/>
        </p:nvSpPr>
        <p:spPr>
          <a:xfrm>
            <a:off x="4576107" y="4532114"/>
            <a:ext cx="769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External occipital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protuberance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5787898-60EC-4326-A81E-D6B4B871F012}"/>
              </a:ext>
            </a:extLst>
          </p:cNvPr>
          <p:cNvSpPr/>
          <p:nvPr/>
        </p:nvSpPr>
        <p:spPr>
          <a:xfrm>
            <a:off x="4572952" y="4852154"/>
            <a:ext cx="8162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Foramen magnum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687992F-4A9B-41CB-819B-DCAEA3431C2B}"/>
              </a:ext>
            </a:extLst>
          </p:cNvPr>
          <p:cNvSpPr/>
          <p:nvPr/>
        </p:nvSpPr>
        <p:spPr>
          <a:xfrm>
            <a:off x="4574642" y="5071795"/>
            <a:ext cx="880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Hypoglossal canal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7.9)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07CBEA2-11FA-4707-BB38-EC96772C5DB6}"/>
              </a:ext>
            </a:extLst>
          </p:cNvPr>
          <p:cNvSpPr/>
          <p:nvPr/>
        </p:nvSpPr>
        <p:spPr>
          <a:xfrm>
            <a:off x="4572952" y="5309354"/>
            <a:ext cx="81785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Inferior nuchal line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E1F03FD-BDBF-44DB-A455-E38517914E0B}"/>
              </a:ext>
            </a:extLst>
          </p:cNvPr>
          <p:cNvSpPr/>
          <p:nvPr/>
        </p:nvSpPr>
        <p:spPr>
          <a:xfrm>
            <a:off x="4572952" y="5705594"/>
            <a:ext cx="87075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 nuchal line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4B9B203-8B55-4181-806C-C995201310FD}"/>
              </a:ext>
            </a:extLst>
          </p:cNvPr>
          <p:cNvSpPr/>
          <p:nvPr/>
        </p:nvSpPr>
        <p:spPr>
          <a:xfrm>
            <a:off x="4565332" y="5850374"/>
            <a:ext cx="79701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Special Features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F06F65E-7621-411B-A7E9-833FF9588DF5}"/>
              </a:ext>
            </a:extLst>
          </p:cNvPr>
          <p:cNvSpPr/>
          <p:nvPr/>
        </p:nvSpPr>
        <p:spPr>
          <a:xfrm>
            <a:off x="4576107" y="6002774"/>
            <a:ext cx="11095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Forms the base of the skull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03C3BAF-A43C-4AB2-A0D4-D9CE1A92059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7.7cont01</a:t>
            </a:r>
          </a:p>
        </p:txBody>
      </p:sp>
    </p:spTree>
    <p:extLst>
      <p:ext uri="{BB962C8B-B14F-4D97-AF65-F5344CB8AC3E}">
        <p14:creationId xmlns:p14="http://schemas.microsoft.com/office/powerpoint/2010/main" val="2130111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E10350-C47D-4F74-AA4F-FB93FE77792A}"/>
              </a:ext>
            </a:extLst>
          </p:cNvPr>
          <p:cNvGrpSpPr/>
          <p:nvPr/>
        </p:nvGrpSpPr>
        <p:grpSpPr>
          <a:xfrm>
            <a:off x="1385454" y="360804"/>
            <a:ext cx="6373092" cy="6136393"/>
            <a:chOff x="1385454" y="360804"/>
            <a:chExt cx="6373092" cy="61363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D15206-C109-48C7-8800-6A576EB3A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33"/>
            <a:stretch/>
          </p:blipFill>
          <p:spPr>
            <a:xfrm>
              <a:off x="1385455" y="619183"/>
              <a:ext cx="6373091" cy="58780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8D9543-8A93-4FAE-9CDE-1768BFD0A5C1}"/>
                </a:ext>
              </a:extLst>
            </p:cNvPr>
            <p:cNvSpPr txBox="1"/>
            <p:nvPr/>
          </p:nvSpPr>
          <p:spPr>
            <a:xfrm>
              <a:off x="1385454" y="360804"/>
              <a:ext cx="999605" cy="257389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440A77-D1F3-4674-9D2D-EEEAFAEB970B}"/>
                </a:ext>
              </a:extLst>
            </p:cNvPr>
            <p:cNvSpPr txBox="1"/>
            <p:nvPr/>
          </p:nvSpPr>
          <p:spPr>
            <a:xfrm>
              <a:off x="2424957" y="360804"/>
              <a:ext cx="5333589" cy="25738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FC2C985-6B3C-488C-9415-7B53629414AD}"/>
              </a:ext>
            </a:extLst>
          </p:cNvPr>
          <p:cNvSpPr/>
          <p:nvPr/>
        </p:nvSpPr>
        <p:spPr>
          <a:xfrm>
            <a:off x="1437125" y="354866"/>
            <a:ext cx="912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7.1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39AC85-7A0F-4966-8E9D-76A2768CD643}"/>
              </a:ext>
            </a:extLst>
          </p:cNvPr>
          <p:cNvSpPr/>
          <p:nvPr/>
        </p:nvSpPr>
        <p:spPr>
          <a:xfrm>
            <a:off x="2538965" y="361147"/>
            <a:ext cx="342599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Number of Named Bones Listed by Category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E1C52-2AFE-4FE3-9622-324DAE09DB85}"/>
              </a:ext>
            </a:extLst>
          </p:cNvPr>
          <p:cNvSpPr/>
          <p:nvPr/>
        </p:nvSpPr>
        <p:spPr>
          <a:xfrm>
            <a:off x="1524000" y="1275695"/>
            <a:ext cx="102107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Paired (left and right)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5B0DFC-9A91-4FFE-8A12-E57F832B2A53}"/>
              </a:ext>
            </a:extLst>
          </p:cNvPr>
          <p:cNvSpPr/>
          <p:nvPr/>
        </p:nvSpPr>
        <p:spPr>
          <a:xfrm>
            <a:off x="2635960" y="4491335"/>
            <a:ext cx="109839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associated bones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2D6F1-C67F-40A0-9BAC-12E177088FE9}"/>
              </a:ext>
            </a:extLst>
          </p:cNvPr>
          <p:cNvSpPr/>
          <p:nvPr/>
        </p:nvSpPr>
        <p:spPr>
          <a:xfrm>
            <a:off x="4617720" y="871835"/>
            <a:ext cx="115212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Appendicular Skeleton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C02A8D-3FA0-400C-B7DD-52460CD05D29}"/>
              </a:ext>
            </a:extLst>
          </p:cNvPr>
          <p:cNvSpPr/>
          <p:nvPr/>
        </p:nvSpPr>
        <p:spPr>
          <a:xfrm>
            <a:off x="1427322" y="643533"/>
            <a:ext cx="5728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Bones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844296-588D-470A-A21C-F5223BCB055A}"/>
              </a:ext>
            </a:extLst>
          </p:cNvPr>
          <p:cNvSpPr/>
          <p:nvPr/>
        </p:nvSpPr>
        <p:spPr>
          <a:xfrm>
            <a:off x="4604862" y="643533"/>
            <a:ext cx="5728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Bones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47491E-3885-4FA9-9D6F-518D491D7ADB}"/>
              </a:ext>
            </a:extLst>
          </p:cNvPr>
          <p:cNvSpPr/>
          <p:nvPr/>
        </p:nvSpPr>
        <p:spPr>
          <a:xfrm>
            <a:off x="3764280" y="643533"/>
            <a:ext cx="6629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Number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157461-9D71-45BB-99D4-F79459343FCC}"/>
              </a:ext>
            </a:extLst>
          </p:cNvPr>
          <p:cNvSpPr/>
          <p:nvPr/>
        </p:nvSpPr>
        <p:spPr>
          <a:xfrm>
            <a:off x="7048500" y="643533"/>
            <a:ext cx="6629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Number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3AE8F1-C962-4D2C-9508-1B51DA435EA4}"/>
              </a:ext>
            </a:extLst>
          </p:cNvPr>
          <p:cNvSpPr/>
          <p:nvPr/>
        </p:nvSpPr>
        <p:spPr>
          <a:xfrm>
            <a:off x="1440517" y="871835"/>
            <a:ext cx="7918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rgbClr val="000000"/>
                </a:solidFill>
              </a:rPr>
              <a:t>Axial Skeleton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D54E6F-917B-4C95-8CC9-98F6168ED8C2}"/>
              </a:ext>
            </a:extLst>
          </p:cNvPr>
          <p:cNvSpPr/>
          <p:nvPr/>
        </p:nvSpPr>
        <p:spPr>
          <a:xfrm>
            <a:off x="1436558" y="1008995"/>
            <a:ext cx="79972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Skull (Cranium)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F20579-69F0-44C6-8BE3-E62523A902D8}"/>
              </a:ext>
            </a:extLst>
          </p:cNvPr>
          <p:cNvSpPr/>
          <p:nvPr/>
        </p:nvSpPr>
        <p:spPr>
          <a:xfrm>
            <a:off x="1432711" y="1138535"/>
            <a:ext cx="7312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Cranial bones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AE9CBF-3C1F-40E2-A58F-41703DB3FE4B}"/>
              </a:ext>
            </a:extLst>
          </p:cNvPr>
          <p:cNvSpPr/>
          <p:nvPr/>
        </p:nvSpPr>
        <p:spPr>
          <a:xfrm>
            <a:off x="2631121" y="1275695"/>
            <a:ext cx="48474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Parietal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33E4C-33D3-4474-BA40-B22B0C4E570D}"/>
              </a:ext>
            </a:extLst>
          </p:cNvPr>
          <p:cNvSpPr/>
          <p:nvPr/>
        </p:nvSpPr>
        <p:spPr>
          <a:xfrm>
            <a:off x="2636925" y="1412855"/>
            <a:ext cx="5615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Temporal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341D5A-7118-43F4-B755-0D003AF69CA4}"/>
              </a:ext>
            </a:extLst>
          </p:cNvPr>
          <p:cNvSpPr/>
          <p:nvPr/>
        </p:nvSpPr>
        <p:spPr>
          <a:xfrm>
            <a:off x="2631201" y="1557635"/>
            <a:ext cx="46021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Frontal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3ED34E7-1AD1-490C-98C2-98CD959686CB}"/>
              </a:ext>
            </a:extLst>
          </p:cNvPr>
          <p:cNvSpPr/>
          <p:nvPr/>
        </p:nvSpPr>
        <p:spPr>
          <a:xfrm>
            <a:off x="2628900" y="1694795"/>
            <a:ext cx="55625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Sphenoid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A44142-093F-42AD-8988-4FBD21862107}"/>
              </a:ext>
            </a:extLst>
          </p:cNvPr>
          <p:cNvSpPr/>
          <p:nvPr/>
        </p:nvSpPr>
        <p:spPr>
          <a:xfrm>
            <a:off x="2629779" y="1839575"/>
            <a:ext cx="5240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Occipital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83E8E0E-EF19-4DB4-BD1A-3D46FBF5960A}"/>
              </a:ext>
            </a:extLst>
          </p:cNvPr>
          <p:cNvSpPr/>
          <p:nvPr/>
        </p:nvSpPr>
        <p:spPr>
          <a:xfrm>
            <a:off x="2629864" y="1976735"/>
            <a:ext cx="50860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Ethmoid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C8212F-9F63-4C0E-A5BF-6EF3F7C556FA}"/>
              </a:ext>
            </a:extLst>
          </p:cNvPr>
          <p:cNvSpPr/>
          <p:nvPr/>
        </p:nvSpPr>
        <p:spPr>
          <a:xfrm>
            <a:off x="1431832" y="2127124"/>
            <a:ext cx="685750" cy="20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Facial bones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D10BA6-5D3D-4000-99C2-86E7D95A4D8C}"/>
              </a:ext>
            </a:extLst>
          </p:cNvPr>
          <p:cNvSpPr/>
          <p:nvPr/>
        </p:nvSpPr>
        <p:spPr>
          <a:xfrm>
            <a:off x="1525359" y="2273915"/>
            <a:ext cx="44225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Paired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80CB3A2-4C3C-41A7-8CCE-9C85D64F3000}"/>
              </a:ext>
            </a:extLst>
          </p:cNvPr>
          <p:cNvSpPr/>
          <p:nvPr/>
        </p:nvSpPr>
        <p:spPr>
          <a:xfrm>
            <a:off x="2628900" y="2273915"/>
            <a:ext cx="46021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Maxilla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02C5400-DB87-4CCA-B6DC-D88126ACC2B0}"/>
              </a:ext>
            </a:extLst>
          </p:cNvPr>
          <p:cNvSpPr/>
          <p:nvPr/>
        </p:nvSpPr>
        <p:spPr>
          <a:xfrm>
            <a:off x="2633411" y="2411075"/>
            <a:ext cx="59748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Zygomatic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9DE712-B9AC-457B-95AD-349534B5FBB0}"/>
              </a:ext>
            </a:extLst>
          </p:cNvPr>
          <p:cNvSpPr/>
          <p:nvPr/>
        </p:nvSpPr>
        <p:spPr>
          <a:xfrm>
            <a:off x="2631503" y="2555855"/>
            <a:ext cx="50357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Palatine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0508684-CA2B-4F97-95BC-41DC9147CB46}"/>
              </a:ext>
            </a:extLst>
          </p:cNvPr>
          <p:cNvSpPr/>
          <p:nvPr/>
        </p:nvSpPr>
        <p:spPr>
          <a:xfrm>
            <a:off x="2632373" y="2693015"/>
            <a:ext cx="5188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Lacrimal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9BD673E-9BEC-4CB7-A64D-6AF85BCCE0FA}"/>
              </a:ext>
            </a:extLst>
          </p:cNvPr>
          <p:cNvSpPr/>
          <p:nvPr/>
        </p:nvSpPr>
        <p:spPr>
          <a:xfrm>
            <a:off x="2626247" y="2837795"/>
            <a:ext cx="4091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Nasal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C13B59-3842-4135-89FF-A905549985AC}"/>
              </a:ext>
            </a:extLst>
          </p:cNvPr>
          <p:cNvSpPr/>
          <p:nvPr/>
        </p:nvSpPr>
        <p:spPr>
          <a:xfrm>
            <a:off x="2633955" y="2982575"/>
            <a:ext cx="10109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Inferior nasal concha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34D03B0-46E4-46FF-B897-A4903B04B8D5}"/>
              </a:ext>
            </a:extLst>
          </p:cNvPr>
          <p:cNvSpPr/>
          <p:nvPr/>
        </p:nvSpPr>
        <p:spPr>
          <a:xfrm>
            <a:off x="2634380" y="3127355"/>
            <a:ext cx="54529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Mandible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26FA66A-7134-4497-929C-6146A09C4C63}"/>
              </a:ext>
            </a:extLst>
          </p:cNvPr>
          <p:cNvSpPr/>
          <p:nvPr/>
        </p:nvSpPr>
        <p:spPr>
          <a:xfrm>
            <a:off x="2632204" y="3272135"/>
            <a:ext cx="44765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Vomer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0BAEA77-7DC2-4AD3-AC9B-8A7C37CFAD8E}"/>
              </a:ext>
            </a:extLst>
          </p:cNvPr>
          <p:cNvSpPr/>
          <p:nvPr/>
        </p:nvSpPr>
        <p:spPr>
          <a:xfrm>
            <a:off x="2637424" y="3432155"/>
            <a:ext cx="84815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skull bones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4DE6CA-9788-4CA5-8904-41536EEEDE9D}"/>
              </a:ext>
            </a:extLst>
          </p:cNvPr>
          <p:cNvSpPr/>
          <p:nvPr/>
        </p:nvSpPr>
        <p:spPr>
          <a:xfrm>
            <a:off x="1435405" y="3637895"/>
            <a:ext cx="144568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Bones Associated with the Skull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83882A-BD59-417E-A583-E63CAD964B3F}"/>
              </a:ext>
            </a:extLst>
          </p:cNvPr>
          <p:cNvSpPr/>
          <p:nvPr/>
        </p:nvSpPr>
        <p:spPr>
          <a:xfrm>
            <a:off x="1439007" y="3775055"/>
            <a:ext cx="8503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Auditory ossicles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AAF58-68D1-4293-B825-B989B586EA70}"/>
              </a:ext>
            </a:extLst>
          </p:cNvPr>
          <p:cNvSpPr/>
          <p:nvPr/>
        </p:nvSpPr>
        <p:spPr>
          <a:xfrm>
            <a:off x="1529407" y="3927455"/>
            <a:ext cx="48876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Malleus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9BEC339-BA94-4A73-8846-D19C66D941DE}"/>
              </a:ext>
            </a:extLst>
          </p:cNvPr>
          <p:cNvSpPr/>
          <p:nvPr/>
        </p:nvSpPr>
        <p:spPr>
          <a:xfrm>
            <a:off x="1524437" y="4056995"/>
            <a:ext cx="39687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Incus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5C97DA-44CC-4B18-AD98-475F7DDA26CE}"/>
              </a:ext>
            </a:extLst>
          </p:cNvPr>
          <p:cNvSpPr/>
          <p:nvPr/>
        </p:nvSpPr>
        <p:spPr>
          <a:xfrm>
            <a:off x="1528143" y="4194155"/>
            <a:ext cx="46121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Stapes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972C469-E8D1-4341-9129-6F2E78CE076E}"/>
              </a:ext>
            </a:extLst>
          </p:cNvPr>
          <p:cNvSpPr/>
          <p:nvPr/>
        </p:nvSpPr>
        <p:spPr>
          <a:xfrm>
            <a:off x="1434605" y="4338935"/>
            <a:ext cx="40889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Hyoid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ACBFE7-3838-4DB2-9F39-6888999A96B3}"/>
              </a:ext>
            </a:extLst>
          </p:cNvPr>
          <p:cNvSpPr/>
          <p:nvPr/>
        </p:nvSpPr>
        <p:spPr>
          <a:xfrm>
            <a:off x="2634744" y="5520035"/>
            <a:ext cx="133969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vertebral column bones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4A00ADC-6502-45E6-9054-CED531B450E2}"/>
              </a:ext>
            </a:extLst>
          </p:cNvPr>
          <p:cNvSpPr/>
          <p:nvPr/>
        </p:nvSpPr>
        <p:spPr>
          <a:xfrm>
            <a:off x="1426125" y="4689455"/>
            <a:ext cx="8760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Vertebral Column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68D8622-1AC2-4BD2-B7E2-038D1A88C545}"/>
              </a:ext>
            </a:extLst>
          </p:cNvPr>
          <p:cNvSpPr/>
          <p:nvPr/>
        </p:nvSpPr>
        <p:spPr>
          <a:xfrm>
            <a:off x="1527195" y="4834235"/>
            <a:ext cx="9080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Cervical vertebrae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C7B635C-0A29-4B4F-AA54-63D318502A58}"/>
              </a:ext>
            </a:extLst>
          </p:cNvPr>
          <p:cNvSpPr/>
          <p:nvPr/>
        </p:nvSpPr>
        <p:spPr>
          <a:xfrm>
            <a:off x="1533309" y="4964765"/>
            <a:ext cx="926274" cy="19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Thoracic vertebrae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2E50C4B-FA23-4B26-839A-84B03AA895CD}"/>
              </a:ext>
            </a:extLst>
          </p:cNvPr>
          <p:cNvSpPr/>
          <p:nvPr/>
        </p:nvSpPr>
        <p:spPr>
          <a:xfrm>
            <a:off x="1528520" y="5116175"/>
            <a:ext cx="89013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Lumbar vertebrae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EBC6FFE-AAFC-42B1-804A-25760F026DF9}"/>
              </a:ext>
            </a:extLst>
          </p:cNvPr>
          <p:cNvSpPr/>
          <p:nvPr/>
        </p:nvSpPr>
        <p:spPr>
          <a:xfrm>
            <a:off x="1526963" y="5253335"/>
            <a:ext cx="4936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Sacrum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EC76D72-B511-4F57-80E5-88B2CE671017}"/>
              </a:ext>
            </a:extLst>
          </p:cNvPr>
          <p:cNvSpPr/>
          <p:nvPr/>
        </p:nvSpPr>
        <p:spPr>
          <a:xfrm>
            <a:off x="1526386" y="5377191"/>
            <a:ext cx="47720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Coccyx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FE633EF-C337-4539-9D4A-143EFF7C6FA6}"/>
              </a:ext>
            </a:extLst>
          </p:cNvPr>
          <p:cNvSpPr/>
          <p:nvPr/>
        </p:nvSpPr>
        <p:spPr>
          <a:xfrm>
            <a:off x="1432808" y="5710535"/>
            <a:ext cx="7628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Thoracic Cage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5591F07-643C-4670-87C8-26D61DFD604F}"/>
              </a:ext>
            </a:extLst>
          </p:cNvPr>
          <p:cNvSpPr/>
          <p:nvPr/>
        </p:nvSpPr>
        <p:spPr>
          <a:xfrm>
            <a:off x="1529491" y="5848685"/>
            <a:ext cx="362399" cy="19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Ribs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436869D-6441-4DF5-B176-483BB44B1EC4}"/>
              </a:ext>
            </a:extLst>
          </p:cNvPr>
          <p:cNvSpPr/>
          <p:nvPr/>
        </p:nvSpPr>
        <p:spPr>
          <a:xfrm>
            <a:off x="1524879" y="6001085"/>
            <a:ext cx="524017" cy="19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Sternum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D2CFA63-7B6E-4321-A04B-EA0CF5394C94}"/>
              </a:ext>
            </a:extLst>
          </p:cNvPr>
          <p:cNvSpPr/>
          <p:nvPr/>
        </p:nvSpPr>
        <p:spPr>
          <a:xfrm>
            <a:off x="2639520" y="6167735"/>
            <a:ext cx="12038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thoracic cage bones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44E06DB-ACD2-40B8-8790-4D420CE719F8}"/>
              </a:ext>
            </a:extLst>
          </p:cNvPr>
          <p:cNvSpPr/>
          <p:nvPr/>
        </p:nvSpPr>
        <p:spPr>
          <a:xfrm>
            <a:off x="2633500" y="6312515"/>
            <a:ext cx="121590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axial skeleton bones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A13CE6F-1422-49B5-89FF-8D283E751D26}"/>
              </a:ext>
            </a:extLst>
          </p:cNvPr>
          <p:cNvSpPr/>
          <p:nvPr/>
        </p:nvSpPr>
        <p:spPr>
          <a:xfrm>
            <a:off x="4618149" y="1008995"/>
            <a:ext cx="7717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Pectoral Girdle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DCB63C8-E3EF-4DD2-BDE1-FB39BC97AC7A}"/>
              </a:ext>
            </a:extLst>
          </p:cNvPr>
          <p:cNvSpPr/>
          <p:nvPr/>
        </p:nvSpPr>
        <p:spPr>
          <a:xfrm>
            <a:off x="4732020" y="1138535"/>
            <a:ext cx="50356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Scapula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310F2FD-84A5-44CE-BFC6-BA4796BBDC73}"/>
              </a:ext>
            </a:extLst>
          </p:cNvPr>
          <p:cNvSpPr/>
          <p:nvPr/>
        </p:nvSpPr>
        <p:spPr>
          <a:xfrm>
            <a:off x="7353300" y="11385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636DDA9-09E8-4319-AC53-EA66D85AE576}"/>
              </a:ext>
            </a:extLst>
          </p:cNvPr>
          <p:cNvSpPr/>
          <p:nvPr/>
        </p:nvSpPr>
        <p:spPr>
          <a:xfrm>
            <a:off x="7353300" y="128331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4857808-F5DE-49B6-B337-132D72429767}"/>
              </a:ext>
            </a:extLst>
          </p:cNvPr>
          <p:cNvSpPr/>
          <p:nvPr/>
        </p:nvSpPr>
        <p:spPr>
          <a:xfrm>
            <a:off x="4061460" y="12756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3D1E9D4-39C8-4323-A381-8118C4AFAADC}"/>
              </a:ext>
            </a:extLst>
          </p:cNvPr>
          <p:cNvSpPr/>
          <p:nvPr/>
        </p:nvSpPr>
        <p:spPr>
          <a:xfrm>
            <a:off x="4736990" y="1275695"/>
            <a:ext cx="4936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Clavicle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C561385-A38C-49AA-B54B-0B88C66457C0}"/>
              </a:ext>
            </a:extLst>
          </p:cNvPr>
          <p:cNvSpPr/>
          <p:nvPr/>
        </p:nvSpPr>
        <p:spPr>
          <a:xfrm>
            <a:off x="4061460" y="14128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F234F40-53FA-433D-B745-AE7682838417}"/>
              </a:ext>
            </a:extLst>
          </p:cNvPr>
          <p:cNvSpPr/>
          <p:nvPr/>
        </p:nvSpPr>
        <p:spPr>
          <a:xfrm>
            <a:off x="4610100" y="1412855"/>
            <a:ext cx="6469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Upper Limb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FCBC558-29AD-4B2E-A71F-0DF76B2BDF40}"/>
              </a:ext>
            </a:extLst>
          </p:cNvPr>
          <p:cNvSpPr/>
          <p:nvPr/>
        </p:nvSpPr>
        <p:spPr>
          <a:xfrm>
            <a:off x="1527581" y="1557635"/>
            <a:ext cx="8596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Unpaired (single)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9CFAF91-E9EA-4CD7-8590-360DF15E4335}"/>
              </a:ext>
            </a:extLst>
          </p:cNvPr>
          <p:cNvSpPr/>
          <p:nvPr/>
        </p:nvSpPr>
        <p:spPr>
          <a:xfrm>
            <a:off x="4069080" y="15576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F321EB9-D52E-4044-B611-DE17C7A009C4}"/>
              </a:ext>
            </a:extLst>
          </p:cNvPr>
          <p:cNvSpPr/>
          <p:nvPr/>
        </p:nvSpPr>
        <p:spPr>
          <a:xfrm>
            <a:off x="7353300" y="15576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DCC470A-EBFC-438B-9EF5-9C7D7251A8DC}"/>
              </a:ext>
            </a:extLst>
          </p:cNvPr>
          <p:cNvSpPr/>
          <p:nvPr/>
        </p:nvSpPr>
        <p:spPr>
          <a:xfrm>
            <a:off x="4069080" y="16947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5393619-D425-4BB2-9148-D882B1C5FB1C}"/>
              </a:ext>
            </a:extLst>
          </p:cNvPr>
          <p:cNvSpPr/>
          <p:nvPr/>
        </p:nvSpPr>
        <p:spPr>
          <a:xfrm>
            <a:off x="4734648" y="1557635"/>
            <a:ext cx="54411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Humerus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28B79A7-812A-4953-8338-8588BE5C4F83}"/>
              </a:ext>
            </a:extLst>
          </p:cNvPr>
          <p:cNvSpPr/>
          <p:nvPr/>
        </p:nvSpPr>
        <p:spPr>
          <a:xfrm>
            <a:off x="4735708" y="1694795"/>
            <a:ext cx="36688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Ulna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804A765-77AE-417B-85E9-C430AA5444C3}"/>
              </a:ext>
            </a:extLst>
          </p:cNvPr>
          <p:cNvSpPr/>
          <p:nvPr/>
        </p:nvSpPr>
        <p:spPr>
          <a:xfrm>
            <a:off x="7353300" y="16947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7589386-EC01-4EEC-BDF2-3CB94DB50F6C}"/>
              </a:ext>
            </a:extLst>
          </p:cNvPr>
          <p:cNvSpPr/>
          <p:nvPr/>
        </p:nvSpPr>
        <p:spPr>
          <a:xfrm>
            <a:off x="4069080" y="18395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AC1EE21-0668-46AE-826B-C6D083FE1F82}"/>
              </a:ext>
            </a:extLst>
          </p:cNvPr>
          <p:cNvSpPr/>
          <p:nvPr/>
        </p:nvSpPr>
        <p:spPr>
          <a:xfrm>
            <a:off x="4730728" y="1839575"/>
            <a:ext cx="46043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ECF6B13-D66D-404A-818F-D1D71744561B}"/>
              </a:ext>
            </a:extLst>
          </p:cNvPr>
          <p:cNvSpPr/>
          <p:nvPr/>
        </p:nvSpPr>
        <p:spPr>
          <a:xfrm>
            <a:off x="7353300" y="18395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634F266-6D2B-4064-880B-E86BE33D4277}"/>
              </a:ext>
            </a:extLst>
          </p:cNvPr>
          <p:cNvSpPr/>
          <p:nvPr/>
        </p:nvSpPr>
        <p:spPr>
          <a:xfrm>
            <a:off x="4069080" y="19767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7E52244-93D7-423D-9914-AAB8A613EAC7}"/>
              </a:ext>
            </a:extLst>
          </p:cNvPr>
          <p:cNvSpPr/>
          <p:nvPr/>
        </p:nvSpPr>
        <p:spPr>
          <a:xfrm>
            <a:off x="4732020" y="1976735"/>
            <a:ext cx="7162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Carpal bones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8EAFD8A-532B-4C68-8CFC-F2184BE30C3E}"/>
              </a:ext>
            </a:extLst>
          </p:cNvPr>
          <p:cNvSpPr/>
          <p:nvPr/>
        </p:nvSpPr>
        <p:spPr>
          <a:xfrm>
            <a:off x="7301010" y="197673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C6E249-C50C-4A77-8FF0-D3A4E52836FD}"/>
              </a:ext>
            </a:extLst>
          </p:cNvPr>
          <p:cNvSpPr/>
          <p:nvPr/>
        </p:nvSpPr>
        <p:spPr>
          <a:xfrm>
            <a:off x="4736540" y="2129135"/>
            <a:ext cx="89013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Metacarpal bones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B464ACC-20FF-4479-AA23-14323A5B16D5}"/>
              </a:ext>
            </a:extLst>
          </p:cNvPr>
          <p:cNvSpPr/>
          <p:nvPr/>
        </p:nvSpPr>
        <p:spPr>
          <a:xfrm>
            <a:off x="7301010" y="212913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802461A-8EFF-4968-8C57-651BCBC840AD}"/>
              </a:ext>
            </a:extLst>
          </p:cNvPr>
          <p:cNvSpPr/>
          <p:nvPr/>
        </p:nvSpPr>
        <p:spPr>
          <a:xfrm>
            <a:off x="4061460" y="227391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5542B41-FA4F-41FA-8D77-2F10668B0E76}"/>
              </a:ext>
            </a:extLst>
          </p:cNvPr>
          <p:cNvSpPr/>
          <p:nvPr/>
        </p:nvSpPr>
        <p:spPr>
          <a:xfrm>
            <a:off x="4730924" y="2273915"/>
            <a:ext cx="6034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Phalanges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0E87C3A-C630-475E-B27E-546491534AA0}"/>
              </a:ext>
            </a:extLst>
          </p:cNvPr>
          <p:cNvSpPr/>
          <p:nvPr/>
        </p:nvSpPr>
        <p:spPr>
          <a:xfrm>
            <a:off x="7301010" y="227391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D61CB75-29FF-4C62-BFC6-B3D3A647B1E8}"/>
              </a:ext>
            </a:extLst>
          </p:cNvPr>
          <p:cNvSpPr/>
          <p:nvPr/>
        </p:nvSpPr>
        <p:spPr>
          <a:xfrm>
            <a:off x="4061460" y="24110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48C3E29-4227-4448-9B97-5E9D41735ED9}"/>
              </a:ext>
            </a:extLst>
          </p:cNvPr>
          <p:cNvSpPr/>
          <p:nvPr/>
        </p:nvSpPr>
        <p:spPr>
          <a:xfrm>
            <a:off x="5661702" y="2411075"/>
            <a:ext cx="151158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girdle and upper limb bones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7320D4A-A610-4B13-B402-952D1331788C}"/>
              </a:ext>
            </a:extLst>
          </p:cNvPr>
          <p:cNvSpPr/>
          <p:nvPr/>
        </p:nvSpPr>
        <p:spPr>
          <a:xfrm>
            <a:off x="7301010" y="241107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64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720420DD-5F24-4B8C-AB0D-0BCD784B762C}"/>
              </a:ext>
            </a:extLst>
          </p:cNvPr>
          <p:cNvCxnSpPr/>
          <p:nvPr/>
        </p:nvCxnSpPr>
        <p:spPr bwMode="auto">
          <a:xfrm>
            <a:off x="7329170" y="2440950"/>
            <a:ext cx="193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E8256A1-F1F4-497D-9C78-CF396358AAC6}"/>
              </a:ext>
            </a:extLst>
          </p:cNvPr>
          <p:cNvSpPr/>
          <p:nvPr/>
        </p:nvSpPr>
        <p:spPr>
          <a:xfrm>
            <a:off x="4061460" y="25558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8FB1451-6DDA-4092-9586-AF5A979FA43F}"/>
              </a:ext>
            </a:extLst>
          </p:cNvPr>
          <p:cNvSpPr/>
          <p:nvPr/>
        </p:nvSpPr>
        <p:spPr>
          <a:xfrm>
            <a:off x="4061460" y="269301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076A302-714E-4D9C-BF46-474086A94DD1}"/>
              </a:ext>
            </a:extLst>
          </p:cNvPr>
          <p:cNvSpPr/>
          <p:nvPr/>
        </p:nvSpPr>
        <p:spPr>
          <a:xfrm>
            <a:off x="4061460" y="28377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42C0D0E-D9AC-49F9-9D21-4D879E371699}"/>
              </a:ext>
            </a:extLst>
          </p:cNvPr>
          <p:cNvSpPr/>
          <p:nvPr/>
        </p:nvSpPr>
        <p:spPr>
          <a:xfrm>
            <a:off x="4061460" y="29825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0C13EA7-4429-484A-A750-67AAA7E69E81}"/>
              </a:ext>
            </a:extLst>
          </p:cNvPr>
          <p:cNvSpPr/>
          <p:nvPr/>
        </p:nvSpPr>
        <p:spPr>
          <a:xfrm>
            <a:off x="4069080" y="31273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1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CA0DD99-B124-4708-BCD4-36B1F0DD4FC1}"/>
              </a:ext>
            </a:extLst>
          </p:cNvPr>
          <p:cNvSpPr/>
          <p:nvPr/>
        </p:nvSpPr>
        <p:spPr>
          <a:xfrm>
            <a:off x="4069080" y="32721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1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01D58D9-05D0-49CD-A420-928966FB78F8}"/>
              </a:ext>
            </a:extLst>
          </p:cNvPr>
          <p:cNvSpPr/>
          <p:nvPr/>
        </p:nvSpPr>
        <p:spPr>
          <a:xfrm>
            <a:off x="1521853" y="3127355"/>
            <a:ext cx="54458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Unpaired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4BC667F-98EC-4DED-A6AE-71C2456E9B90}"/>
              </a:ext>
            </a:extLst>
          </p:cNvPr>
          <p:cNvSpPr/>
          <p:nvPr/>
        </p:nvSpPr>
        <p:spPr>
          <a:xfrm>
            <a:off x="4009170" y="343215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22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9874A20-2CC5-4673-B659-E5042B9BF9DA}"/>
              </a:ext>
            </a:extLst>
          </p:cNvPr>
          <p:cNvCxnSpPr/>
          <p:nvPr/>
        </p:nvCxnSpPr>
        <p:spPr bwMode="auto">
          <a:xfrm>
            <a:off x="4069322" y="3434090"/>
            <a:ext cx="1595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7B28EC9-F0B6-471E-87D8-91682F997EBF}"/>
              </a:ext>
            </a:extLst>
          </p:cNvPr>
          <p:cNvSpPr/>
          <p:nvPr/>
        </p:nvSpPr>
        <p:spPr>
          <a:xfrm>
            <a:off x="4612242" y="2654915"/>
            <a:ext cx="68151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Pelvic Girdle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CD0681A-0CA1-4E23-8480-1C236E075A34}"/>
              </a:ext>
            </a:extLst>
          </p:cNvPr>
          <p:cNvSpPr/>
          <p:nvPr/>
        </p:nvSpPr>
        <p:spPr>
          <a:xfrm>
            <a:off x="4739077" y="3637895"/>
            <a:ext cx="70216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Tarsal bones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823FD47-3754-410F-9E84-A78F6C261A61}"/>
              </a:ext>
            </a:extLst>
          </p:cNvPr>
          <p:cNvSpPr/>
          <p:nvPr/>
        </p:nvSpPr>
        <p:spPr>
          <a:xfrm>
            <a:off x="4732569" y="2784455"/>
            <a:ext cx="5391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Hip bone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E0F6FFF-14C8-4049-86A3-1E91F7DB1895}"/>
              </a:ext>
            </a:extLst>
          </p:cNvPr>
          <p:cNvSpPr/>
          <p:nvPr/>
        </p:nvSpPr>
        <p:spPr>
          <a:xfrm>
            <a:off x="4615548" y="2929235"/>
            <a:ext cx="6437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i="1" dirty="0">
                <a:solidFill>
                  <a:srgbClr val="000000"/>
                </a:solidFill>
              </a:rPr>
              <a:t>Lower Limb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1A04FAD-5861-4174-B18F-E6AA034BD3A3}"/>
              </a:ext>
            </a:extLst>
          </p:cNvPr>
          <p:cNvSpPr/>
          <p:nvPr/>
        </p:nvSpPr>
        <p:spPr>
          <a:xfrm>
            <a:off x="4732020" y="3066395"/>
            <a:ext cx="4419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Femur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921FAC7-DD9B-46D7-AC07-9DF9566924B9}"/>
              </a:ext>
            </a:extLst>
          </p:cNvPr>
          <p:cNvSpPr/>
          <p:nvPr/>
        </p:nvSpPr>
        <p:spPr>
          <a:xfrm>
            <a:off x="4737968" y="3203555"/>
            <a:ext cx="37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Tibia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4AE579A-A7C6-4AFE-9789-746E8B71C697}"/>
              </a:ext>
            </a:extLst>
          </p:cNvPr>
          <p:cNvSpPr/>
          <p:nvPr/>
        </p:nvSpPr>
        <p:spPr>
          <a:xfrm>
            <a:off x="4729807" y="3348335"/>
            <a:ext cx="42352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Fibula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03F7353-AE3D-46CA-908F-BCB40D015B53}"/>
              </a:ext>
            </a:extLst>
          </p:cNvPr>
          <p:cNvSpPr/>
          <p:nvPr/>
        </p:nvSpPr>
        <p:spPr>
          <a:xfrm>
            <a:off x="4734285" y="3493115"/>
            <a:ext cx="4529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Patella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59A5126-9217-4C5D-ADFF-F309EBB812D2}"/>
              </a:ext>
            </a:extLst>
          </p:cNvPr>
          <p:cNvSpPr/>
          <p:nvPr/>
        </p:nvSpPr>
        <p:spPr>
          <a:xfrm>
            <a:off x="7353300" y="27844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8508135-5D82-4A2E-8D5E-E7A10EB793CA}"/>
              </a:ext>
            </a:extLst>
          </p:cNvPr>
          <p:cNvSpPr/>
          <p:nvPr/>
        </p:nvSpPr>
        <p:spPr>
          <a:xfrm>
            <a:off x="7353300" y="30663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3E9014F-5215-4DAE-A392-225F40F7A401}"/>
              </a:ext>
            </a:extLst>
          </p:cNvPr>
          <p:cNvSpPr/>
          <p:nvPr/>
        </p:nvSpPr>
        <p:spPr>
          <a:xfrm>
            <a:off x="7353300" y="32035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6052035-E558-4E69-800B-A323233E8392}"/>
              </a:ext>
            </a:extLst>
          </p:cNvPr>
          <p:cNvSpPr/>
          <p:nvPr/>
        </p:nvSpPr>
        <p:spPr>
          <a:xfrm>
            <a:off x="7353300" y="33483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05D55B6-F151-44EF-9202-89F6E2224D4B}"/>
              </a:ext>
            </a:extLst>
          </p:cNvPr>
          <p:cNvSpPr/>
          <p:nvPr/>
        </p:nvSpPr>
        <p:spPr>
          <a:xfrm>
            <a:off x="7353300" y="349311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0058DC8-A05F-47B9-93EE-C84C4A14875B}"/>
              </a:ext>
            </a:extLst>
          </p:cNvPr>
          <p:cNvSpPr/>
          <p:nvPr/>
        </p:nvSpPr>
        <p:spPr>
          <a:xfrm>
            <a:off x="7301010" y="363789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ECA9CF1A-2805-4105-842A-C4065B3A6ABE}"/>
              </a:ext>
            </a:extLst>
          </p:cNvPr>
          <p:cNvSpPr/>
          <p:nvPr/>
        </p:nvSpPr>
        <p:spPr>
          <a:xfrm>
            <a:off x="4731303" y="3775055"/>
            <a:ext cx="86819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Metatarsal bones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F76787A-0240-4D06-A907-21765C4B81D5}"/>
              </a:ext>
            </a:extLst>
          </p:cNvPr>
          <p:cNvSpPr/>
          <p:nvPr/>
        </p:nvSpPr>
        <p:spPr>
          <a:xfrm>
            <a:off x="7301010" y="377505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A8C1B07-BE6A-4392-8B1F-FDEC3153B7EC}"/>
              </a:ext>
            </a:extLst>
          </p:cNvPr>
          <p:cNvSpPr/>
          <p:nvPr/>
        </p:nvSpPr>
        <p:spPr>
          <a:xfrm>
            <a:off x="4061460" y="39274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0EEFABA-C1B9-4B4E-80F5-749B8A095018}"/>
              </a:ext>
            </a:extLst>
          </p:cNvPr>
          <p:cNvSpPr/>
          <p:nvPr/>
        </p:nvSpPr>
        <p:spPr>
          <a:xfrm>
            <a:off x="4735328" y="3927455"/>
            <a:ext cx="6029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Phalanges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7F5C937-BC4B-4E39-ACD3-02AE93268EE1}"/>
              </a:ext>
            </a:extLst>
          </p:cNvPr>
          <p:cNvSpPr/>
          <p:nvPr/>
        </p:nvSpPr>
        <p:spPr>
          <a:xfrm>
            <a:off x="7308630" y="392745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C67A738-DC1B-455B-A670-91CB8262CECA}"/>
              </a:ext>
            </a:extLst>
          </p:cNvPr>
          <p:cNvSpPr/>
          <p:nvPr/>
        </p:nvSpPr>
        <p:spPr>
          <a:xfrm>
            <a:off x="4061460" y="405699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D8E49D9-3893-4B6A-847B-065D84D83155}"/>
              </a:ext>
            </a:extLst>
          </p:cNvPr>
          <p:cNvSpPr/>
          <p:nvPr/>
        </p:nvSpPr>
        <p:spPr>
          <a:xfrm>
            <a:off x="5676900" y="4056995"/>
            <a:ext cx="149239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girdle and lower limb bones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AB27582-20F2-4D09-A148-FBB5888AF230}"/>
              </a:ext>
            </a:extLst>
          </p:cNvPr>
          <p:cNvSpPr/>
          <p:nvPr/>
        </p:nvSpPr>
        <p:spPr>
          <a:xfrm>
            <a:off x="7301010" y="405699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62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3725585-1421-4EB8-9052-03795C804700}"/>
              </a:ext>
            </a:extLst>
          </p:cNvPr>
          <p:cNvCxnSpPr/>
          <p:nvPr/>
        </p:nvCxnSpPr>
        <p:spPr bwMode="auto">
          <a:xfrm>
            <a:off x="7329170" y="4081790"/>
            <a:ext cx="193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929207E-F0C8-4C3B-B0FE-774CA8CBF392}"/>
              </a:ext>
            </a:extLst>
          </p:cNvPr>
          <p:cNvSpPr/>
          <p:nvPr/>
        </p:nvSpPr>
        <p:spPr>
          <a:xfrm>
            <a:off x="4061460" y="419415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2C986A95-4339-4EF3-B625-063B13630CDF}"/>
              </a:ext>
            </a:extLst>
          </p:cNvPr>
          <p:cNvSpPr/>
          <p:nvPr/>
        </p:nvSpPr>
        <p:spPr>
          <a:xfrm>
            <a:off x="5631293" y="4194155"/>
            <a:ext cx="154663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appendicular skeleton bones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47389A4-F582-4BBA-86D2-71D36AD94E85}"/>
              </a:ext>
            </a:extLst>
          </p:cNvPr>
          <p:cNvSpPr/>
          <p:nvPr/>
        </p:nvSpPr>
        <p:spPr>
          <a:xfrm>
            <a:off x="7249903" y="4194155"/>
            <a:ext cx="3357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126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64E909BE-C99D-49D0-9F67-EF9D166F9A0F}"/>
              </a:ext>
            </a:extLst>
          </p:cNvPr>
          <p:cNvCxnSpPr/>
          <p:nvPr/>
        </p:nvCxnSpPr>
        <p:spPr bwMode="auto">
          <a:xfrm>
            <a:off x="7329170" y="4211330"/>
            <a:ext cx="193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D195D92-F34A-4825-ABE7-52DA9F3D8DED}"/>
              </a:ext>
            </a:extLst>
          </p:cNvPr>
          <p:cNvSpPr/>
          <p:nvPr/>
        </p:nvSpPr>
        <p:spPr>
          <a:xfrm>
            <a:off x="4069080" y="43389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AC08638-F4FF-4577-B9DC-273627BFB1BB}"/>
              </a:ext>
            </a:extLst>
          </p:cNvPr>
          <p:cNvSpPr/>
          <p:nvPr/>
        </p:nvSpPr>
        <p:spPr>
          <a:xfrm>
            <a:off x="4061460" y="44913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7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D45152DB-85EF-4C76-8AE1-571FBD6AE4F0}"/>
              </a:ext>
            </a:extLst>
          </p:cNvPr>
          <p:cNvCxnSpPr/>
          <p:nvPr/>
        </p:nvCxnSpPr>
        <p:spPr bwMode="auto">
          <a:xfrm>
            <a:off x="4069322" y="4500890"/>
            <a:ext cx="1595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B2FC17A-E3C8-4157-B0CB-45B7A093C899}"/>
              </a:ext>
            </a:extLst>
          </p:cNvPr>
          <p:cNvSpPr/>
          <p:nvPr/>
        </p:nvSpPr>
        <p:spPr>
          <a:xfrm>
            <a:off x="7301010" y="449133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038E10F-732E-483D-9DA3-4D52925B945B}"/>
              </a:ext>
            </a:extLst>
          </p:cNvPr>
          <p:cNvSpPr/>
          <p:nvPr/>
        </p:nvSpPr>
        <p:spPr>
          <a:xfrm>
            <a:off x="5631718" y="4636115"/>
            <a:ext cx="154439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appendicular skeleton bones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2AAABD8-B53E-467F-8990-6060322C8442}"/>
              </a:ext>
            </a:extLst>
          </p:cNvPr>
          <p:cNvSpPr/>
          <p:nvPr/>
        </p:nvSpPr>
        <p:spPr>
          <a:xfrm>
            <a:off x="5952917" y="4491335"/>
            <a:ext cx="120959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axial skeleton bones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CB77A48-4569-4522-9905-C5CF46CCB75C}"/>
              </a:ext>
            </a:extLst>
          </p:cNvPr>
          <p:cNvSpPr/>
          <p:nvPr/>
        </p:nvSpPr>
        <p:spPr>
          <a:xfrm>
            <a:off x="7249903" y="4636115"/>
            <a:ext cx="3357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126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CF2DE732-0830-41E4-AED3-2BA808A4882E}"/>
              </a:ext>
            </a:extLst>
          </p:cNvPr>
          <p:cNvCxnSpPr/>
          <p:nvPr/>
        </p:nvCxnSpPr>
        <p:spPr bwMode="auto">
          <a:xfrm>
            <a:off x="7329170" y="4790450"/>
            <a:ext cx="193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7CBB236-D98F-457C-8099-5672421F7721}"/>
              </a:ext>
            </a:extLst>
          </p:cNvPr>
          <p:cNvSpPr/>
          <p:nvPr/>
        </p:nvSpPr>
        <p:spPr>
          <a:xfrm>
            <a:off x="7249903" y="4773275"/>
            <a:ext cx="3357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206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EAF2514-FD76-4B9D-9B76-6FB4769A2BCA}"/>
              </a:ext>
            </a:extLst>
          </p:cNvPr>
          <p:cNvSpPr/>
          <p:nvPr/>
        </p:nvSpPr>
        <p:spPr>
          <a:xfrm>
            <a:off x="6522644" y="4773275"/>
            <a:ext cx="64905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Total bones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6224F82-8C5C-4A1A-9D46-D7164B4E82FE}"/>
              </a:ext>
            </a:extLst>
          </p:cNvPr>
          <p:cNvSpPr/>
          <p:nvPr/>
        </p:nvSpPr>
        <p:spPr>
          <a:xfrm>
            <a:off x="4061460" y="48342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8351797-076F-4E10-AD2B-0400B8C4165A}"/>
              </a:ext>
            </a:extLst>
          </p:cNvPr>
          <p:cNvSpPr/>
          <p:nvPr/>
        </p:nvSpPr>
        <p:spPr>
          <a:xfrm>
            <a:off x="4009170" y="497139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5AEC94E-B534-4E14-B1CF-113C50377C43}"/>
              </a:ext>
            </a:extLst>
          </p:cNvPr>
          <p:cNvSpPr/>
          <p:nvPr/>
        </p:nvSpPr>
        <p:spPr>
          <a:xfrm>
            <a:off x="4061460" y="51161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79422E2-2C1D-499A-9D6E-3FD1F75829EE}"/>
              </a:ext>
            </a:extLst>
          </p:cNvPr>
          <p:cNvSpPr/>
          <p:nvPr/>
        </p:nvSpPr>
        <p:spPr>
          <a:xfrm>
            <a:off x="4069080" y="525333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96ADEE1C-CDED-40E7-9596-1345D7C0C2C9}"/>
              </a:ext>
            </a:extLst>
          </p:cNvPr>
          <p:cNvSpPr/>
          <p:nvPr/>
        </p:nvSpPr>
        <p:spPr>
          <a:xfrm>
            <a:off x="4069080" y="538287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AA09ABB8-AA7D-4AF3-BBF1-94D8A2351AE1}"/>
              </a:ext>
            </a:extLst>
          </p:cNvPr>
          <p:cNvSpPr/>
          <p:nvPr/>
        </p:nvSpPr>
        <p:spPr>
          <a:xfrm>
            <a:off x="4009170" y="552003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26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F43000E4-E58F-481F-808C-2C87EA00083A}"/>
              </a:ext>
            </a:extLst>
          </p:cNvPr>
          <p:cNvCxnSpPr/>
          <p:nvPr/>
        </p:nvCxnSpPr>
        <p:spPr bwMode="auto">
          <a:xfrm>
            <a:off x="4076942" y="5537210"/>
            <a:ext cx="1595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8A805E8-5AE3-4F3F-810E-5ECBF90B6D80}"/>
              </a:ext>
            </a:extLst>
          </p:cNvPr>
          <p:cNvSpPr/>
          <p:nvPr/>
        </p:nvSpPr>
        <p:spPr>
          <a:xfrm>
            <a:off x="4009170" y="585531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5E6DC9B-95E6-4034-B8B0-58F8A1CC1BB8}"/>
              </a:ext>
            </a:extLst>
          </p:cNvPr>
          <p:cNvSpPr/>
          <p:nvPr/>
        </p:nvSpPr>
        <p:spPr>
          <a:xfrm>
            <a:off x="4069080" y="6007715"/>
            <a:ext cx="21336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CD974A2-552C-466C-89CF-B34B426AB7CD}"/>
              </a:ext>
            </a:extLst>
          </p:cNvPr>
          <p:cNvSpPr/>
          <p:nvPr/>
        </p:nvSpPr>
        <p:spPr>
          <a:xfrm>
            <a:off x="4009170" y="616773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>
                <a:solidFill>
                  <a:srgbClr val="000000"/>
                </a:solidFill>
              </a:rPr>
              <a:t>25</a:t>
            </a:r>
            <a:endParaRPr lang="en-IN" sz="700" dirty="0">
              <a:solidFill>
                <a:srgbClr val="000000"/>
              </a:solidFill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DF731A5-10D5-4B7E-A719-BFF6504ACB85}"/>
              </a:ext>
            </a:extLst>
          </p:cNvPr>
          <p:cNvSpPr/>
          <p:nvPr/>
        </p:nvSpPr>
        <p:spPr>
          <a:xfrm>
            <a:off x="4009170" y="6312515"/>
            <a:ext cx="2818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rgbClr val="000000"/>
                </a:solidFill>
              </a:rPr>
              <a:t>80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C3AB84C-A8A1-4BD6-95C3-869A7229B341}"/>
              </a:ext>
            </a:extLst>
          </p:cNvPr>
          <p:cNvCxnSpPr/>
          <p:nvPr/>
        </p:nvCxnSpPr>
        <p:spPr bwMode="auto">
          <a:xfrm>
            <a:off x="4069322" y="6177290"/>
            <a:ext cx="1595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C1D5D7D-6115-477A-B35E-EEFBC1EEF120}"/>
              </a:ext>
            </a:extLst>
          </p:cNvPr>
          <p:cNvCxnSpPr/>
          <p:nvPr/>
        </p:nvCxnSpPr>
        <p:spPr bwMode="auto">
          <a:xfrm>
            <a:off x="4069322" y="6329690"/>
            <a:ext cx="1595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6129241B-41BB-40E0-8CF8-F4D3757C46B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7.1</a:t>
            </a:r>
          </a:p>
        </p:txBody>
      </p:sp>
    </p:spTree>
    <p:extLst>
      <p:ext uri="{BB962C8B-B14F-4D97-AF65-F5344CB8AC3E}">
        <p14:creationId xmlns:p14="http://schemas.microsoft.com/office/powerpoint/2010/main" val="72086415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1A679-E992-4CEE-8F9F-70729B7E856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C19A7-44FA-44BE-8F1E-4FD7DD93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68" y="433393"/>
            <a:ext cx="3910265" cy="59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3451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191243-B3D7-496D-A104-E7CF8ADFD652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6CA29-7B39-47AD-9193-8087924B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962278"/>
            <a:ext cx="4301292" cy="49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020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8071E1-6AB9-46E1-AB70-1F2685094F2D}"/>
              </a:ext>
            </a:extLst>
          </p:cNvPr>
          <p:cNvGrpSpPr/>
          <p:nvPr/>
        </p:nvGrpSpPr>
        <p:grpSpPr>
          <a:xfrm>
            <a:off x="827893" y="383928"/>
            <a:ext cx="7488214" cy="6090145"/>
            <a:chOff x="827737" y="386887"/>
            <a:chExt cx="7488214" cy="6090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A4E85C-9422-4170-A081-A15A61791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55"/>
            <a:stretch/>
          </p:blipFill>
          <p:spPr>
            <a:xfrm>
              <a:off x="828049" y="663803"/>
              <a:ext cx="7487902" cy="58132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A76CCD-1DA7-49EC-BF34-BF462354244A}"/>
                </a:ext>
              </a:extLst>
            </p:cNvPr>
            <p:cNvSpPr txBox="1"/>
            <p:nvPr/>
          </p:nvSpPr>
          <p:spPr>
            <a:xfrm>
              <a:off x="827737" y="386887"/>
              <a:ext cx="874367" cy="262563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3E4706-5679-422A-B7A9-A1C1BC543D4A}"/>
                </a:ext>
              </a:extLst>
            </p:cNvPr>
            <p:cNvSpPr txBox="1"/>
            <p:nvPr/>
          </p:nvSpPr>
          <p:spPr>
            <a:xfrm>
              <a:off x="1726011" y="386887"/>
              <a:ext cx="6582320" cy="262563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2CF5DB6-637B-46D2-9FBB-762E78AFE174}"/>
              </a:ext>
            </a:extLst>
          </p:cNvPr>
          <p:cNvSpPr/>
          <p:nvPr/>
        </p:nvSpPr>
        <p:spPr>
          <a:xfrm>
            <a:off x="805517" y="379214"/>
            <a:ext cx="9170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7.7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0B7BE-495F-467B-8C78-56FF92577679}"/>
              </a:ext>
            </a:extLst>
          </p:cNvPr>
          <p:cNvSpPr/>
          <p:nvPr/>
        </p:nvSpPr>
        <p:spPr>
          <a:xfrm>
            <a:off x="1744980" y="377875"/>
            <a:ext cx="2987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Cranial Bones of the Skull—Continued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DEBBCB-7228-40AC-A854-0B24033274D7}"/>
              </a:ext>
            </a:extLst>
          </p:cNvPr>
          <p:cNvSpPr/>
          <p:nvPr/>
        </p:nvSpPr>
        <p:spPr>
          <a:xfrm>
            <a:off x="4325957" y="2177534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Optic canal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A00F2D-19A3-4195-A7B8-4C0D9C3E3A01}"/>
              </a:ext>
            </a:extLst>
          </p:cNvPr>
          <p:cNvSpPr/>
          <p:nvPr/>
        </p:nvSpPr>
        <p:spPr>
          <a:xfrm>
            <a:off x="5014912" y="3960614"/>
            <a:ext cx="13131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Medial pterygoid plate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CD1E92-0B89-4BE7-9B99-8BA7C0AE96CC}"/>
              </a:ext>
            </a:extLst>
          </p:cNvPr>
          <p:cNvSpPr/>
          <p:nvPr/>
        </p:nvSpPr>
        <p:spPr>
          <a:xfrm>
            <a:off x="6224234" y="1908155"/>
            <a:ext cx="20703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a branch of</a:t>
            </a:r>
          </a:p>
          <a:p>
            <a:r>
              <a:rPr lang="en-IN" sz="900" dirty="0">
                <a:solidFill>
                  <a:srgbClr val="000000"/>
                </a:solidFill>
              </a:rPr>
              <a:t>the trigeminal nerve (cranial nerve V)</a:t>
            </a:r>
          </a:p>
          <a:p>
            <a:r>
              <a:rPr lang="en-IN" sz="900" dirty="0">
                <a:solidFill>
                  <a:srgbClr val="000000"/>
                </a:solidFill>
              </a:rPr>
              <a:t>exits the cranial cavity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BDE3DF-BB6F-4637-B579-10B4C02C151C}"/>
              </a:ext>
            </a:extLst>
          </p:cNvPr>
          <p:cNvGrpSpPr/>
          <p:nvPr/>
        </p:nvGrpSpPr>
        <p:grpSpPr>
          <a:xfrm>
            <a:off x="3079750" y="2286000"/>
            <a:ext cx="1301750" cy="558802"/>
            <a:chOff x="3079750" y="2286000"/>
            <a:chExt cx="1301750" cy="558802"/>
          </a:xfrm>
          <a:effectLst>
            <a:glow rad="25400">
              <a:schemeClr val="bg1"/>
            </a:glow>
          </a:effectLst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BD2FA-4A76-48BB-91A0-675ADDE3E8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79750" y="2286000"/>
              <a:ext cx="634999" cy="5588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06688E-A325-45F4-B898-F4E3A04E9B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14750" y="2286000"/>
              <a:ext cx="6667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93739B2-9952-408C-9E27-95A5F51E6036}"/>
              </a:ext>
            </a:extLst>
          </p:cNvPr>
          <p:cNvGrpSpPr/>
          <p:nvPr/>
        </p:nvGrpSpPr>
        <p:grpSpPr>
          <a:xfrm>
            <a:off x="3273425" y="2647950"/>
            <a:ext cx="1108075" cy="219077"/>
            <a:chOff x="3273425" y="2647950"/>
            <a:chExt cx="1108075" cy="219077"/>
          </a:xfrm>
          <a:effectLst>
            <a:glow rad="25400">
              <a:schemeClr val="bg1"/>
            </a:glow>
          </a:effectLst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165636-590B-44DB-AAAE-75C631765A5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73425" y="2647950"/>
              <a:ext cx="857249" cy="219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44A1C7-88D4-4E30-90A1-20285A92091C}"/>
                </a:ext>
              </a:extLst>
            </p:cNvPr>
            <p:cNvCxnSpPr/>
            <p:nvPr/>
          </p:nvCxnSpPr>
          <p:spPr bwMode="auto">
            <a:xfrm>
              <a:off x="4130675" y="2647950"/>
              <a:ext cx="2508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DB84CC-6031-4C92-8415-A136470966A1}"/>
              </a:ext>
            </a:extLst>
          </p:cNvPr>
          <p:cNvCxnSpPr>
            <a:cxnSpLocks/>
          </p:cNvCxnSpPr>
          <p:nvPr/>
        </p:nvCxnSpPr>
        <p:spPr bwMode="auto">
          <a:xfrm>
            <a:off x="2867025" y="3048000"/>
            <a:ext cx="1514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3D97149-C667-4488-BDDC-8E725BBEC18A}"/>
              </a:ext>
            </a:extLst>
          </p:cNvPr>
          <p:cNvGrpSpPr/>
          <p:nvPr/>
        </p:nvGrpSpPr>
        <p:grpSpPr>
          <a:xfrm>
            <a:off x="3133725" y="3343275"/>
            <a:ext cx="1247775" cy="282575"/>
            <a:chOff x="3133725" y="3343275"/>
            <a:chExt cx="1247775" cy="282575"/>
          </a:xfrm>
          <a:effectLst>
            <a:glow rad="25400">
              <a:schemeClr val="bg1"/>
            </a:glow>
          </a:effectLst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60B6400-6864-4D79-9B17-2EDE3FB058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33725" y="3343275"/>
              <a:ext cx="225424" cy="2825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AF8DAF1-B312-4FA1-BDFC-85EBA3CAAE50}"/>
                </a:ext>
              </a:extLst>
            </p:cNvPr>
            <p:cNvCxnSpPr/>
            <p:nvPr/>
          </p:nvCxnSpPr>
          <p:spPr bwMode="auto">
            <a:xfrm>
              <a:off x="3359150" y="3625850"/>
              <a:ext cx="10223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DB02848-4E71-4ADC-B7A4-08C750F9280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68425" y="2638425"/>
            <a:ext cx="7842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1C50B4-5C29-4A1E-B9E0-70FB2245FAD2}"/>
              </a:ext>
            </a:extLst>
          </p:cNvPr>
          <p:cNvCxnSpPr>
            <a:cxnSpLocks/>
          </p:cNvCxnSpPr>
          <p:nvPr/>
        </p:nvCxnSpPr>
        <p:spPr bwMode="auto">
          <a:xfrm flipH="1">
            <a:off x="1390650" y="2946400"/>
            <a:ext cx="4603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C6CF75B-96ED-4BDC-A3B4-4EE98E8AAA66}"/>
              </a:ext>
            </a:extLst>
          </p:cNvPr>
          <p:cNvGrpSpPr/>
          <p:nvPr/>
        </p:nvGrpSpPr>
        <p:grpSpPr>
          <a:xfrm>
            <a:off x="1914525" y="3076575"/>
            <a:ext cx="555625" cy="219075"/>
            <a:chOff x="1914525" y="3076575"/>
            <a:chExt cx="555625" cy="219075"/>
          </a:xfrm>
          <a:effectLst>
            <a:glow rad="25400">
              <a:schemeClr val="bg1"/>
            </a:glow>
          </a:effectLst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A2642E7-CD02-46B1-B91E-C1C4A639943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81201" y="3076575"/>
              <a:ext cx="488949" cy="2190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C24F12C-38F6-4320-9553-C1A9DE90110D}"/>
                </a:ext>
              </a:extLst>
            </p:cNvPr>
            <p:cNvCxnSpPr/>
            <p:nvPr/>
          </p:nvCxnSpPr>
          <p:spPr bwMode="auto">
            <a:xfrm flipH="1">
              <a:off x="1914525" y="3295650"/>
              <a:ext cx="730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7DB150-EAF5-4CA8-A000-587AA1A46A3B}"/>
              </a:ext>
            </a:extLst>
          </p:cNvPr>
          <p:cNvGrpSpPr/>
          <p:nvPr/>
        </p:nvGrpSpPr>
        <p:grpSpPr>
          <a:xfrm>
            <a:off x="1702260" y="3295650"/>
            <a:ext cx="666292" cy="155575"/>
            <a:chOff x="1702260" y="3295650"/>
            <a:chExt cx="666292" cy="155575"/>
          </a:xfrm>
          <a:effectLst>
            <a:glow rad="25400">
              <a:schemeClr val="bg1"/>
            </a:glow>
          </a:effectLst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0F58178-F128-48C5-A680-6A8490F7EFB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10238" y="3295650"/>
              <a:ext cx="358314" cy="1555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337DC3C-C957-498F-B0CB-E6E3F293C1D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02260" y="3451225"/>
              <a:ext cx="3079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03A6C5-8653-4EA6-BF08-76BD93D9D9B6}"/>
              </a:ext>
            </a:extLst>
          </p:cNvPr>
          <p:cNvGrpSpPr/>
          <p:nvPr/>
        </p:nvGrpSpPr>
        <p:grpSpPr>
          <a:xfrm>
            <a:off x="1914525" y="3406775"/>
            <a:ext cx="333376" cy="174625"/>
            <a:chOff x="1914525" y="3406775"/>
            <a:chExt cx="333376" cy="174625"/>
          </a:xfrm>
          <a:effectLst>
            <a:glow rad="25400">
              <a:schemeClr val="bg1"/>
            </a:glow>
          </a:effectLst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62EE39F-C2C7-4246-A72A-2F32945FFB7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400" y="3406775"/>
              <a:ext cx="190501" cy="1746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FF19C6-9D06-485C-9B57-49A37518A7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914525" y="3581400"/>
              <a:ext cx="1428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96A7978-6BF2-4BF8-976E-DFE2BF000A25}"/>
              </a:ext>
            </a:extLst>
          </p:cNvPr>
          <p:cNvCxnSpPr>
            <a:cxnSpLocks/>
          </p:cNvCxnSpPr>
          <p:nvPr/>
        </p:nvCxnSpPr>
        <p:spPr bwMode="auto">
          <a:xfrm flipH="1">
            <a:off x="1368425" y="4676775"/>
            <a:ext cx="73660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15ADBCC-B63F-4A85-9D73-44BEC7258841}"/>
              </a:ext>
            </a:extLst>
          </p:cNvPr>
          <p:cNvCxnSpPr>
            <a:cxnSpLocks/>
          </p:cNvCxnSpPr>
          <p:nvPr/>
        </p:nvCxnSpPr>
        <p:spPr bwMode="auto">
          <a:xfrm flipH="1">
            <a:off x="1390650" y="4981575"/>
            <a:ext cx="5715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2155F04-3C48-4377-B79A-11F2FB7BC04E}"/>
              </a:ext>
            </a:extLst>
          </p:cNvPr>
          <p:cNvCxnSpPr>
            <a:cxnSpLocks/>
          </p:cNvCxnSpPr>
          <p:nvPr/>
        </p:nvCxnSpPr>
        <p:spPr bwMode="auto">
          <a:xfrm flipH="1">
            <a:off x="1851027" y="5997575"/>
            <a:ext cx="514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FDD6D2-BB92-4298-8318-FA2690F89314}"/>
              </a:ext>
            </a:extLst>
          </p:cNvPr>
          <p:cNvGrpSpPr/>
          <p:nvPr/>
        </p:nvGrpSpPr>
        <p:grpSpPr>
          <a:xfrm>
            <a:off x="1894119" y="5143500"/>
            <a:ext cx="544282" cy="355600"/>
            <a:chOff x="1894119" y="5143500"/>
            <a:chExt cx="544282" cy="355600"/>
          </a:xfrm>
          <a:effectLst>
            <a:glow rad="25400">
              <a:schemeClr val="bg1"/>
            </a:glow>
          </a:effectLst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2720FB8-9521-4A23-B30C-3706A2CB03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76452" y="5143500"/>
              <a:ext cx="361949" cy="355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1518B4-098E-4B44-98F9-D16D5FC1914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94119" y="5499100"/>
              <a:ext cx="1823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12F702-39D7-47E0-8B9F-C383398A7D8D}"/>
              </a:ext>
            </a:extLst>
          </p:cNvPr>
          <p:cNvGrpSpPr/>
          <p:nvPr/>
        </p:nvGrpSpPr>
        <p:grpSpPr>
          <a:xfrm>
            <a:off x="1702260" y="5226050"/>
            <a:ext cx="761540" cy="431800"/>
            <a:chOff x="1702260" y="5226050"/>
            <a:chExt cx="761540" cy="431800"/>
          </a:xfrm>
          <a:effectLst>
            <a:glow rad="25400">
              <a:schemeClr val="bg1"/>
            </a:glow>
          </a:effectLst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01A0AB5-3660-4B90-942A-C090D39E85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57400" y="5226050"/>
              <a:ext cx="406400" cy="43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510927-6150-4838-ADF5-7683094B366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02260" y="5657850"/>
              <a:ext cx="3551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1C1F883-227E-4B31-85DD-25280F303B43}"/>
              </a:ext>
            </a:extLst>
          </p:cNvPr>
          <p:cNvCxnSpPr>
            <a:cxnSpLocks/>
          </p:cNvCxnSpPr>
          <p:nvPr/>
        </p:nvCxnSpPr>
        <p:spPr bwMode="auto">
          <a:xfrm flipH="1">
            <a:off x="3298826" y="4787900"/>
            <a:ext cx="10826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A7A2128-CADA-4CF1-9BB6-9A12739410EB}"/>
              </a:ext>
            </a:extLst>
          </p:cNvPr>
          <p:cNvCxnSpPr>
            <a:cxnSpLocks/>
          </p:cNvCxnSpPr>
          <p:nvPr/>
        </p:nvCxnSpPr>
        <p:spPr bwMode="auto">
          <a:xfrm flipH="1">
            <a:off x="2946401" y="5064125"/>
            <a:ext cx="14350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7773522-93F3-440A-902D-68FF5E859985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8527" y="5721350"/>
            <a:ext cx="942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13FABD-C3DF-47CD-88BC-272488558DE6}"/>
              </a:ext>
            </a:extLst>
          </p:cNvPr>
          <p:cNvGrpSpPr/>
          <p:nvPr/>
        </p:nvGrpSpPr>
        <p:grpSpPr>
          <a:xfrm>
            <a:off x="3136900" y="5721350"/>
            <a:ext cx="1244600" cy="403225"/>
            <a:chOff x="3136900" y="5721350"/>
            <a:chExt cx="1244600" cy="403225"/>
          </a:xfrm>
          <a:effectLst>
            <a:glow rad="25400">
              <a:schemeClr val="bg1"/>
            </a:glow>
          </a:effectLst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0AF5EB9-E236-4ECF-B490-7570EF44EB3C}"/>
                </a:ext>
              </a:extLst>
            </p:cNvPr>
            <p:cNvCxnSpPr/>
            <p:nvPr/>
          </p:nvCxnSpPr>
          <p:spPr bwMode="auto">
            <a:xfrm>
              <a:off x="3136900" y="5721350"/>
              <a:ext cx="225424" cy="403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9BF5AF5-CE9C-4FC8-8046-B292F3D94F30}"/>
                </a:ext>
              </a:extLst>
            </p:cNvPr>
            <p:cNvCxnSpPr/>
            <p:nvPr/>
          </p:nvCxnSpPr>
          <p:spPr bwMode="auto">
            <a:xfrm>
              <a:off x="3359149" y="6124575"/>
              <a:ext cx="102235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AA074B-3C50-4DAD-97E8-60640B463573}"/>
              </a:ext>
            </a:extLst>
          </p:cNvPr>
          <p:cNvSpPr/>
          <p:nvPr/>
        </p:nvSpPr>
        <p:spPr>
          <a:xfrm>
            <a:off x="800100" y="682675"/>
            <a:ext cx="29108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(e) Sphenoid Bone—Superior and Posterior Views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4990F91-54BA-4D79-925E-ACFB08CD571D}"/>
              </a:ext>
            </a:extLst>
          </p:cNvPr>
          <p:cNvSpPr/>
          <p:nvPr/>
        </p:nvSpPr>
        <p:spPr>
          <a:xfrm>
            <a:off x="3452415" y="1574215"/>
            <a:ext cx="163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900" dirty="0">
                <a:solidFill>
                  <a:srgbClr val="000000"/>
                </a:solidFill>
              </a:rPr>
              <a:t>The sphenoid bone is</a:t>
            </a:r>
          </a:p>
          <a:p>
            <a:pPr algn="ctr"/>
            <a:r>
              <a:rPr lang="en-IN" sz="900" dirty="0">
                <a:solidFill>
                  <a:srgbClr val="000000"/>
                </a:solidFill>
              </a:rPr>
              <a:t>somewhat shaped like a bat.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20CBEDA-E07C-47B5-B0DB-A57B8112BC9B}"/>
              </a:ext>
            </a:extLst>
          </p:cNvPr>
          <p:cNvSpPr/>
          <p:nvPr/>
        </p:nvSpPr>
        <p:spPr>
          <a:xfrm>
            <a:off x="4321492" y="2390894"/>
            <a:ext cx="620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Superior</a:t>
            </a:r>
          </a:p>
          <a:p>
            <a:r>
              <a:rPr lang="en-IN" sz="900" dirty="0">
                <a:solidFill>
                  <a:srgbClr val="000000"/>
                </a:solidFill>
              </a:rPr>
              <a:t>orbital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fissure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399E305-F50B-4D80-A66F-C37239D91EF5}"/>
              </a:ext>
            </a:extLst>
          </p:cNvPr>
          <p:cNvSpPr/>
          <p:nvPr/>
        </p:nvSpPr>
        <p:spPr>
          <a:xfrm>
            <a:off x="4318337" y="2863334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Sella</a:t>
            </a:r>
          </a:p>
          <a:p>
            <a:r>
              <a:rPr lang="en-IN" sz="900" dirty="0">
                <a:solidFill>
                  <a:srgbClr val="000000"/>
                </a:solidFill>
              </a:rPr>
              <a:t>turcica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A240789-4346-4197-A680-64AE9541695A}"/>
              </a:ext>
            </a:extLst>
          </p:cNvPr>
          <p:cNvSpPr/>
          <p:nvPr/>
        </p:nvSpPr>
        <p:spPr>
          <a:xfrm>
            <a:off x="4321492" y="3358634"/>
            <a:ext cx="6912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Groove of</a:t>
            </a:r>
          </a:p>
          <a:p>
            <a:r>
              <a:rPr lang="en-IN" sz="900" dirty="0">
                <a:solidFill>
                  <a:srgbClr val="000000"/>
                </a:solidFill>
              </a:rPr>
              <a:t>carotid</a:t>
            </a:r>
            <a:br>
              <a:rPr lang="en-IN" sz="900" dirty="0">
                <a:solidFill>
                  <a:srgbClr val="000000"/>
                </a:solidFill>
              </a:rPr>
            </a:br>
            <a:r>
              <a:rPr lang="en-IN" sz="900" dirty="0">
                <a:solidFill>
                  <a:srgbClr val="000000"/>
                </a:solidFill>
              </a:rPr>
              <a:t>canal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74A7830-D58A-443D-B608-3BB33C112BD9}"/>
              </a:ext>
            </a:extLst>
          </p:cNvPr>
          <p:cNvSpPr/>
          <p:nvPr/>
        </p:nvSpPr>
        <p:spPr>
          <a:xfrm>
            <a:off x="4321492" y="4524494"/>
            <a:ext cx="620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Superior</a:t>
            </a:r>
          </a:p>
          <a:p>
            <a:r>
              <a:rPr lang="en-IN" sz="900" dirty="0">
                <a:solidFill>
                  <a:srgbClr val="000000"/>
                </a:solidFill>
              </a:rPr>
              <a:t>orbital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fissure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F5E20F7-2260-4E99-83A2-BE5812EE9392}"/>
              </a:ext>
            </a:extLst>
          </p:cNvPr>
          <p:cNvSpPr/>
          <p:nvPr/>
        </p:nvSpPr>
        <p:spPr>
          <a:xfrm>
            <a:off x="4322802" y="4951214"/>
            <a:ext cx="4475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Body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0D557D1-8813-411A-95B7-409285FB140C}"/>
              </a:ext>
            </a:extLst>
          </p:cNvPr>
          <p:cNvSpPr/>
          <p:nvPr/>
        </p:nvSpPr>
        <p:spPr>
          <a:xfrm>
            <a:off x="4321492" y="5438894"/>
            <a:ext cx="6591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Lateral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pterygoid</a:t>
            </a:r>
          </a:p>
          <a:p>
            <a:r>
              <a:rPr lang="en-IN" sz="9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E005B3-7541-4673-A816-55727E6681EE}"/>
              </a:ext>
            </a:extLst>
          </p:cNvPr>
          <p:cNvSpPr/>
          <p:nvPr/>
        </p:nvSpPr>
        <p:spPr>
          <a:xfrm>
            <a:off x="4321492" y="5880854"/>
            <a:ext cx="6591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Medial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pterygoid</a:t>
            </a:r>
          </a:p>
          <a:p>
            <a:r>
              <a:rPr lang="en-IN" sz="9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2E5B351-D8AE-4B9E-AFE8-05C46284C434}"/>
              </a:ext>
            </a:extLst>
          </p:cNvPr>
          <p:cNvSpPr/>
          <p:nvPr/>
        </p:nvSpPr>
        <p:spPr>
          <a:xfrm>
            <a:off x="2359997" y="3655814"/>
            <a:ext cx="9412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Superior view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E03C04-6937-47C9-ADE6-E4A4E7659010}"/>
              </a:ext>
            </a:extLst>
          </p:cNvPr>
          <p:cNvSpPr/>
          <p:nvPr/>
        </p:nvSpPr>
        <p:spPr>
          <a:xfrm>
            <a:off x="2359997" y="6147554"/>
            <a:ext cx="9733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Posterior view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DC7B4F4-9459-4F95-8913-D60B5138FEFB}"/>
              </a:ext>
            </a:extLst>
          </p:cNvPr>
          <p:cNvSpPr/>
          <p:nvPr/>
        </p:nvSpPr>
        <p:spPr>
          <a:xfrm>
            <a:off x="912197" y="245185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Lesser</a:t>
            </a:r>
          </a:p>
          <a:p>
            <a:r>
              <a:rPr lang="en-IN" sz="900" dirty="0">
                <a:solidFill>
                  <a:srgbClr val="000000"/>
                </a:solidFill>
              </a:rPr>
              <a:t>wing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4DF9EF3-246B-4CDC-B186-603DE155F997}"/>
              </a:ext>
            </a:extLst>
          </p:cNvPr>
          <p:cNvSpPr/>
          <p:nvPr/>
        </p:nvSpPr>
        <p:spPr>
          <a:xfrm>
            <a:off x="912197" y="275665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Greater</a:t>
            </a:r>
          </a:p>
          <a:p>
            <a:r>
              <a:rPr lang="en-IN" sz="900" dirty="0">
                <a:solidFill>
                  <a:srgbClr val="000000"/>
                </a:solidFill>
              </a:rPr>
              <a:t>wing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A07F4E-3F37-4FEB-82F0-6724A4288D1D}"/>
              </a:ext>
            </a:extLst>
          </p:cNvPr>
          <p:cNvSpPr/>
          <p:nvPr/>
        </p:nvSpPr>
        <p:spPr>
          <a:xfrm>
            <a:off x="912197" y="449401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Lesser</a:t>
            </a:r>
          </a:p>
          <a:p>
            <a:r>
              <a:rPr lang="en-IN" sz="900" dirty="0">
                <a:solidFill>
                  <a:srgbClr val="000000"/>
                </a:solidFill>
              </a:rPr>
              <a:t>wing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A5C1FD9-7E60-4D9C-9DE0-AA93B14CFFC6}"/>
              </a:ext>
            </a:extLst>
          </p:cNvPr>
          <p:cNvSpPr/>
          <p:nvPr/>
        </p:nvSpPr>
        <p:spPr>
          <a:xfrm>
            <a:off x="912197" y="479119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Greater</a:t>
            </a:r>
          </a:p>
          <a:p>
            <a:r>
              <a:rPr lang="en-IN" sz="900" dirty="0">
                <a:solidFill>
                  <a:srgbClr val="000000"/>
                </a:solidFill>
              </a:rPr>
              <a:t>wing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A18599A-2672-4B48-AA3D-57ED6630CF33}"/>
              </a:ext>
            </a:extLst>
          </p:cNvPr>
          <p:cNvSpPr/>
          <p:nvPr/>
        </p:nvSpPr>
        <p:spPr>
          <a:xfrm>
            <a:off x="801052" y="3175754"/>
            <a:ext cx="11657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rotundum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95AB65D-05A3-4ACD-8A9C-B74E5592D6F2}"/>
              </a:ext>
            </a:extLst>
          </p:cNvPr>
          <p:cNvSpPr/>
          <p:nvPr/>
        </p:nvSpPr>
        <p:spPr>
          <a:xfrm>
            <a:off x="801052" y="5370314"/>
            <a:ext cx="11657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rotundum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947D72A-7592-4305-983F-D791325E5CF8}"/>
              </a:ext>
            </a:extLst>
          </p:cNvPr>
          <p:cNvSpPr/>
          <p:nvPr/>
        </p:nvSpPr>
        <p:spPr>
          <a:xfrm>
            <a:off x="797897" y="3320534"/>
            <a:ext cx="9541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6EE699B-7547-4F00-87E6-57B2F8BFF73F}"/>
              </a:ext>
            </a:extLst>
          </p:cNvPr>
          <p:cNvSpPr/>
          <p:nvPr/>
        </p:nvSpPr>
        <p:spPr>
          <a:xfrm>
            <a:off x="797897" y="5537954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Pterygoid canal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E30A479-1F70-4751-A92E-EECCC19A0E35}"/>
              </a:ext>
            </a:extLst>
          </p:cNvPr>
          <p:cNvSpPr/>
          <p:nvPr/>
        </p:nvSpPr>
        <p:spPr>
          <a:xfrm>
            <a:off x="801052" y="5873234"/>
            <a:ext cx="11400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Pterygoid hamulus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9CCCB6F-DDF4-4ED4-AAF1-2F280932465A}"/>
              </a:ext>
            </a:extLst>
          </p:cNvPr>
          <p:cNvSpPr/>
          <p:nvPr/>
        </p:nvSpPr>
        <p:spPr>
          <a:xfrm>
            <a:off x="801052" y="3457694"/>
            <a:ext cx="11721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spinosum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A5A0F3D-366F-48D2-A654-A3B28AACA6DD}"/>
              </a:ext>
            </a:extLst>
          </p:cNvPr>
          <p:cNvSpPr/>
          <p:nvPr/>
        </p:nvSpPr>
        <p:spPr>
          <a:xfrm>
            <a:off x="5019377" y="943094"/>
            <a:ext cx="7360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Landmark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06AE6C2-FA23-478E-A70D-587C042223B7}"/>
              </a:ext>
            </a:extLst>
          </p:cNvPr>
          <p:cNvSpPr/>
          <p:nvPr/>
        </p:nvSpPr>
        <p:spPr>
          <a:xfrm>
            <a:off x="6223337" y="943094"/>
            <a:ext cx="8194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Description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5D2DEFC-BFFE-4A86-A991-F5131811BB3D}"/>
              </a:ext>
            </a:extLst>
          </p:cNvPr>
          <p:cNvSpPr/>
          <p:nvPr/>
        </p:nvSpPr>
        <p:spPr>
          <a:xfrm>
            <a:off x="6233160" y="1147495"/>
            <a:ext cx="2029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Thickest part of the bone; articulates</a:t>
            </a:r>
          </a:p>
          <a:p>
            <a:r>
              <a:rPr lang="en-IN" sz="900" dirty="0">
                <a:solidFill>
                  <a:srgbClr val="000000"/>
                </a:solidFill>
              </a:rPr>
              <a:t>with the occipital bone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FEA021C-EF49-4B2A-A242-A7998B3A77A6}"/>
              </a:ext>
            </a:extLst>
          </p:cNvPr>
          <p:cNvSpPr/>
          <p:nvPr/>
        </p:nvSpPr>
        <p:spPr>
          <a:xfrm>
            <a:off x="6228246" y="1458575"/>
            <a:ext cx="20650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a branch of</a:t>
            </a:r>
          </a:p>
          <a:p>
            <a:r>
              <a:rPr lang="en-IN" sz="900" dirty="0">
                <a:solidFill>
                  <a:srgbClr val="000000"/>
                </a:solidFill>
              </a:rPr>
              <a:t>the trigeminal nerve (cranial nerve V)</a:t>
            </a:r>
          </a:p>
          <a:p>
            <a:r>
              <a:rPr lang="en-IN" sz="900" dirty="0">
                <a:solidFill>
                  <a:srgbClr val="000000"/>
                </a:solidFill>
              </a:rPr>
              <a:t>exits the cranial cavity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9A0EF58-683D-4559-AE73-2830C1E10A2B}"/>
              </a:ext>
            </a:extLst>
          </p:cNvPr>
          <p:cNvSpPr/>
          <p:nvPr/>
        </p:nvSpPr>
        <p:spPr>
          <a:xfrm>
            <a:off x="6231463" y="2350115"/>
            <a:ext cx="21057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a major artery</a:t>
            </a:r>
          </a:p>
          <a:p>
            <a:r>
              <a:rPr lang="en-IN" sz="900" dirty="0">
                <a:solidFill>
                  <a:srgbClr val="000000"/>
                </a:solidFill>
              </a:rPr>
              <a:t>to the meninges (membranes around</a:t>
            </a:r>
          </a:p>
          <a:p>
            <a:r>
              <a:rPr lang="en-IN" sz="900" dirty="0">
                <a:solidFill>
                  <a:srgbClr val="000000"/>
                </a:solidFill>
              </a:rPr>
              <a:t>the brain) enters the cranial cavity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F2947EF-8555-4661-9723-DBC04C85E1DD}"/>
              </a:ext>
            </a:extLst>
          </p:cNvPr>
          <p:cNvSpPr/>
          <p:nvPr/>
        </p:nvSpPr>
        <p:spPr>
          <a:xfrm>
            <a:off x="6223516" y="2822555"/>
            <a:ext cx="20731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Forms the floor of the middle cranial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fossa; several foramina pass through</a:t>
            </a:r>
          </a:p>
          <a:p>
            <a:r>
              <a:rPr lang="en-IN" sz="900" dirty="0">
                <a:solidFill>
                  <a:srgbClr val="000000"/>
                </a:solidFill>
              </a:rPr>
              <a:t>this wing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08131A9-4F5E-4CC0-95F3-1F6D4553ED4D}"/>
              </a:ext>
            </a:extLst>
          </p:cNvPr>
          <p:cNvSpPr/>
          <p:nvPr/>
        </p:nvSpPr>
        <p:spPr>
          <a:xfrm>
            <a:off x="6234522" y="3288715"/>
            <a:ext cx="1796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Attachment point for muscles of</a:t>
            </a:r>
          </a:p>
          <a:p>
            <a:r>
              <a:rPr lang="en-IN" sz="900" dirty="0">
                <a:solidFill>
                  <a:srgbClr val="000000"/>
                </a:solidFill>
              </a:rPr>
              <a:t>mastication (chewing)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305609A-9F08-4A1B-9679-C44749CF3EFE}"/>
              </a:ext>
            </a:extLst>
          </p:cNvPr>
          <p:cNvSpPr/>
          <p:nvPr/>
        </p:nvSpPr>
        <p:spPr>
          <a:xfrm>
            <a:off x="6226665" y="3616375"/>
            <a:ext cx="1749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Superior border of the superior</a:t>
            </a:r>
          </a:p>
          <a:p>
            <a:r>
              <a:rPr lang="en-IN" sz="900" dirty="0">
                <a:solidFill>
                  <a:srgbClr val="000000"/>
                </a:solidFill>
              </a:rPr>
              <a:t>orbital fissure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8D482F2-3DC3-4731-8AE4-295ACC431F36}"/>
              </a:ext>
            </a:extLst>
          </p:cNvPr>
          <p:cNvSpPr/>
          <p:nvPr/>
        </p:nvSpPr>
        <p:spPr>
          <a:xfrm>
            <a:off x="6225540" y="3959275"/>
            <a:ext cx="21480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Posterolateral walls of the nasal cavity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AD649FB-6A77-4AE6-82D2-4B789CB36047}"/>
              </a:ext>
            </a:extLst>
          </p:cNvPr>
          <p:cNvSpPr/>
          <p:nvPr/>
        </p:nvSpPr>
        <p:spPr>
          <a:xfrm>
            <a:off x="6225540" y="4171295"/>
            <a:ext cx="19922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the optic</a:t>
            </a:r>
          </a:p>
          <a:p>
            <a:r>
              <a:rPr lang="en-IN" sz="900" dirty="0">
                <a:solidFill>
                  <a:srgbClr val="000000"/>
                </a:solidFill>
              </a:rPr>
              <a:t>nerve (cranial nerve II) passes from</a:t>
            </a:r>
          </a:p>
          <a:p>
            <a:r>
              <a:rPr lang="en-IN" sz="900" dirty="0">
                <a:solidFill>
                  <a:srgbClr val="000000"/>
                </a:solidFill>
              </a:rPr>
              <a:t>the orbit to the cranial cavity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89D4F6C-94B2-4428-97B5-8008C58A5EFB}"/>
              </a:ext>
            </a:extLst>
          </p:cNvPr>
          <p:cNvSpPr/>
          <p:nvPr/>
        </p:nvSpPr>
        <p:spPr>
          <a:xfrm>
            <a:off x="6227712" y="4637455"/>
            <a:ext cx="1958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nerves and</a:t>
            </a:r>
          </a:p>
          <a:p>
            <a:r>
              <a:rPr lang="en-IN" sz="900" dirty="0">
                <a:solidFill>
                  <a:srgbClr val="000000"/>
                </a:solidFill>
              </a:rPr>
              <a:t>vessels exit the cranial cavity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3AF216C-E43B-4368-9480-B7C9D9DB48B5}"/>
              </a:ext>
            </a:extLst>
          </p:cNvPr>
          <p:cNvSpPr/>
          <p:nvPr/>
        </p:nvSpPr>
        <p:spPr>
          <a:xfrm>
            <a:off x="6227345" y="4942255"/>
            <a:ext cx="18848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Process around which the tendon</a:t>
            </a:r>
          </a:p>
          <a:p>
            <a:r>
              <a:rPr lang="en-IN" sz="900" dirty="0">
                <a:solidFill>
                  <a:srgbClr val="000000"/>
                </a:solidFill>
              </a:rPr>
              <a:t>passes from a muscle to the soft</a:t>
            </a:r>
          </a:p>
          <a:p>
            <a:r>
              <a:rPr lang="en-IN" sz="900" dirty="0">
                <a:solidFill>
                  <a:srgbClr val="000000"/>
                </a:solidFill>
              </a:rPr>
              <a:t>palate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46568AD-4F75-4312-8B9A-3C765147958C}"/>
              </a:ext>
            </a:extLst>
          </p:cNvPr>
          <p:cNvSpPr/>
          <p:nvPr/>
        </p:nvSpPr>
        <p:spPr>
          <a:xfrm>
            <a:off x="6229647" y="5416034"/>
            <a:ext cx="1999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Fossa containing the pituitary gland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2AA988D-5E43-4285-86E1-3E7D3E68E010}"/>
              </a:ext>
            </a:extLst>
          </p:cNvPr>
          <p:cNvSpPr/>
          <p:nvPr/>
        </p:nvSpPr>
        <p:spPr>
          <a:xfrm>
            <a:off x="6227712" y="5596235"/>
            <a:ext cx="19584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Opening through which nerves and</a:t>
            </a:r>
          </a:p>
          <a:p>
            <a:r>
              <a:rPr lang="en-IN" sz="900" dirty="0">
                <a:solidFill>
                  <a:srgbClr val="000000"/>
                </a:solidFill>
              </a:rPr>
              <a:t>vessels enter the orbit from the</a:t>
            </a:r>
          </a:p>
          <a:p>
            <a:r>
              <a:rPr lang="en-IN" sz="900" dirty="0">
                <a:solidFill>
                  <a:srgbClr val="000000"/>
                </a:solidFill>
              </a:rPr>
              <a:t>cranial cavity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46D92C2-03F5-42F9-8C3E-7A30F33D2222}"/>
              </a:ext>
            </a:extLst>
          </p:cNvPr>
          <p:cNvSpPr/>
          <p:nvPr/>
        </p:nvSpPr>
        <p:spPr>
          <a:xfrm>
            <a:off x="5004137" y="6048494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b="1" dirty="0">
                <a:solidFill>
                  <a:srgbClr val="000000"/>
                </a:solidFill>
              </a:rPr>
              <a:t>Special Feature</a:t>
            </a:r>
            <a:endParaRPr lang="en-IN" sz="900" dirty="0">
              <a:solidFill>
                <a:srgbClr val="000000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477B0B9-8BDB-4067-B2B8-9785B9BE43BC}"/>
              </a:ext>
            </a:extLst>
          </p:cNvPr>
          <p:cNvSpPr/>
          <p:nvPr/>
        </p:nvSpPr>
        <p:spPr>
          <a:xfrm>
            <a:off x="5018067" y="6223754"/>
            <a:ext cx="17235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Contains the sphenoidal sinus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AC7C27C-7C6B-4696-80BE-A313D3C7B4CE}"/>
              </a:ext>
            </a:extLst>
          </p:cNvPr>
          <p:cNvSpPr/>
          <p:nvPr/>
        </p:nvSpPr>
        <p:spPr>
          <a:xfrm>
            <a:off x="5016222" y="1148834"/>
            <a:ext cx="4475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Body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D95F15B-7B33-41F7-83C5-969C842ED9DD}"/>
              </a:ext>
            </a:extLst>
          </p:cNvPr>
          <p:cNvSpPr/>
          <p:nvPr/>
        </p:nvSpPr>
        <p:spPr>
          <a:xfrm>
            <a:off x="5011757" y="1453634"/>
            <a:ext cx="9541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ovale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3387F76-74C0-4230-B582-FF7C91EF62AB}"/>
              </a:ext>
            </a:extLst>
          </p:cNvPr>
          <p:cNvSpPr/>
          <p:nvPr/>
        </p:nvSpPr>
        <p:spPr>
          <a:xfrm>
            <a:off x="5014912" y="1903214"/>
            <a:ext cx="11657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rotundum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A1FD823-00BF-46EA-B3BF-1CD11E4D14F5}"/>
              </a:ext>
            </a:extLst>
          </p:cNvPr>
          <p:cNvSpPr/>
          <p:nvPr/>
        </p:nvSpPr>
        <p:spPr>
          <a:xfrm>
            <a:off x="5014912" y="2345174"/>
            <a:ext cx="11721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Foramen spinosum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F046100-72C1-409F-B299-E016A81AADB7}"/>
              </a:ext>
            </a:extLst>
          </p:cNvPr>
          <p:cNvSpPr/>
          <p:nvPr/>
        </p:nvSpPr>
        <p:spPr>
          <a:xfrm>
            <a:off x="5011757" y="2817614"/>
            <a:ext cx="845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Greater wing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3260051-A4E5-4C2F-8387-EDFF966350AB}"/>
              </a:ext>
            </a:extLst>
          </p:cNvPr>
          <p:cNvSpPr/>
          <p:nvPr/>
        </p:nvSpPr>
        <p:spPr>
          <a:xfrm>
            <a:off x="5014912" y="3290054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Lateral pterygoid</a:t>
            </a:r>
          </a:p>
          <a:p>
            <a:r>
              <a:rPr lang="en-IN" sz="9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AFDB3DE-C829-43BB-813F-7738C6B916A3}"/>
              </a:ext>
            </a:extLst>
          </p:cNvPr>
          <p:cNvSpPr/>
          <p:nvPr/>
        </p:nvSpPr>
        <p:spPr>
          <a:xfrm>
            <a:off x="5011757" y="3617714"/>
            <a:ext cx="8002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Lesser wing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AD3429B-FD9B-4367-9D3C-40C4774DC47F}"/>
              </a:ext>
            </a:extLst>
          </p:cNvPr>
          <p:cNvSpPr/>
          <p:nvPr/>
        </p:nvSpPr>
        <p:spPr>
          <a:xfrm>
            <a:off x="5019377" y="4166354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Optic canal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115D605-01AF-456A-B819-E2DD214C595B}"/>
              </a:ext>
            </a:extLst>
          </p:cNvPr>
          <p:cNvSpPr/>
          <p:nvPr/>
        </p:nvSpPr>
        <p:spPr>
          <a:xfrm>
            <a:off x="5011757" y="4638794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Pterygoid canal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4B6B4EE-418D-4624-AAB5-AD93657464A7}"/>
              </a:ext>
            </a:extLst>
          </p:cNvPr>
          <p:cNvSpPr/>
          <p:nvPr/>
        </p:nvSpPr>
        <p:spPr>
          <a:xfrm>
            <a:off x="5014912" y="4943594"/>
            <a:ext cx="11400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Pterygoid hamulus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8D3A1B9-B5DD-4A71-97B0-899B670BF2F2}"/>
              </a:ext>
            </a:extLst>
          </p:cNvPr>
          <p:cNvSpPr/>
          <p:nvPr/>
        </p:nvSpPr>
        <p:spPr>
          <a:xfrm>
            <a:off x="5011757" y="5416034"/>
            <a:ext cx="8130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Sella turcica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70D9F461-FF97-4378-8B10-0E34771A6D0E}"/>
              </a:ext>
            </a:extLst>
          </p:cNvPr>
          <p:cNvSpPr/>
          <p:nvPr/>
        </p:nvSpPr>
        <p:spPr>
          <a:xfrm>
            <a:off x="5014912" y="559129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solidFill>
                  <a:srgbClr val="000000"/>
                </a:solidFill>
              </a:rPr>
              <a:t>Superior orbital</a:t>
            </a:r>
          </a:p>
          <a:p>
            <a:r>
              <a:rPr lang="en-IN" sz="900" dirty="0">
                <a:solidFill>
                  <a:srgbClr val="000000"/>
                </a:solidFill>
              </a:rPr>
              <a:t>fissure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0584590-8850-43DE-BCFD-98E9AA3E28E8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7.7cont02</a:t>
            </a:r>
          </a:p>
        </p:txBody>
      </p:sp>
    </p:spTree>
    <p:extLst>
      <p:ext uri="{BB962C8B-B14F-4D97-AF65-F5344CB8AC3E}">
        <p14:creationId xmlns:p14="http://schemas.microsoft.com/office/powerpoint/2010/main" val="29398349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3AA315-B7C7-4DBB-9BB4-43B9E46DDE0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83343-2D86-4A21-90EE-A25E9077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514032"/>
            <a:ext cx="4301292" cy="582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7368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612B19-B006-4C21-AA75-19F30B4C5F5E}"/>
              </a:ext>
            </a:extLst>
          </p:cNvPr>
          <p:cNvGrpSpPr/>
          <p:nvPr/>
        </p:nvGrpSpPr>
        <p:grpSpPr>
          <a:xfrm>
            <a:off x="1955429" y="375832"/>
            <a:ext cx="5233143" cy="6106337"/>
            <a:chOff x="1957552" y="358858"/>
            <a:chExt cx="5233143" cy="61063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07B264-6449-4616-A83E-2B8B4289E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33"/>
            <a:stretch/>
          </p:blipFill>
          <p:spPr>
            <a:xfrm>
              <a:off x="1957552" y="612332"/>
              <a:ext cx="5233143" cy="58528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563AA-0406-4875-8827-80F2943A05E5}"/>
                </a:ext>
              </a:extLst>
            </p:cNvPr>
            <p:cNvSpPr txBox="1"/>
            <p:nvPr/>
          </p:nvSpPr>
          <p:spPr>
            <a:xfrm>
              <a:off x="1965240" y="358858"/>
              <a:ext cx="861527" cy="240072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7FA15D-2B70-45F6-AF0F-9FF2713843CB}"/>
                </a:ext>
              </a:extLst>
            </p:cNvPr>
            <p:cNvSpPr txBox="1"/>
            <p:nvPr/>
          </p:nvSpPr>
          <p:spPr>
            <a:xfrm>
              <a:off x="2871135" y="358858"/>
              <a:ext cx="4311940" cy="240072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BE46-137F-44A4-85E2-72F6F9595480}"/>
              </a:ext>
            </a:extLst>
          </p:cNvPr>
          <p:cNvSpPr/>
          <p:nvPr/>
        </p:nvSpPr>
        <p:spPr>
          <a:xfrm>
            <a:off x="1947665" y="362486"/>
            <a:ext cx="912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7.7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004E1B-BF57-4CF7-92FE-2CE20941C36A}"/>
              </a:ext>
            </a:extLst>
          </p:cNvPr>
          <p:cNvSpPr/>
          <p:nvPr/>
        </p:nvSpPr>
        <p:spPr>
          <a:xfrm>
            <a:off x="4083616" y="1969115"/>
            <a:ext cx="843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Ethmoidal labyrinth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(sinuses)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E944A2-7695-4D0E-893A-0AFF1C64ED6A}"/>
              </a:ext>
            </a:extLst>
          </p:cNvPr>
          <p:cNvSpPr/>
          <p:nvPr/>
        </p:nvSpPr>
        <p:spPr>
          <a:xfrm>
            <a:off x="4830238" y="2906375"/>
            <a:ext cx="95029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 nasal concha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5C0F9-C7D2-4A6E-8A15-D283BF7163D7}"/>
              </a:ext>
            </a:extLst>
          </p:cNvPr>
          <p:cNvSpPr/>
          <p:nvPr/>
        </p:nvSpPr>
        <p:spPr>
          <a:xfrm>
            <a:off x="5794674" y="2903696"/>
            <a:ext cx="1331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Ridge extending into the nasal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cavity; increases surface area,</a:t>
            </a:r>
          </a:p>
          <a:p>
            <a:r>
              <a:rPr lang="en-IN" sz="600" dirty="0">
                <a:solidFill>
                  <a:srgbClr val="000000"/>
                </a:solidFill>
              </a:rPr>
              <a:t>helps warm and moisten air in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cavity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14462B-1C10-4D4C-AA69-A6AA6FFEB452}"/>
              </a:ext>
            </a:extLst>
          </p:cNvPr>
          <p:cNvSpPr/>
          <p:nvPr/>
        </p:nvSpPr>
        <p:spPr>
          <a:xfrm>
            <a:off x="2903220" y="368767"/>
            <a:ext cx="2987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</a:rPr>
              <a:t>Cranial Bones of the Skull—Continued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565137-4D32-40E0-B199-9AFACA2890D9}"/>
              </a:ext>
            </a:extLst>
          </p:cNvPr>
          <p:cNvSpPr/>
          <p:nvPr/>
        </p:nvSpPr>
        <p:spPr>
          <a:xfrm>
            <a:off x="1944005" y="619334"/>
            <a:ext cx="32290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b="1" dirty="0"/>
              <a:t>(f) Ethmoid Bone—Superior, Lateral, and Anterior Views</a:t>
            </a:r>
            <a:endParaRPr lang="en-IN" sz="9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0BA72F-D2D0-496E-A4AB-4B62449F3543}"/>
              </a:ext>
            </a:extLst>
          </p:cNvPr>
          <p:cNvCxnSpPr>
            <a:cxnSpLocks/>
          </p:cNvCxnSpPr>
          <p:nvPr/>
        </p:nvCxnSpPr>
        <p:spPr bwMode="auto">
          <a:xfrm>
            <a:off x="3171825" y="1758950"/>
            <a:ext cx="9734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F0DA30-894C-479B-9DB7-5E49D53A2F20}"/>
              </a:ext>
            </a:extLst>
          </p:cNvPr>
          <p:cNvCxnSpPr>
            <a:cxnSpLocks/>
          </p:cNvCxnSpPr>
          <p:nvPr/>
        </p:nvCxnSpPr>
        <p:spPr bwMode="auto">
          <a:xfrm>
            <a:off x="2400300" y="2143125"/>
            <a:ext cx="7385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21CE55-C2B9-4B41-BF88-DF7508FD3CD5}"/>
              </a:ext>
            </a:extLst>
          </p:cNvPr>
          <p:cNvCxnSpPr>
            <a:cxnSpLocks/>
          </p:cNvCxnSpPr>
          <p:nvPr/>
        </p:nvCxnSpPr>
        <p:spPr bwMode="auto">
          <a:xfrm>
            <a:off x="2370115" y="2406650"/>
            <a:ext cx="7087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D6DF89-AB6A-49EA-AC1F-BD92F5EC9A47}"/>
              </a:ext>
            </a:extLst>
          </p:cNvPr>
          <p:cNvCxnSpPr>
            <a:cxnSpLocks/>
          </p:cNvCxnSpPr>
          <p:nvPr/>
        </p:nvCxnSpPr>
        <p:spPr bwMode="auto">
          <a:xfrm>
            <a:off x="3736975" y="2679700"/>
            <a:ext cx="4083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91C18AD-3DC0-4A64-9E41-F5DB4BBF48CE}"/>
              </a:ext>
            </a:extLst>
          </p:cNvPr>
          <p:cNvGrpSpPr/>
          <p:nvPr/>
        </p:nvGrpSpPr>
        <p:grpSpPr>
          <a:xfrm>
            <a:off x="3368675" y="1949450"/>
            <a:ext cx="776605" cy="317501"/>
            <a:chOff x="3368675" y="1949450"/>
            <a:chExt cx="776605" cy="317501"/>
          </a:xfrm>
          <a:effectLst>
            <a:glow rad="25400">
              <a:schemeClr val="bg1"/>
            </a:glow>
          </a:effectLst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D1CD63-3597-4384-94F0-F85C1BFF07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68675" y="1949450"/>
              <a:ext cx="712172" cy="1619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7C036F-59CC-40FA-A027-996C6BBF8F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7100" y="2111375"/>
              <a:ext cx="6781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8CA1161-2F6B-41CD-AFD2-0FCF8D18BA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82975" y="2111376"/>
              <a:ext cx="597872" cy="1555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F1EA20-3E94-4928-894C-40F973CA544D}"/>
              </a:ext>
            </a:extLst>
          </p:cNvPr>
          <p:cNvCxnSpPr>
            <a:cxnSpLocks/>
          </p:cNvCxnSpPr>
          <p:nvPr/>
        </p:nvCxnSpPr>
        <p:spPr bwMode="auto">
          <a:xfrm>
            <a:off x="3502025" y="4702175"/>
            <a:ext cx="6432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47EBAA5-04CA-4FC3-87B2-37BFA493254B}"/>
              </a:ext>
            </a:extLst>
          </p:cNvPr>
          <p:cNvGrpSpPr/>
          <p:nvPr/>
        </p:nvGrpSpPr>
        <p:grpSpPr>
          <a:xfrm>
            <a:off x="3463925" y="3949700"/>
            <a:ext cx="681355" cy="368301"/>
            <a:chOff x="3463925" y="3949700"/>
            <a:chExt cx="681355" cy="368301"/>
          </a:xfrm>
          <a:effectLst>
            <a:glow rad="25400">
              <a:schemeClr val="bg1"/>
            </a:glow>
          </a:effectLst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C723EF-D8B8-4F82-80DF-2556E13750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70275" y="3949700"/>
              <a:ext cx="6750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53C1541-913B-4A8C-98CB-236BEEF871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63925" y="3949700"/>
              <a:ext cx="536720" cy="1333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52D056A-8224-439B-9CD8-304B5AF5423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62350" y="3949700"/>
              <a:ext cx="430531" cy="3683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4A532E-D3B9-4C3F-846D-AF8C6DD5E839}"/>
              </a:ext>
            </a:extLst>
          </p:cNvPr>
          <p:cNvCxnSpPr>
            <a:cxnSpLocks/>
          </p:cNvCxnSpPr>
          <p:nvPr/>
        </p:nvCxnSpPr>
        <p:spPr bwMode="auto">
          <a:xfrm>
            <a:off x="3511550" y="3660775"/>
            <a:ext cx="6432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C310D9-B375-4012-BD6B-5B5355AA98B0}"/>
              </a:ext>
            </a:extLst>
          </p:cNvPr>
          <p:cNvCxnSpPr>
            <a:cxnSpLocks/>
          </p:cNvCxnSpPr>
          <p:nvPr/>
        </p:nvCxnSpPr>
        <p:spPr bwMode="auto">
          <a:xfrm>
            <a:off x="2255520" y="4121150"/>
            <a:ext cx="5435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7CDBE29-BB90-465A-9D92-0DF01F376213}"/>
              </a:ext>
            </a:extLst>
          </p:cNvPr>
          <p:cNvCxnSpPr>
            <a:cxnSpLocks/>
          </p:cNvCxnSpPr>
          <p:nvPr/>
        </p:nvCxnSpPr>
        <p:spPr bwMode="auto">
          <a:xfrm>
            <a:off x="2460779" y="4708525"/>
            <a:ext cx="4018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80B008-4F22-4389-88A5-C96BEF610A8B}"/>
              </a:ext>
            </a:extLst>
          </p:cNvPr>
          <p:cNvCxnSpPr>
            <a:cxnSpLocks/>
          </p:cNvCxnSpPr>
          <p:nvPr/>
        </p:nvCxnSpPr>
        <p:spPr bwMode="auto">
          <a:xfrm>
            <a:off x="2680170" y="5702300"/>
            <a:ext cx="4181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F37D898-C5AC-41B1-9A28-2420B13540F9}"/>
              </a:ext>
            </a:extLst>
          </p:cNvPr>
          <p:cNvCxnSpPr>
            <a:cxnSpLocks/>
          </p:cNvCxnSpPr>
          <p:nvPr/>
        </p:nvCxnSpPr>
        <p:spPr bwMode="auto">
          <a:xfrm>
            <a:off x="2538018" y="5978525"/>
            <a:ext cx="7468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97B38D9-E140-44DB-B0AC-83F9F0BA5C9B}"/>
              </a:ext>
            </a:extLst>
          </p:cNvPr>
          <p:cNvCxnSpPr>
            <a:cxnSpLocks/>
          </p:cNvCxnSpPr>
          <p:nvPr/>
        </p:nvCxnSpPr>
        <p:spPr bwMode="auto">
          <a:xfrm>
            <a:off x="3330575" y="5203825"/>
            <a:ext cx="8147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A988DFF-F3F4-46B2-B67C-15C0C5475185}"/>
              </a:ext>
            </a:extLst>
          </p:cNvPr>
          <p:cNvCxnSpPr>
            <a:cxnSpLocks/>
          </p:cNvCxnSpPr>
          <p:nvPr/>
        </p:nvCxnSpPr>
        <p:spPr bwMode="auto">
          <a:xfrm>
            <a:off x="3378200" y="5692775"/>
            <a:ext cx="767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A971D76-CC04-4F4B-B394-965FC5ADC647}"/>
              </a:ext>
            </a:extLst>
          </p:cNvPr>
          <p:cNvCxnSpPr>
            <a:cxnSpLocks/>
          </p:cNvCxnSpPr>
          <p:nvPr/>
        </p:nvCxnSpPr>
        <p:spPr bwMode="auto">
          <a:xfrm>
            <a:off x="3432175" y="5880100"/>
            <a:ext cx="7226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5E28292-F74D-4431-BC45-B46AEA36D803}"/>
              </a:ext>
            </a:extLst>
          </p:cNvPr>
          <p:cNvCxnSpPr>
            <a:cxnSpLocks/>
          </p:cNvCxnSpPr>
          <p:nvPr/>
        </p:nvCxnSpPr>
        <p:spPr bwMode="auto">
          <a:xfrm>
            <a:off x="3781425" y="5527675"/>
            <a:ext cx="3638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CF904AE4-E847-4AD7-B3C6-DDF85D19249C}"/>
              </a:ext>
            </a:extLst>
          </p:cNvPr>
          <p:cNvSpPr/>
          <p:nvPr/>
        </p:nvSpPr>
        <p:spPr>
          <a:xfrm>
            <a:off x="4083350" y="1626215"/>
            <a:ext cx="6617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Perpendicular</a:t>
            </a:r>
          </a:p>
          <a:p>
            <a:r>
              <a:rPr lang="en-IN" sz="6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311E58-CCF1-4B70-821D-8723482270ED}"/>
              </a:ext>
            </a:extLst>
          </p:cNvPr>
          <p:cNvSpPr/>
          <p:nvPr/>
        </p:nvSpPr>
        <p:spPr>
          <a:xfrm>
            <a:off x="4082952" y="2593955"/>
            <a:ext cx="59586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Orbital plate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F706EF-1414-4049-843D-6DBD1E07D60F}"/>
              </a:ext>
            </a:extLst>
          </p:cNvPr>
          <p:cNvSpPr/>
          <p:nvPr/>
        </p:nvSpPr>
        <p:spPr>
          <a:xfrm>
            <a:off x="1916993" y="2045315"/>
            <a:ext cx="54378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Crista galli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16B57-A9AB-4391-B18B-D473BC35D68F}"/>
              </a:ext>
            </a:extLst>
          </p:cNvPr>
          <p:cNvSpPr/>
          <p:nvPr/>
        </p:nvSpPr>
        <p:spPr>
          <a:xfrm>
            <a:off x="1920540" y="2273915"/>
            <a:ext cx="52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Cribriform</a:t>
            </a:r>
          </a:p>
          <a:p>
            <a:r>
              <a:rPr lang="en-IN" sz="6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744C1D6-4F67-4CA2-B04F-81C3FE115665}"/>
              </a:ext>
            </a:extLst>
          </p:cNvPr>
          <p:cNvSpPr/>
          <p:nvPr/>
        </p:nvSpPr>
        <p:spPr>
          <a:xfrm>
            <a:off x="4081073" y="3569315"/>
            <a:ext cx="54378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Crista galli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485EB6E-FC28-47A2-B8C1-58AF5D33658B}"/>
              </a:ext>
            </a:extLst>
          </p:cNvPr>
          <p:cNvSpPr/>
          <p:nvPr/>
        </p:nvSpPr>
        <p:spPr>
          <a:xfrm>
            <a:off x="4083616" y="3805535"/>
            <a:ext cx="843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Ethmoidal labyrinth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(sinuses)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F35ACC-78F9-4321-A534-BB45BD5CDA06}"/>
              </a:ext>
            </a:extLst>
          </p:cNvPr>
          <p:cNvSpPr/>
          <p:nvPr/>
        </p:nvSpPr>
        <p:spPr>
          <a:xfrm>
            <a:off x="2943734" y="1458575"/>
            <a:ext cx="4828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Anterior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B0A5F6-7091-4EBA-A441-3D7733F9249B}"/>
              </a:ext>
            </a:extLst>
          </p:cNvPr>
          <p:cNvSpPr/>
          <p:nvPr/>
        </p:nvSpPr>
        <p:spPr>
          <a:xfrm>
            <a:off x="2938049" y="3119735"/>
            <a:ext cx="52013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Posterior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5EEF44-185B-44EA-81DF-4A9C90693284}"/>
              </a:ext>
            </a:extLst>
          </p:cNvPr>
          <p:cNvSpPr/>
          <p:nvPr/>
        </p:nvSpPr>
        <p:spPr>
          <a:xfrm>
            <a:off x="2837441" y="3325475"/>
            <a:ext cx="68785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Superior view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06246C8-5D78-40F7-9467-1905B2BB369D}"/>
              </a:ext>
            </a:extLst>
          </p:cNvPr>
          <p:cNvSpPr/>
          <p:nvPr/>
        </p:nvSpPr>
        <p:spPr>
          <a:xfrm>
            <a:off x="4002914" y="4239875"/>
            <a:ext cx="4828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Anterior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6B1544D-E39F-47EC-9B5A-7DE0EA5368D7}"/>
              </a:ext>
            </a:extLst>
          </p:cNvPr>
          <p:cNvSpPr/>
          <p:nvPr/>
        </p:nvSpPr>
        <p:spPr>
          <a:xfrm>
            <a:off x="1916969" y="4239875"/>
            <a:ext cx="52013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Posterior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6C058E-C45D-4B67-A60F-709128794E6E}"/>
              </a:ext>
            </a:extLst>
          </p:cNvPr>
          <p:cNvSpPr/>
          <p:nvPr/>
        </p:nvSpPr>
        <p:spPr>
          <a:xfrm>
            <a:off x="1916725" y="3980795"/>
            <a:ext cx="408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Orbital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960DA2-4401-48C3-95BD-1E4024C15D3C}"/>
              </a:ext>
            </a:extLst>
          </p:cNvPr>
          <p:cNvSpPr/>
          <p:nvPr/>
        </p:nvSpPr>
        <p:spPr>
          <a:xfrm>
            <a:off x="1919682" y="4559915"/>
            <a:ext cx="618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Middle nasal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concha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23E0A1-564B-401A-AB27-B1AC3898E8B6}"/>
              </a:ext>
            </a:extLst>
          </p:cNvPr>
          <p:cNvSpPr/>
          <p:nvPr/>
        </p:nvSpPr>
        <p:spPr>
          <a:xfrm>
            <a:off x="4082500" y="4559915"/>
            <a:ext cx="6610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Perpendicular</a:t>
            </a:r>
          </a:p>
          <a:p>
            <a:r>
              <a:rPr lang="en-IN" sz="6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A0FA2F-A7AE-4249-BD49-23E200497F4E}"/>
              </a:ext>
            </a:extLst>
          </p:cNvPr>
          <p:cNvSpPr/>
          <p:nvPr/>
        </p:nvSpPr>
        <p:spPr>
          <a:xfrm>
            <a:off x="2879034" y="4818995"/>
            <a:ext cx="62626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Lateral view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BF1528-E0D4-4A5E-AC30-83AD736EFF16}"/>
              </a:ext>
            </a:extLst>
          </p:cNvPr>
          <p:cNvSpPr/>
          <p:nvPr/>
        </p:nvSpPr>
        <p:spPr>
          <a:xfrm>
            <a:off x="2992337" y="6266795"/>
            <a:ext cx="66763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Anterior view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F0D3925-302B-44BF-A523-DF45DACD6AB0}"/>
              </a:ext>
            </a:extLst>
          </p:cNvPr>
          <p:cNvSpPr/>
          <p:nvPr/>
        </p:nvSpPr>
        <p:spPr>
          <a:xfrm>
            <a:off x="4081073" y="5116175"/>
            <a:ext cx="54378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Crista galli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EBDFDD2-17D2-4140-B64E-0A071A97FF28}"/>
              </a:ext>
            </a:extLst>
          </p:cNvPr>
          <p:cNvSpPr/>
          <p:nvPr/>
        </p:nvSpPr>
        <p:spPr>
          <a:xfrm>
            <a:off x="4077614" y="5436215"/>
            <a:ext cx="6001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Orbital plate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6559676-6806-4577-BACA-5B6BD6E7D149}"/>
              </a:ext>
            </a:extLst>
          </p:cNvPr>
          <p:cNvSpPr/>
          <p:nvPr/>
        </p:nvSpPr>
        <p:spPr>
          <a:xfrm>
            <a:off x="4084599" y="5550515"/>
            <a:ext cx="641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</a:t>
            </a:r>
          </a:p>
          <a:p>
            <a:r>
              <a:rPr lang="en-IN" sz="600" dirty="0">
                <a:solidFill>
                  <a:srgbClr val="000000"/>
                </a:solidFill>
              </a:rPr>
              <a:t>nasal concha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01FA0B-4B03-4CB6-B1A6-B8A03305A61C}"/>
              </a:ext>
            </a:extLst>
          </p:cNvPr>
          <p:cNvSpPr/>
          <p:nvPr/>
        </p:nvSpPr>
        <p:spPr>
          <a:xfrm>
            <a:off x="4079669" y="5741015"/>
            <a:ext cx="639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Middle</a:t>
            </a:r>
          </a:p>
          <a:p>
            <a:r>
              <a:rPr lang="en-IN" sz="600" dirty="0">
                <a:solidFill>
                  <a:srgbClr val="000000"/>
                </a:solidFill>
              </a:rPr>
              <a:t>nasal concha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D0B51F7-36BA-4C9B-8042-48D1CD2A6B27}"/>
              </a:ext>
            </a:extLst>
          </p:cNvPr>
          <p:cNvSpPr/>
          <p:nvPr/>
        </p:nvSpPr>
        <p:spPr>
          <a:xfrm>
            <a:off x="1919536" y="5558135"/>
            <a:ext cx="843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Ethmoidal labyrinth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(sinuses)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B2E2EBC-832B-47FC-86E1-2F42A2CC424D}"/>
              </a:ext>
            </a:extLst>
          </p:cNvPr>
          <p:cNvSpPr/>
          <p:nvPr/>
        </p:nvSpPr>
        <p:spPr>
          <a:xfrm>
            <a:off x="1918420" y="5840075"/>
            <a:ext cx="6610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Perpendicular</a:t>
            </a:r>
          </a:p>
          <a:p>
            <a:r>
              <a:rPr lang="en-IN" sz="600" dirty="0">
                <a:solidFill>
                  <a:srgbClr val="000000"/>
                </a:solidFill>
              </a:rPr>
              <a:t>plate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4D1E47D-E3FB-46F6-A7CB-E876852F26E8}"/>
              </a:ext>
            </a:extLst>
          </p:cNvPr>
          <p:cNvSpPr/>
          <p:nvPr/>
        </p:nvSpPr>
        <p:spPr>
          <a:xfrm>
            <a:off x="4821257" y="836414"/>
            <a:ext cx="55335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Landmark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0627D5-64F4-4312-97A2-13DA057A87D5}"/>
              </a:ext>
            </a:extLst>
          </p:cNvPr>
          <p:cNvSpPr/>
          <p:nvPr/>
        </p:nvSpPr>
        <p:spPr>
          <a:xfrm>
            <a:off x="5796617" y="836414"/>
            <a:ext cx="60785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Description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523F89E-FCB0-4898-9F6D-DCC52543A482}"/>
              </a:ext>
            </a:extLst>
          </p:cNvPr>
          <p:cNvSpPr/>
          <p:nvPr/>
        </p:nvSpPr>
        <p:spPr>
          <a:xfrm>
            <a:off x="5795963" y="966877"/>
            <a:ext cx="13202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Contains numerous olfactory</a:t>
            </a:r>
          </a:p>
          <a:p>
            <a:r>
              <a:rPr lang="en-IN" sz="600" dirty="0">
                <a:solidFill>
                  <a:srgbClr val="000000"/>
                </a:solidFill>
              </a:rPr>
              <a:t>foramina through which branches</a:t>
            </a:r>
          </a:p>
          <a:p>
            <a:r>
              <a:rPr lang="en-IN" sz="600" dirty="0">
                <a:solidFill>
                  <a:srgbClr val="000000"/>
                </a:solidFill>
              </a:rPr>
              <a:t>of the olfactory nerve (cranial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nerve I) enter the cranial cavity</a:t>
            </a:r>
          </a:p>
          <a:p>
            <a:r>
              <a:rPr lang="en-IN" sz="600" dirty="0">
                <a:solidFill>
                  <a:srgbClr val="000000"/>
                </a:solidFill>
              </a:rPr>
              <a:t>from the nasal cavity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EAB5E79-E49D-49C6-BC05-EFEAF85BA3C9}"/>
              </a:ext>
            </a:extLst>
          </p:cNvPr>
          <p:cNvSpPr/>
          <p:nvPr/>
        </p:nvSpPr>
        <p:spPr>
          <a:xfrm>
            <a:off x="5794647" y="1472476"/>
            <a:ext cx="1101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Attachment for meninges</a:t>
            </a:r>
          </a:p>
          <a:p>
            <a:r>
              <a:rPr lang="en-IN" sz="600" dirty="0">
                <a:solidFill>
                  <a:srgbClr val="000000"/>
                </a:solidFill>
              </a:rPr>
              <a:t>(membranes around brain)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01F195D-5120-4180-A5AF-E7E7B9F3D629}"/>
              </a:ext>
            </a:extLst>
          </p:cNvPr>
          <p:cNvSpPr/>
          <p:nvPr/>
        </p:nvSpPr>
        <p:spPr>
          <a:xfrm>
            <a:off x="5797513" y="1714976"/>
            <a:ext cx="1262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Openings through which nerves</a:t>
            </a:r>
          </a:p>
          <a:p>
            <a:r>
              <a:rPr lang="en-IN" sz="600" dirty="0">
                <a:solidFill>
                  <a:srgbClr val="000000"/>
                </a:solidFill>
              </a:rPr>
              <a:t>and vessels pass from the orbit</a:t>
            </a:r>
          </a:p>
          <a:p>
            <a:r>
              <a:rPr lang="en-IN" sz="600" dirty="0">
                <a:solidFill>
                  <a:srgbClr val="000000"/>
                </a:solidFill>
              </a:rPr>
              <a:t>to the nasal cavity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67FE4C2-EBA5-4471-BFA7-C53D11DE6428}"/>
              </a:ext>
            </a:extLst>
          </p:cNvPr>
          <p:cNvSpPr/>
          <p:nvPr/>
        </p:nvSpPr>
        <p:spPr>
          <a:xfrm>
            <a:off x="5796982" y="2050256"/>
            <a:ext cx="1333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Ridge extending into the nasal</a:t>
            </a:r>
          </a:p>
          <a:p>
            <a:r>
              <a:rPr lang="en-IN" sz="600" dirty="0">
                <a:solidFill>
                  <a:srgbClr val="000000"/>
                </a:solidFill>
              </a:rPr>
              <a:t>cavity; increases surface area,</a:t>
            </a:r>
          </a:p>
          <a:p>
            <a:r>
              <a:rPr lang="en-IN" sz="600" dirty="0">
                <a:solidFill>
                  <a:srgbClr val="000000"/>
                </a:solidFill>
              </a:rPr>
              <a:t>helps warm and moisten air in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cavity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CE9EEDB-A2FD-48B6-8D52-18E22B17DB69}"/>
              </a:ext>
            </a:extLst>
          </p:cNvPr>
          <p:cNvSpPr/>
          <p:nvPr/>
        </p:nvSpPr>
        <p:spPr>
          <a:xfrm>
            <a:off x="5795963" y="2494895"/>
            <a:ext cx="132029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Forms the medial wall of the orbit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5EFF7D2-A5CB-4F78-B8D4-F911D5C09D35}"/>
              </a:ext>
            </a:extLst>
          </p:cNvPr>
          <p:cNvSpPr/>
          <p:nvPr/>
        </p:nvSpPr>
        <p:spPr>
          <a:xfrm>
            <a:off x="5796625" y="2653576"/>
            <a:ext cx="1298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Forms the superior portion of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nasal septum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CF7D0FC-08C9-41E5-9A12-966C8C1B3B4A}"/>
              </a:ext>
            </a:extLst>
          </p:cNvPr>
          <p:cNvSpPr/>
          <p:nvPr/>
        </p:nvSpPr>
        <p:spPr>
          <a:xfrm>
            <a:off x="4821257" y="3351014"/>
            <a:ext cx="75373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Special Feature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F528F34-90AE-40B3-B68D-DD9447475BD5}"/>
              </a:ext>
            </a:extLst>
          </p:cNvPr>
          <p:cNvSpPr/>
          <p:nvPr/>
        </p:nvSpPr>
        <p:spPr>
          <a:xfrm>
            <a:off x="4823460" y="3490436"/>
            <a:ext cx="2331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Forms part of the nasal septum and part of the lateral walls and</a:t>
            </a:r>
          </a:p>
          <a:p>
            <a:r>
              <a:rPr lang="en-IN" sz="600" dirty="0">
                <a:solidFill>
                  <a:srgbClr val="000000"/>
                </a:solidFill>
              </a:rPr>
              <a:t>roof of the nasal cavity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C91D55E-B080-466E-B6A3-37B36EB8CD4E}"/>
              </a:ext>
            </a:extLst>
          </p:cNvPr>
          <p:cNvSpPr/>
          <p:nvPr/>
        </p:nvSpPr>
        <p:spPr>
          <a:xfrm>
            <a:off x="4831080" y="3725317"/>
            <a:ext cx="2400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Contains the ethmoidal labyrinth, or ethmoidal sinuses; the </a:t>
            </a:r>
            <a:r>
              <a:rPr lang="en-IN" sz="600" dirty="0" err="1">
                <a:solidFill>
                  <a:srgbClr val="000000"/>
                </a:solidFill>
              </a:rPr>
              <a:t>laby</a:t>
            </a:r>
            <a:r>
              <a:rPr lang="en-IN" sz="600" dirty="0">
                <a:solidFill>
                  <a:srgbClr val="000000"/>
                </a:solidFill>
              </a:rPr>
              <a:t>-</a:t>
            </a:r>
          </a:p>
          <a:p>
            <a:r>
              <a:rPr lang="en-IN" sz="600" dirty="0">
                <a:solidFill>
                  <a:srgbClr val="000000"/>
                </a:solidFill>
              </a:rPr>
              <a:t>rinth is divided into anterior, middle, and posterior ethmoidal cells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1121662-DE7E-4F5F-8C27-22BD730A0383}"/>
              </a:ext>
            </a:extLst>
          </p:cNvPr>
          <p:cNvSpPr/>
          <p:nvPr/>
        </p:nvSpPr>
        <p:spPr>
          <a:xfrm>
            <a:off x="4826169" y="970895"/>
            <a:ext cx="70852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Cribriform plate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D5B770B-0D31-4316-83DC-0DC9E5093953}"/>
              </a:ext>
            </a:extLst>
          </p:cNvPr>
          <p:cNvSpPr/>
          <p:nvPr/>
        </p:nvSpPr>
        <p:spPr>
          <a:xfrm>
            <a:off x="4827833" y="1473815"/>
            <a:ext cx="54378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Crista galli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9721170-9650-4A02-995D-290B32A5EBEF}"/>
              </a:ext>
            </a:extLst>
          </p:cNvPr>
          <p:cNvSpPr/>
          <p:nvPr/>
        </p:nvSpPr>
        <p:spPr>
          <a:xfrm>
            <a:off x="4824223" y="1716316"/>
            <a:ext cx="926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Ethmoidal foramina</a:t>
            </a:r>
          </a:p>
          <a:p>
            <a:r>
              <a:rPr lang="en-IN" sz="600" dirty="0">
                <a:solidFill>
                  <a:srgbClr val="000000"/>
                </a:solidFill>
              </a:rPr>
              <a:t>(shown in figure 7.11)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4F0A07B-A984-4107-B2EE-B780CFF2BDB6}"/>
              </a:ext>
            </a:extLst>
          </p:cNvPr>
          <p:cNvSpPr/>
          <p:nvPr/>
        </p:nvSpPr>
        <p:spPr>
          <a:xfrm>
            <a:off x="4829286" y="2052935"/>
            <a:ext cx="88750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Middle nasal concha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54D1423-4A99-4DF2-9E14-A270FFACCFFC}"/>
              </a:ext>
            </a:extLst>
          </p:cNvPr>
          <p:cNvSpPr/>
          <p:nvPr/>
        </p:nvSpPr>
        <p:spPr>
          <a:xfrm>
            <a:off x="4824917" y="2494895"/>
            <a:ext cx="5990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Orbital plate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6CF43DA-2E4A-4B8E-9DAA-CE569ECDD5B2}"/>
              </a:ext>
            </a:extLst>
          </p:cNvPr>
          <p:cNvSpPr/>
          <p:nvPr/>
        </p:nvSpPr>
        <p:spPr>
          <a:xfrm>
            <a:off x="4825503" y="2654915"/>
            <a:ext cx="85125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Perpendicular plate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F9DCBE-02C9-412B-AF34-B1B15DE4D15B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7.7cont03</a:t>
            </a:r>
          </a:p>
        </p:txBody>
      </p:sp>
    </p:spTree>
    <p:extLst>
      <p:ext uri="{BB962C8B-B14F-4D97-AF65-F5344CB8AC3E}">
        <p14:creationId xmlns:p14="http://schemas.microsoft.com/office/powerpoint/2010/main" val="223293832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91DE1-0414-4725-A1A1-5D417E2309F7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7.01f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B5449-EEFA-41C9-943B-E6553DE3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814" y="350395"/>
            <a:ext cx="2878372" cy="61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8522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043A4D5-9B5A-4515-B1FA-B6F05E18EC6A}"/>
              </a:ext>
            </a:extLst>
          </p:cNvPr>
          <p:cNvGrpSpPr/>
          <p:nvPr/>
        </p:nvGrpSpPr>
        <p:grpSpPr>
          <a:xfrm>
            <a:off x="698953" y="1449243"/>
            <a:ext cx="7746094" cy="3959515"/>
            <a:chOff x="697828" y="1366994"/>
            <a:chExt cx="7746094" cy="39595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773DAC-AD97-4F18-BFF5-9D2B77A73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55"/>
            <a:stretch/>
          </p:blipFill>
          <p:spPr>
            <a:xfrm>
              <a:off x="700078" y="1622932"/>
              <a:ext cx="7743844" cy="37035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D5B54F-CD76-49D4-A627-331A9290479C}"/>
                </a:ext>
              </a:extLst>
            </p:cNvPr>
            <p:cNvSpPr txBox="1"/>
            <p:nvPr/>
          </p:nvSpPr>
          <p:spPr>
            <a:xfrm>
              <a:off x="697828" y="1366994"/>
              <a:ext cx="1057984" cy="257389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CD817B-D0E4-427A-9D30-F001226A035C}"/>
                </a:ext>
              </a:extLst>
            </p:cNvPr>
            <p:cNvSpPr txBox="1"/>
            <p:nvPr/>
          </p:nvSpPr>
          <p:spPr>
            <a:xfrm>
              <a:off x="1793670" y="1366994"/>
              <a:ext cx="6638701" cy="25738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6C24DE-447B-409B-8A6A-F6C4D5FA2002}"/>
              </a:ext>
            </a:extLst>
          </p:cNvPr>
          <p:cNvSpPr txBox="1"/>
          <p:nvPr/>
        </p:nvSpPr>
        <p:spPr>
          <a:xfrm>
            <a:off x="760944" y="1446014"/>
            <a:ext cx="933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7.8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B3A711-673D-4C9F-9120-07E4EA17DF3F}"/>
              </a:ext>
            </a:extLst>
          </p:cNvPr>
          <p:cNvSpPr txBox="1"/>
          <p:nvPr/>
        </p:nvSpPr>
        <p:spPr>
          <a:xfrm>
            <a:off x="1868109" y="1446014"/>
            <a:ext cx="2009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chemeClr val="bg1"/>
                </a:solidFill>
              </a:rPr>
              <a:t>Facial Bones of the Skull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8196E-A7CF-42C5-A462-3B975FD7792C}"/>
              </a:ext>
            </a:extLst>
          </p:cNvPr>
          <p:cNvSpPr txBox="1"/>
          <p:nvPr/>
        </p:nvSpPr>
        <p:spPr>
          <a:xfrm>
            <a:off x="758336" y="1734235"/>
            <a:ext cx="26743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rgbClr val="000000"/>
                </a:solidFill>
              </a:rPr>
              <a:t>(a) Zygomatic Bone (Right)—Lateral View</a:t>
            </a:r>
            <a:endParaRPr lang="en-IN" sz="1000" b="0" i="0" u="none" strike="noStrike" baseline="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154123-EB76-4474-9411-C20EC6598AB6}"/>
              </a:ext>
            </a:extLst>
          </p:cNvPr>
          <p:cNvCxnSpPr/>
          <p:nvPr/>
        </p:nvCxnSpPr>
        <p:spPr bwMode="auto">
          <a:xfrm>
            <a:off x="3558540" y="4671060"/>
            <a:ext cx="655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17C4F7-0E2A-4093-922D-4035C3596B08}"/>
              </a:ext>
            </a:extLst>
          </p:cNvPr>
          <p:cNvSpPr txBox="1"/>
          <p:nvPr/>
        </p:nvSpPr>
        <p:spPr>
          <a:xfrm>
            <a:off x="4155874" y="4476891"/>
            <a:ext cx="725573" cy="37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Infraorbital margin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AB01B6-2C0D-4C5B-A531-B77AA4DE1689}"/>
              </a:ext>
            </a:extLst>
          </p:cNvPr>
          <p:cNvSpPr txBox="1"/>
          <p:nvPr/>
        </p:nvSpPr>
        <p:spPr>
          <a:xfrm>
            <a:off x="4162604" y="4044209"/>
            <a:ext cx="1047393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Zygomaticofacial foramen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6DF5E-1C95-4F7F-AB42-17796615C57E}"/>
              </a:ext>
            </a:extLst>
          </p:cNvPr>
          <p:cNvSpPr txBox="1"/>
          <p:nvPr/>
        </p:nvSpPr>
        <p:spPr>
          <a:xfrm>
            <a:off x="4157876" y="3204351"/>
            <a:ext cx="599648" cy="37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Frontal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89C4E6-D51F-423E-8A12-870927A4AC45}"/>
              </a:ext>
            </a:extLst>
          </p:cNvPr>
          <p:cNvSpPr txBox="1"/>
          <p:nvPr/>
        </p:nvSpPr>
        <p:spPr>
          <a:xfrm>
            <a:off x="4161640" y="4844309"/>
            <a:ext cx="653081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Maxillary process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20A23CD-A06F-4ACC-B634-B49884E2C6CE}"/>
              </a:ext>
            </a:extLst>
          </p:cNvPr>
          <p:cNvGrpSpPr/>
          <p:nvPr/>
        </p:nvGrpSpPr>
        <p:grpSpPr>
          <a:xfrm>
            <a:off x="3689815" y="4770625"/>
            <a:ext cx="526108" cy="277698"/>
            <a:chOff x="3689815" y="4770625"/>
            <a:chExt cx="526108" cy="277698"/>
          </a:xfrm>
          <a:effectLst>
            <a:glow rad="25400">
              <a:schemeClr val="bg1"/>
            </a:glow>
          </a:effectLst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4C232DB-A837-4BB9-B559-721412F149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9815" y="4770625"/>
              <a:ext cx="273496" cy="2775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8C466C4-4CBC-4761-B3F1-1752E917543B}"/>
                </a:ext>
              </a:extLst>
            </p:cNvPr>
            <p:cNvCxnSpPr/>
            <p:nvPr/>
          </p:nvCxnSpPr>
          <p:spPr bwMode="auto">
            <a:xfrm flipH="1">
              <a:off x="3963311" y="5048178"/>
              <a:ext cx="252612" cy="1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EA9062-34B2-4D99-9334-24B49290C1DE}"/>
              </a:ext>
            </a:extLst>
          </p:cNvPr>
          <p:cNvGrpSpPr/>
          <p:nvPr/>
        </p:nvGrpSpPr>
        <p:grpSpPr>
          <a:xfrm>
            <a:off x="2907408" y="4246507"/>
            <a:ext cx="1304352" cy="433408"/>
            <a:chOff x="2907408" y="4244340"/>
            <a:chExt cx="1304352" cy="437742"/>
          </a:xfrm>
          <a:effectLst>
            <a:glow rad="25400">
              <a:schemeClr val="bg1"/>
            </a:glow>
          </a:effectLst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1962050-D9AD-475B-A600-C236AF95C90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07408" y="4244340"/>
              <a:ext cx="548318" cy="4377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CD7DC64-914D-49E4-AB02-1916909F142D}"/>
                </a:ext>
              </a:extLst>
            </p:cNvPr>
            <p:cNvCxnSpPr/>
            <p:nvPr/>
          </p:nvCxnSpPr>
          <p:spPr bwMode="auto">
            <a:xfrm flipH="1">
              <a:off x="3455726" y="4244340"/>
              <a:ext cx="75603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A0E25C-94D2-4C96-AA22-27E5A91EAC70}"/>
              </a:ext>
            </a:extLst>
          </p:cNvPr>
          <p:cNvCxnSpPr/>
          <p:nvPr/>
        </p:nvCxnSpPr>
        <p:spPr bwMode="auto">
          <a:xfrm>
            <a:off x="2900676" y="3390900"/>
            <a:ext cx="13157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35D92B-6E52-420C-BDD4-4C650EC8755F}"/>
              </a:ext>
            </a:extLst>
          </p:cNvPr>
          <p:cNvCxnSpPr/>
          <p:nvPr/>
        </p:nvCxnSpPr>
        <p:spPr bwMode="auto">
          <a:xfrm>
            <a:off x="1386297" y="4533900"/>
            <a:ext cx="2296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E30E47A-E03E-48CC-9320-7E98DC8760DC}"/>
              </a:ext>
            </a:extLst>
          </p:cNvPr>
          <p:cNvSpPr txBox="1"/>
          <p:nvPr/>
        </p:nvSpPr>
        <p:spPr>
          <a:xfrm>
            <a:off x="797003" y="4332111"/>
            <a:ext cx="676754" cy="37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Temporal process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E112C-21CB-491D-B264-D0C0B07124B0}"/>
              </a:ext>
            </a:extLst>
          </p:cNvPr>
          <p:cNvSpPr txBox="1"/>
          <p:nvPr/>
        </p:nvSpPr>
        <p:spPr>
          <a:xfrm>
            <a:off x="5295246" y="2025134"/>
            <a:ext cx="7328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Landmark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5FF6B0-5745-4B29-8F8C-BBFA2835C06F}"/>
              </a:ext>
            </a:extLst>
          </p:cNvPr>
          <p:cNvSpPr txBox="1"/>
          <p:nvPr/>
        </p:nvSpPr>
        <p:spPr>
          <a:xfrm>
            <a:off x="5298625" y="2246114"/>
            <a:ext cx="9851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Frontal process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E4C516-7D9B-445C-BED3-FBBC07F7792D}"/>
              </a:ext>
            </a:extLst>
          </p:cNvPr>
          <p:cNvSpPr txBox="1"/>
          <p:nvPr/>
        </p:nvSpPr>
        <p:spPr>
          <a:xfrm>
            <a:off x="5296245" y="2703314"/>
            <a:ext cx="1111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Infraorbital margin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13B525-838C-4DA7-AF16-C5DFF334E5F7}"/>
              </a:ext>
            </a:extLst>
          </p:cNvPr>
          <p:cNvSpPr txBox="1"/>
          <p:nvPr/>
        </p:nvSpPr>
        <p:spPr>
          <a:xfrm>
            <a:off x="5303865" y="3030974"/>
            <a:ext cx="1111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Temporal process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C3C48-0C59-41D7-B4E0-FCD5819F2126}"/>
              </a:ext>
            </a:extLst>
          </p:cNvPr>
          <p:cNvSpPr txBox="1"/>
          <p:nvPr/>
        </p:nvSpPr>
        <p:spPr>
          <a:xfrm>
            <a:off x="5302959" y="3526274"/>
            <a:ext cx="14946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Zygomaticofacial foramen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E87F92-C5DD-4807-ABA5-A83C4060E241}"/>
              </a:ext>
            </a:extLst>
          </p:cNvPr>
          <p:cNvSpPr txBox="1"/>
          <p:nvPr/>
        </p:nvSpPr>
        <p:spPr>
          <a:xfrm>
            <a:off x="5289670" y="3991094"/>
            <a:ext cx="10945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Special Features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5C1705-C0DD-4061-ADBF-B8F3F4DD7EF6}"/>
              </a:ext>
            </a:extLst>
          </p:cNvPr>
          <p:cNvSpPr txBox="1"/>
          <p:nvPr/>
        </p:nvSpPr>
        <p:spPr>
          <a:xfrm>
            <a:off x="5299436" y="4189214"/>
            <a:ext cx="19893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Forms the prominence of the cheek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AEDA6B-7F06-457A-8845-B13A9A8A7382}"/>
              </a:ext>
            </a:extLst>
          </p:cNvPr>
          <p:cNvSpPr txBox="1"/>
          <p:nvPr/>
        </p:nvSpPr>
        <p:spPr>
          <a:xfrm>
            <a:off x="5299028" y="4355515"/>
            <a:ext cx="21883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Forms the anterolateral wall of the orbit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76866B-4236-46CB-AD5A-72964E4AD795}"/>
              </a:ext>
            </a:extLst>
          </p:cNvPr>
          <p:cNvSpPr txBox="1"/>
          <p:nvPr/>
        </p:nvSpPr>
        <p:spPr>
          <a:xfrm>
            <a:off x="6882903" y="2017514"/>
            <a:ext cx="8188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Description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D37D9D-7D47-480B-9006-40937CCB7B2C}"/>
              </a:ext>
            </a:extLst>
          </p:cNvPr>
          <p:cNvSpPr txBox="1"/>
          <p:nvPr/>
        </p:nvSpPr>
        <p:spPr>
          <a:xfrm>
            <a:off x="6887898" y="2249946"/>
            <a:ext cx="15708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Connection to the frontal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bone; helps form the lateral margin of the orbit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5AFD6D2-A015-43C7-AA94-136D44890936}"/>
              </a:ext>
            </a:extLst>
          </p:cNvPr>
          <p:cNvSpPr txBox="1"/>
          <p:nvPr/>
        </p:nvSpPr>
        <p:spPr>
          <a:xfrm>
            <a:off x="6880078" y="2705974"/>
            <a:ext cx="1479845" cy="344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Ridge forming the inferior border of the orbit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7A54BB0-CA01-4AB2-962F-70C170C6B0FC}"/>
              </a:ext>
            </a:extLst>
          </p:cNvPr>
          <p:cNvSpPr txBox="1"/>
          <p:nvPr/>
        </p:nvSpPr>
        <p:spPr>
          <a:xfrm>
            <a:off x="6880044" y="3034438"/>
            <a:ext cx="1586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Helps form the bony bridge from the cheek to just ante-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rior to the ear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06BA2BE-D63C-4C65-A943-5AE676D2BF99}"/>
              </a:ext>
            </a:extLst>
          </p:cNvPr>
          <p:cNvSpPr txBox="1"/>
          <p:nvPr/>
        </p:nvSpPr>
        <p:spPr>
          <a:xfrm>
            <a:off x="6880518" y="3530106"/>
            <a:ext cx="15246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Opening through which a nerve and vessels exit the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orbit to the face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567BE7-6BB3-455E-A847-DFEBD4333F0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7.8</a:t>
            </a:r>
          </a:p>
        </p:txBody>
      </p:sp>
    </p:spTree>
    <p:extLst>
      <p:ext uri="{BB962C8B-B14F-4D97-AF65-F5344CB8AC3E}">
        <p14:creationId xmlns:p14="http://schemas.microsoft.com/office/powerpoint/2010/main" val="164860291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E6D7D9-EF4E-4E74-8058-FD324FA383E5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65BED-9CA5-4C74-A07E-D37CC7BB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1348448"/>
            <a:ext cx="5204563" cy="41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659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C03B26-56CF-42C0-89AD-D8DB85DC9C2C}"/>
              </a:ext>
            </a:extLst>
          </p:cNvPr>
          <p:cNvGrpSpPr/>
          <p:nvPr/>
        </p:nvGrpSpPr>
        <p:grpSpPr>
          <a:xfrm>
            <a:off x="1905494" y="376155"/>
            <a:ext cx="5333012" cy="6105690"/>
            <a:chOff x="1902318" y="216032"/>
            <a:chExt cx="5333012" cy="6105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A73E0F-DA4B-49F7-88F2-8EDB2B37D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4"/>
            <a:stretch/>
          </p:blipFill>
          <p:spPr>
            <a:xfrm>
              <a:off x="1908668" y="511580"/>
              <a:ext cx="5326662" cy="58101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7D3E6E-766D-42B0-9EDE-921B725D6831}"/>
                </a:ext>
              </a:extLst>
            </p:cNvPr>
            <p:cNvSpPr txBox="1"/>
            <p:nvPr/>
          </p:nvSpPr>
          <p:spPr>
            <a:xfrm>
              <a:off x="1902318" y="216032"/>
              <a:ext cx="841272" cy="283128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C7D376-30B4-41EA-92E7-AD65C58C6B9C}"/>
                </a:ext>
              </a:extLst>
            </p:cNvPr>
            <p:cNvSpPr txBox="1"/>
            <p:nvPr/>
          </p:nvSpPr>
          <p:spPr>
            <a:xfrm>
              <a:off x="2794494" y="216032"/>
              <a:ext cx="4437661" cy="283128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229" name="TextBox 228">
            <a:extLst>
              <a:ext uri="{FF2B5EF4-FFF2-40B4-BE49-F238E27FC236}">
                <a16:creationId xmlns:a16="http://schemas.microsoft.com/office/drawing/2014/main" id="{DB14CE7F-B196-426D-8B94-5C93ECBAD918}"/>
              </a:ext>
            </a:extLst>
          </p:cNvPr>
          <p:cNvSpPr txBox="1"/>
          <p:nvPr/>
        </p:nvSpPr>
        <p:spPr>
          <a:xfrm>
            <a:off x="1884554" y="380800"/>
            <a:ext cx="975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.8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6AA01643-8A40-492D-B762-16CA1472F8C5}"/>
              </a:ext>
            </a:extLst>
          </p:cNvPr>
          <p:cNvSpPr txBox="1"/>
          <p:nvPr/>
        </p:nvSpPr>
        <p:spPr>
          <a:xfrm>
            <a:off x="2849651" y="386106"/>
            <a:ext cx="2960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rgbClr val="FFFFFF"/>
                </a:solidFill>
              </a:rPr>
              <a:t>Facial Bones of the Skull—Continued</a:t>
            </a:r>
            <a:endParaRPr lang="en-IN" sz="1200" b="1" dirty="0"/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20654C35-A774-455B-BBB3-FD0884C7BB1C}"/>
              </a:ext>
            </a:extLst>
          </p:cNvPr>
          <p:cNvCxnSpPr>
            <a:cxnSpLocks/>
          </p:cNvCxnSpPr>
          <p:nvPr/>
        </p:nvCxnSpPr>
        <p:spPr bwMode="auto">
          <a:xfrm>
            <a:off x="2469952" y="1828800"/>
            <a:ext cx="137539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71C9F4D-30FF-4423-A6A4-6AC006E677AB}"/>
              </a:ext>
            </a:extLst>
          </p:cNvPr>
          <p:cNvCxnSpPr>
            <a:cxnSpLocks/>
          </p:cNvCxnSpPr>
          <p:nvPr/>
        </p:nvCxnSpPr>
        <p:spPr bwMode="auto">
          <a:xfrm>
            <a:off x="3232437" y="2254250"/>
            <a:ext cx="6233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08B30E4-C9EC-47EA-8CD4-4C3BF2B8C775}"/>
              </a:ext>
            </a:extLst>
          </p:cNvPr>
          <p:cNvCxnSpPr>
            <a:cxnSpLocks/>
          </p:cNvCxnSpPr>
          <p:nvPr/>
        </p:nvCxnSpPr>
        <p:spPr bwMode="auto">
          <a:xfrm>
            <a:off x="2769095" y="2784475"/>
            <a:ext cx="108671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0E844FB-1D1D-4C6B-B19C-87979E023456}"/>
              </a:ext>
            </a:extLst>
          </p:cNvPr>
          <p:cNvCxnSpPr>
            <a:cxnSpLocks/>
          </p:cNvCxnSpPr>
          <p:nvPr/>
        </p:nvCxnSpPr>
        <p:spPr bwMode="auto">
          <a:xfrm>
            <a:off x="3119983" y="3114675"/>
            <a:ext cx="7258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A367D5AA-1A2F-45DC-8E39-5BB364186032}"/>
              </a:ext>
            </a:extLst>
          </p:cNvPr>
          <p:cNvCxnSpPr>
            <a:cxnSpLocks/>
          </p:cNvCxnSpPr>
          <p:nvPr/>
        </p:nvCxnSpPr>
        <p:spPr bwMode="auto">
          <a:xfrm>
            <a:off x="2202353" y="3025775"/>
            <a:ext cx="165346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937E1D8-520D-4B63-BABF-12FACEE5DD83}"/>
              </a:ext>
            </a:extLst>
          </p:cNvPr>
          <p:cNvGrpSpPr/>
          <p:nvPr/>
        </p:nvGrpSpPr>
        <p:grpSpPr>
          <a:xfrm>
            <a:off x="2004007" y="3470275"/>
            <a:ext cx="1841870" cy="263525"/>
            <a:chOff x="2004007" y="3451225"/>
            <a:chExt cx="1841870" cy="263525"/>
          </a:xfrm>
          <a:effectLst>
            <a:glow rad="25400">
              <a:schemeClr val="bg1"/>
            </a:glow>
          </a:effectLst>
        </p:grpSpPr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51EFD78-A649-434D-B557-7658942F3F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26550" y="3714750"/>
              <a:ext cx="151932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8" name="Right Bracket 237">
              <a:extLst>
                <a:ext uri="{FF2B5EF4-FFF2-40B4-BE49-F238E27FC236}">
                  <a16:creationId xmlns:a16="http://schemas.microsoft.com/office/drawing/2014/main" id="{5FF07F3D-8535-4CFB-9339-6FA8CD3C3540}"/>
                </a:ext>
              </a:extLst>
            </p:cNvPr>
            <p:cNvSpPr/>
            <p:nvPr/>
          </p:nvSpPr>
          <p:spPr bwMode="auto">
            <a:xfrm rot="5400000">
              <a:off x="2111666" y="3343566"/>
              <a:ext cx="63499" cy="278818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CAF0B10-E81E-42C6-9EAE-FD740AA34370}"/>
                </a:ext>
              </a:extLst>
            </p:cNvPr>
            <p:cNvCxnSpPr>
              <a:cxnSpLocks/>
              <a:stCxn id="238" idx="2"/>
            </p:cNvCxnSpPr>
            <p:nvPr/>
          </p:nvCxnSpPr>
          <p:spPr bwMode="auto">
            <a:xfrm>
              <a:off x="2143416" y="3514725"/>
              <a:ext cx="187078" cy="200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9E2C2-0220-4033-B061-CFD04EED03E0}"/>
              </a:ext>
            </a:extLst>
          </p:cNvPr>
          <p:cNvGrpSpPr/>
          <p:nvPr/>
        </p:nvGrpSpPr>
        <p:grpSpPr>
          <a:xfrm>
            <a:off x="2344027" y="3368675"/>
            <a:ext cx="1508465" cy="224046"/>
            <a:chOff x="2334502" y="3368675"/>
            <a:chExt cx="1508465" cy="224046"/>
          </a:xfrm>
          <a:effectLst>
            <a:glow rad="25400">
              <a:schemeClr val="bg1"/>
            </a:glow>
          </a:effectLst>
        </p:grpSpPr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8D94A984-3985-4ACB-90F0-65AF0C23C1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34502" y="3368675"/>
              <a:ext cx="209031" cy="2240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ACCE0DD7-0FB9-410B-9BB8-A2F5A9F0D5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43679" y="3592721"/>
              <a:ext cx="129928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BB3106-67CA-40AA-914F-43D3E63E8359}"/>
              </a:ext>
            </a:extLst>
          </p:cNvPr>
          <p:cNvGrpSpPr/>
          <p:nvPr/>
        </p:nvGrpSpPr>
        <p:grpSpPr>
          <a:xfrm>
            <a:off x="2435141" y="3338721"/>
            <a:ext cx="1409993" cy="167619"/>
            <a:chOff x="2435141" y="3329196"/>
            <a:chExt cx="1409993" cy="167619"/>
          </a:xfrm>
          <a:effectLst>
            <a:glow rad="25400">
              <a:schemeClr val="bg1"/>
            </a:glow>
          </a:effectLst>
        </p:grpSpPr>
        <p:sp>
          <p:nvSpPr>
            <p:cNvPr id="242" name="Right Bracket 241">
              <a:extLst>
                <a:ext uri="{FF2B5EF4-FFF2-40B4-BE49-F238E27FC236}">
                  <a16:creationId xmlns:a16="http://schemas.microsoft.com/office/drawing/2014/main" id="{B13244A6-3B12-418B-ACFC-2AFD23A0D76D}"/>
                </a:ext>
              </a:extLst>
            </p:cNvPr>
            <p:cNvSpPr/>
            <p:nvPr/>
          </p:nvSpPr>
          <p:spPr bwMode="auto">
            <a:xfrm rot="5400000">
              <a:off x="2547024" y="3217313"/>
              <a:ext cx="63499" cy="287266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0A4422A-DA5E-4752-9823-E740FD0364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4235" y="3398147"/>
              <a:ext cx="96312" cy="97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E42DAAE-4DE0-4EAD-A6E5-0FBD46EDA5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61701" y="3496815"/>
              <a:ext cx="11834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A0D3CE-EE85-45D3-BA1A-5245E9FD06AB}"/>
              </a:ext>
            </a:extLst>
          </p:cNvPr>
          <p:cNvGrpSpPr/>
          <p:nvPr/>
        </p:nvGrpSpPr>
        <p:grpSpPr>
          <a:xfrm>
            <a:off x="2743109" y="3307455"/>
            <a:ext cx="1099593" cy="95491"/>
            <a:chOff x="2743109" y="3307455"/>
            <a:chExt cx="1099593" cy="95491"/>
          </a:xfrm>
          <a:effectLst>
            <a:glow rad="25400">
              <a:schemeClr val="bg1"/>
            </a:glow>
          </a:effectLst>
        </p:grpSpPr>
        <p:sp>
          <p:nvSpPr>
            <p:cNvPr id="245" name="Right Bracket 244">
              <a:extLst>
                <a:ext uri="{FF2B5EF4-FFF2-40B4-BE49-F238E27FC236}">
                  <a16:creationId xmlns:a16="http://schemas.microsoft.com/office/drawing/2014/main" id="{D09F828A-A111-4701-AF7B-8C743290BF46}"/>
                </a:ext>
              </a:extLst>
            </p:cNvPr>
            <p:cNvSpPr/>
            <p:nvPr/>
          </p:nvSpPr>
          <p:spPr bwMode="auto">
            <a:xfrm rot="5400000">
              <a:off x="3026872" y="3023692"/>
              <a:ext cx="51690" cy="619215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6D18A9A-794F-4085-94EA-C3A4FB2023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12199" y="3362975"/>
              <a:ext cx="52514" cy="379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D56EF380-D54B-430F-8F3C-8EE154E039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61538" y="3402946"/>
              <a:ext cx="7811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FA18F101-67EF-49F8-8471-EBA7D3ABA7EF}"/>
              </a:ext>
            </a:extLst>
          </p:cNvPr>
          <p:cNvGrpSpPr/>
          <p:nvPr/>
        </p:nvGrpSpPr>
        <p:grpSpPr>
          <a:xfrm>
            <a:off x="2451677" y="5782147"/>
            <a:ext cx="1615009" cy="425777"/>
            <a:chOff x="1892145" y="3492500"/>
            <a:chExt cx="1468188" cy="425777"/>
          </a:xfrm>
          <a:effectLst>
            <a:glow rad="25400">
              <a:schemeClr val="bg1"/>
            </a:glow>
          </a:effectLst>
        </p:grpSpPr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88F9999-A294-4AE9-928F-4E57A6C81A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01502" y="3918277"/>
              <a:ext cx="95883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0" name="Right Bracket 249">
              <a:extLst>
                <a:ext uri="{FF2B5EF4-FFF2-40B4-BE49-F238E27FC236}">
                  <a16:creationId xmlns:a16="http://schemas.microsoft.com/office/drawing/2014/main" id="{5763B4DF-6FE7-4265-B6A6-C1BAE32907F0}"/>
                </a:ext>
              </a:extLst>
            </p:cNvPr>
            <p:cNvSpPr/>
            <p:nvPr/>
          </p:nvSpPr>
          <p:spPr bwMode="auto">
            <a:xfrm rot="5400000">
              <a:off x="2137961" y="3246684"/>
              <a:ext cx="63499" cy="555132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C9AC9915-04AF-417D-965B-93837529C24F}"/>
                </a:ext>
              </a:extLst>
            </p:cNvPr>
            <p:cNvCxnSpPr>
              <a:cxnSpLocks/>
              <a:stCxn id="250" idx="2"/>
            </p:cNvCxnSpPr>
            <p:nvPr/>
          </p:nvCxnSpPr>
          <p:spPr bwMode="auto">
            <a:xfrm>
              <a:off x="2169711" y="3556000"/>
              <a:ext cx="229111" cy="360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C66A3051-08B3-4575-BD12-CCBC933578E8}"/>
              </a:ext>
            </a:extLst>
          </p:cNvPr>
          <p:cNvGrpSpPr/>
          <p:nvPr/>
        </p:nvGrpSpPr>
        <p:grpSpPr>
          <a:xfrm>
            <a:off x="3108118" y="5782148"/>
            <a:ext cx="954123" cy="292421"/>
            <a:chOff x="2347478" y="3340101"/>
            <a:chExt cx="867384" cy="292421"/>
          </a:xfrm>
          <a:effectLst>
            <a:glow rad="25400">
              <a:schemeClr val="bg1"/>
            </a:glow>
          </a:effectLst>
        </p:grpSpPr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C7EB5472-1433-440F-88D3-4EB44D6D76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2790" y="3632522"/>
              <a:ext cx="50207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4" name="Right Bracket 253">
              <a:extLst>
                <a:ext uri="{FF2B5EF4-FFF2-40B4-BE49-F238E27FC236}">
                  <a16:creationId xmlns:a16="http://schemas.microsoft.com/office/drawing/2014/main" id="{593AE18C-6C56-4B48-A260-CEC5E52B163A}"/>
                </a:ext>
              </a:extLst>
            </p:cNvPr>
            <p:cNvSpPr/>
            <p:nvPr/>
          </p:nvSpPr>
          <p:spPr bwMode="auto">
            <a:xfrm rot="5400000">
              <a:off x="2484313" y="3203266"/>
              <a:ext cx="63499" cy="337169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DEDA389A-4F9C-486E-AC20-E85E3F2B344F}"/>
                </a:ext>
              </a:extLst>
            </p:cNvPr>
            <p:cNvCxnSpPr>
              <a:cxnSpLocks/>
              <a:stCxn id="254" idx="2"/>
            </p:cNvCxnSpPr>
            <p:nvPr/>
          </p:nvCxnSpPr>
          <p:spPr bwMode="auto">
            <a:xfrm>
              <a:off x="2516063" y="3403600"/>
              <a:ext cx="196727" cy="2289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B17C408-C096-4FEA-9F83-C40800F2B38E}"/>
              </a:ext>
            </a:extLst>
          </p:cNvPr>
          <p:cNvGrpSpPr/>
          <p:nvPr/>
        </p:nvGrpSpPr>
        <p:grpSpPr>
          <a:xfrm>
            <a:off x="3559175" y="5684044"/>
            <a:ext cx="503066" cy="276064"/>
            <a:chOff x="3559175" y="5684044"/>
            <a:chExt cx="503066" cy="276064"/>
          </a:xfrm>
          <a:effectLst>
            <a:glow rad="25400">
              <a:schemeClr val="bg1"/>
            </a:glow>
          </a:effectLst>
        </p:grpSpPr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F4AF8C6A-426A-415D-BD70-9EF64C1421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59175" y="5684044"/>
              <a:ext cx="97134" cy="2760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70C0803F-6EDF-44B3-B206-83F993C981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57997" y="5958866"/>
              <a:ext cx="4042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52D4448-CC26-4AA5-AA65-06EE52717275}"/>
              </a:ext>
            </a:extLst>
          </p:cNvPr>
          <p:cNvGrpSpPr/>
          <p:nvPr/>
        </p:nvGrpSpPr>
        <p:grpSpPr>
          <a:xfrm>
            <a:off x="3691405" y="5712381"/>
            <a:ext cx="371455" cy="122898"/>
            <a:chOff x="3691405" y="5712381"/>
            <a:chExt cx="371455" cy="122898"/>
          </a:xfrm>
          <a:effectLst>
            <a:glow rad="25400">
              <a:schemeClr val="bg1"/>
            </a:glow>
          </a:effectLst>
        </p:grpSpPr>
        <p:sp>
          <p:nvSpPr>
            <p:cNvPr id="260" name="Right Bracket 259">
              <a:extLst>
                <a:ext uri="{FF2B5EF4-FFF2-40B4-BE49-F238E27FC236}">
                  <a16:creationId xmlns:a16="http://schemas.microsoft.com/office/drawing/2014/main" id="{E620E360-290C-4666-B431-BBF57698A324}"/>
                </a:ext>
              </a:extLst>
            </p:cNvPr>
            <p:cNvSpPr/>
            <p:nvPr/>
          </p:nvSpPr>
          <p:spPr bwMode="auto">
            <a:xfrm rot="5400000">
              <a:off x="3789345" y="5614441"/>
              <a:ext cx="67971" cy="263851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0147DEF-994F-49BE-ACF8-87E959D953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22175" y="5781145"/>
              <a:ext cx="60056" cy="536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4450F3D7-23C2-4A0C-9E8D-4E5A616251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79056" y="5835279"/>
              <a:ext cx="18380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965E1F7B-D598-4F03-82BF-BE1B9953ED67}"/>
              </a:ext>
            </a:extLst>
          </p:cNvPr>
          <p:cNvCxnSpPr>
            <a:cxnSpLocks/>
          </p:cNvCxnSpPr>
          <p:nvPr/>
        </p:nvCxnSpPr>
        <p:spPr bwMode="auto">
          <a:xfrm>
            <a:off x="3547268" y="5454279"/>
            <a:ext cx="57626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E37BCC47-6239-49EA-A69C-2F77532CDE49}"/>
              </a:ext>
            </a:extLst>
          </p:cNvPr>
          <p:cNvCxnSpPr>
            <a:cxnSpLocks/>
          </p:cNvCxnSpPr>
          <p:nvPr/>
        </p:nvCxnSpPr>
        <p:spPr bwMode="auto">
          <a:xfrm>
            <a:off x="4504612" y="5454279"/>
            <a:ext cx="9170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6CC4067-8133-434C-94CF-01F3ACC16930}"/>
              </a:ext>
            </a:extLst>
          </p:cNvPr>
          <p:cNvCxnSpPr>
            <a:cxnSpLocks/>
          </p:cNvCxnSpPr>
          <p:nvPr/>
        </p:nvCxnSpPr>
        <p:spPr bwMode="auto">
          <a:xfrm>
            <a:off x="4503475" y="5159004"/>
            <a:ext cx="13723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55AA4A5D-E5E7-49BD-B8CA-F5D6E0D30BA7}"/>
              </a:ext>
            </a:extLst>
          </p:cNvPr>
          <p:cNvCxnSpPr>
            <a:cxnSpLocks/>
          </p:cNvCxnSpPr>
          <p:nvPr/>
        </p:nvCxnSpPr>
        <p:spPr bwMode="auto">
          <a:xfrm>
            <a:off x="3766343" y="5159004"/>
            <a:ext cx="3571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7FA631A5-90BF-4638-80D0-3E9299E5FF16}"/>
              </a:ext>
            </a:extLst>
          </p:cNvPr>
          <p:cNvCxnSpPr>
            <a:cxnSpLocks/>
          </p:cNvCxnSpPr>
          <p:nvPr/>
        </p:nvCxnSpPr>
        <p:spPr bwMode="auto">
          <a:xfrm>
            <a:off x="3306719" y="4914529"/>
            <a:ext cx="8104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089A3DF2-F9C2-4FBE-9072-DA43CC13CADE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4612" y="4914158"/>
            <a:ext cx="854026" cy="3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8A5BB5F9-81EE-49C4-9CC7-871A948C061B}"/>
              </a:ext>
            </a:extLst>
          </p:cNvPr>
          <p:cNvCxnSpPr>
            <a:cxnSpLocks/>
          </p:cNvCxnSpPr>
          <p:nvPr/>
        </p:nvCxnSpPr>
        <p:spPr bwMode="auto">
          <a:xfrm>
            <a:off x="3485356" y="4254764"/>
            <a:ext cx="6318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9EA2E17-DA40-4F3C-B73D-8AE3D914280F}"/>
              </a:ext>
            </a:extLst>
          </p:cNvPr>
          <p:cNvCxnSpPr>
            <a:cxnSpLocks/>
          </p:cNvCxnSpPr>
          <p:nvPr/>
        </p:nvCxnSpPr>
        <p:spPr bwMode="auto">
          <a:xfrm>
            <a:off x="4431457" y="4245239"/>
            <a:ext cx="1255527" cy="2089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7A34B0E1-E086-498B-8E97-6191078C41E9}"/>
              </a:ext>
            </a:extLst>
          </p:cNvPr>
          <p:cNvGrpSpPr/>
          <p:nvPr/>
        </p:nvGrpSpPr>
        <p:grpSpPr>
          <a:xfrm>
            <a:off x="2452757" y="4231904"/>
            <a:ext cx="779680" cy="330571"/>
            <a:chOff x="2452757" y="4231904"/>
            <a:chExt cx="779680" cy="330571"/>
          </a:xfrm>
          <a:effectLst>
            <a:glow rad="25400">
              <a:schemeClr val="bg1"/>
            </a:glow>
          </a:effectLst>
        </p:grpSpPr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4AE01198-2C04-4306-A729-CE6C0103760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64713" y="4235450"/>
              <a:ext cx="167724" cy="327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55AE4B1A-15EC-4AD0-B037-43E13439A9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52757" y="4231904"/>
              <a:ext cx="61064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8E83ADE-96F0-4B7C-8915-32BFFA6EE57E}"/>
              </a:ext>
            </a:extLst>
          </p:cNvPr>
          <p:cNvCxnSpPr>
            <a:cxnSpLocks/>
          </p:cNvCxnSpPr>
          <p:nvPr/>
        </p:nvCxnSpPr>
        <p:spPr bwMode="auto">
          <a:xfrm>
            <a:off x="2241727" y="4711329"/>
            <a:ext cx="7656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C062DC6-3409-463D-85C4-50369B08D52D}"/>
              </a:ext>
            </a:extLst>
          </p:cNvPr>
          <p:cNvCxnSpPr>
            <a:cxnSpLocks/>
          </p:cNvCxnSpPr>
          <p:nvPr/>
        </p:nvCxnSpPr>
        <p:spPr bwMode="auto">
          <a:xfrm>
            <a:off x="2326130" y="5168529"/>
            <a:ext cx="4973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5B46CCFE-1403-4901-B28F-64208EE11EF3}"/>
              </a:ext>
            </a:extLst>
          </p:cNvPr>
          <p:cNvCxnSpPr>
            <a:cxnSpLocks/>
          </p:cNvCxnSpPr>
          <p:nvPr/>
        </p:nvCxnSpPr>
        <p:spPr bwMode="auto">
          <a:xfrm>
            <a:off x="2334502" y="5365379"/>
            <a:ext cx="2226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170673AE-80BC-4AD2-92C8-476483B14D3B}"/>
              </a:ext>
            </a:extLst>
          </p:cNvPr>
          <p:cNvSpPr txBox="1"/>
          <p:nvPr/>
        </p:nvSpPr>
        <p:spPr>
          <a:xfrm>
            <a:off x="1867405" y="670561"/>
            <a:ext cx="35242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rgbClr val="000000"/>
                </a:solidFill>
              </a:rPr>
              <a:t>(b) Maxilla (Right)—Anterior, Medial, and Lateral Views</a:t>
            </a:r>
            <a:endParaRPr lang="en-IN" sz="1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EB9FA50-1AFA-430A-B851-2BCCD6B75F81}"/>
              </a:ext>
            </a:extLst>
          </p:cNvPr>
          <p:cNvSpPr txBox="1"/>
          <p:nvPr/>
        </p:nvSpPr>
        <p:spPr>
          <a:xfrm>
            <a:off x="1866286" y="5261844"/>
            <a:ext cx="56165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Tuberosity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1B330DFA-B29D-4D92-AACB-E0025E66A1F5}"/>
              </a:ext>
            </a:extLst>
          </p:cNvPr>
          <p:cNvSpPr txBox="1"/>
          <p:nvPr/>
        </p:nvSpPr>
        <p:spPr>
          <a:xfrm>
            <a:off x="1871851" y="4578194"/>
            <a:ext cx="464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Orbital</a:t>
            </a:r>
          </a:p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surface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25C6BF6E-1238-41A9-9F9D-941231D3F262}"/>
              </a:ext>
            </a:extLst>
          </p:cNvPr>
          <p:cNvSpPr txBox="1"/>
          <p:nvPr/>
        </p:nvSpPr>
        <p:spPr>
          <a:xfrm>
            <a:off x="1876514" y="4081074"/>
            <a:ext cx="64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Notch for</a:t>
            </a:r>
          </a:p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lacrimal bone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33675AC9-3D52-4D74-B6CB-B1B43BAD4CC8}"/>
              </a:ext>
            </a:extLst>
          </p:cNvPr>
          <p:cNvSpPr txBox="1"/>
          <p:nvPr/>
        </p:nvSpPr>
        <p:spPr>
          <a:xfrm>
            <a:off x="2459125" y="3777898"/>
            <a:ext cx="8355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1" i="0" u="none" strike="noStrike" baseline="0" dirty="0">
                <a:solidFill>
                  <a:srgbClr val="000000"/>
                </a:solidFill>
              </a:rPr>
              <a:t>Medial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045A77AA-5BBF-4CC5-8E10-9C783E2D881F}"/>
              </a:ext>
            </a:extLst>
          </p:cNvPr>
          <p:cNvSpPr txBox="1"/>
          <p:nvPr/>
        </p:nvSpPr>
        <p:spPr>
          <a:xfrm>
            <a:off x="2802114" y="6221764"/>
            <a:ext cx="86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Lateral view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5D0D55DB-EC6D-4255-A17F-F3022F460F46}"/>
              </a:ext>
            </a:extLst>
          </p:cNvPr>
          <p:cNvSpPr txBox="1"/>
          <p:nvPr/>
        </p:nvSpPr>
        <p:spPr>
          <a:xfrm>
            <a:off x="4016448" y="5028829"/>
            <a:ext cx="6178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Anterior</a:t>
            </a:r>
          </a:p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nasal spine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E1CC78E-6CB6-4457-B742-669146E9D9B0}"/>
              </a:ext>
            </a:extLst>
          </p:cNvPr>
          <p:cNvSpPr txBox="1"/>
          <p:nvPr/>
        </p:nvSpPr>
        <p:spPr>
          <a:xfrm>
            <a:off x="4062860" y="4113423"/>
            <a:ext cx="464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Frontal process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BB8E353A-21BD-45B4-917E-81998A2C9476}"/>
              </a:ext>
            </a:extLst>
          </p:cNvPr>
          <p:cNvSpPr txBox="1"/>
          <p:nvPr/>
        </p:nvSpPr>
        <p:spPr>
          <a:xfrm>
            <a:off x="4030143" y="4756865"/>
            <a:ext cx="5616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Infraorbital</a:t>
            </a:r>
          </a:p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foramen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FEFB9BEC-0A74-4DD1-A09F-58DF2E73FEEE}"/>
              </a:ext>
            </a:extLst>
          </p:cNvPr>
          <p:cNvSpPr txBox="1"/>
          <p:nvPr/>
        </p:nvSpPr>
        <p:spPr>
          <a:xfrm>
            <a:off x="4091106" y="5308697"/>
            <a:ext cx="464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</a:t>
            </a:r>
          </a:p>
          <a:p>
            <a:pPr algn="ctr"/>
            <a:r>
              <a:rPr lang="en-IN" sz="600" b="0" i="0" u="none" strike="noStrike" baseline="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298A449A-5D61-4795-864B-D722BAE9AFD8}"/>
              </a:ext>
            </a:extLst>
          </p:cNvPr>
          <p:cNvSpPr txBox="1"/>
          <p:nvPr/>
        </p:nvSpPr>
        <p:spPr>
          <a:xfrm>
            <a:off x="5509883" y="5716753"/>
            <a:ext cx="9166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1" i="0" u="none" strike="noStrike" baseline="0" dirty="0">
                <a:solidFill>
                  <a:srgbClr val="000000"/>
                </a:solidFill>
              </a:rPr>
              <a:t>Anterior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F7B2B55-CBA9-4F69-A6FF-2FF19EF76CB8}"/>
              </a:ext>
            </a:extLst>
          </p:cNvPr>
          <p:cNvSpPr txBox="1"/>
          <p:nvPr/>
        </p:nvSpPr>
        <p:spPr>
          <a:xfrm>
            <a:off x="3988806" y="5736341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Incisors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8929B31A-9AEC-47A9-8E5B-A4F6B3AAC545}"/>
              </a:ext>
            </a:extLst>
          </p:cNvPr>
          <p:cNvSpPr txBox="1"/>
          <p:nvPr/>
        </p:nvSpPr>
        <p:spPr>
          <a:xfrm>
            <a:off x="3995878" y="5858717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>
                <a:solidFill>
                  <a:srgbClr val="000000"/>
                </a:solidFill>
              </a:rPr>
              <a:t>Canine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4FA45672-5CB7-4B2B-9842-9FA3D933E76D}"/>
              </a:ext>
            </a:extLst>
          </p:cNvPr>
          <p:cNvSpPr txBox="1"/>
          <p:nvPr/>
        </p:nvSpPr>
        <p:spPr>
          <a:xfrm>
            <a:off x="3992111" y="5974819"/>
            <a:ext cx="5505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Premolars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1454EF3-68FB-4F73-9227-D72576E3FE3F}"/>
              </a:ext>
            </a:extLst>
          </p:cNvPr>
          <p:cNvSpPr txBox="1"/>
          <p:nvPr/>
        </p:nvSpPr>
        <p:spPr>
          <a:xfrm>
            <a:off x="3993921" y="6115740"/>
            <a:ext cx="42197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Molars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3B7084D-7780-46F0-944B-E75057ADF95C}"/>
              </a:ext>
            </a:extLst>
          </p:cNvPr>
          <p:cNvSpPr txBox="1"/>
          <p:nvPr/>
        </p:nvSpPr>
        <p:spPr>
          <a:xfrm>
            <a:off x="3779751" y="1727720"/>
            <a:ext cx="7241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Frontal process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8037D2-349F-4BEF-9DAA-7D1D0B3964DC}"/>
              </a:ext>
            </a:extLst>
          </p:cNvPr>
          <p:cNvSpPr txBox="1"/>
          <p:nvPr/>
        </p:nvSpPr>
        <p:spPr>
          <a:xfrm>
            <a:off x="3783208" y="3023641"/>
            <a:ext cx="75186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 process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2C7F9B02-A029-4FF9-94F2-D230B097D395}"/>
              </a:ext>
            </a:extLst>
          </p:cNvPr>
          <p:cNvSpPr txBox="1"/>
          <p:nvPr/>
        </p:nvSpPr>
        <p:spPr>
          <a:xfrm>
            <a:off x="3782293" y="2161592"/>
            <a:ext cx="7095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>
                <a:solidFill>
                  <a:srgbClr val="000000"/>
                </a:solidFill>
              </a:rPr>
              <a:t>Maxillary sinus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37260280-648E-46AF-A442-398E328816D8}"/>
              </a:ext>
            </a:extLst>
          </p:cNvPr>
          <p:cNvSpPr txBox="1"/>
          <p:nvPr/>
        </p:nvSpPr>
        <p:spPr>
          <a:xfrm>
            <a:off x="3780741" y="2686108"/>
            <a:ext cx="75315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Palatine process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1F9494FB-79A9-407D-A7CD-A574D997D88D}"/>
              </a:ext>
            </a:extLst>
          </p:cNvPr>
          <p:cNvSpPr txBox="1"/>
          <p:nvPr/>
        </p:nvSpPr>
        <p:spPr>
          <a:xfrm>
            <a:off x="3783030" y="2927141"/>
            <a:ext cx="6579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Incisive canal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C1BD02A5-C657-4824-8F99-E3FD00E8A0EA}"/>
              </a:ext>
            </a:extLst>
          </p:cNvPr>
          <p:cNvSpPr txBox="1"/>
          <p:nvPr/>
        </p:nvSpPr>
        <p:spPr>
          <a:xfrm>
            <a:off x="3784758" y="3308350"/>
            <a:ext cx="42197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Molars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5E4B5AE9-954F-4812-942C-9EBF3A2856D9}"/>
              </a:ext>
            </a:extLst>
          </p:cNvPr>
          <p:cNvSpPr txBox="1"/>
          <p:nvPr/>
        </p:nvSpPr>
        <p:spPr>
          <a:xfrm>
            <a:off x="3782462" y="3404596"/>
            <a:ext cx="5505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Premolars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2BB57246-D149-430D-941B-42ED56125B99}"/>
              </a:ext>
            </a:extLst>
          </p:cNvPr>
          <p:cNvSpPr txBox="1"/>
          <p:nvPr/>
        </p:nvSpPr>
        <p:spPr>
          <a:xfrm>
            <a:off x="3781661" y="3498598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Canine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BB4C3286-AE61-41FD-8ACD-314EAD26535E}"/>
              </a:ext>
            </a:extLst>
          </p:cNvPr>
          <p:cNvSpPr txBox="1"/>
          <p:nvPr/>
        </p:nvSpPr>
        <p:spPr>
          <a:xfrm>
            <a:off x="3779461" y="3627979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Incisors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561A3F2D-F4E3-4F4E-A4B2-19FC036A36C2}"/>
              </a:ext>
            </a:extLst>
          </p:cNvPr>
          <p:cNvSpPr txBox="1"/>
          <p:nvPr/>
        </p:nvSpPr>
        <p:spPr>
          <a:xfrm>
            <a:off x="5596799" y="882823"/>
            <a:ext cx="6117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Description</a:t>
            </a: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F20AC2C9-FB6E-498D-9EF4-C90C8F9A3CFA}"/>
              </a:ext>
            </a:extLst>
          </p:cNvPr>
          <p:cNvSpPr txBox="1"/>
          <p:nvPr/>
        </p:nvSpPr>
        <p:spPr>
          <a:xfrm>
            <a:off x="4691570" y="889779"/>
            <a:ext cx="5996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 Landmark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CB697254-8458-46CF-991E-6DBEFBD7DE80}"/>
              </a:ext>
            </a:extLst>
          </p:cNvPr>
          <p:cNvSpPr txBox="1"/>
          <p:nvPr/>
        </p:nvSpPr>
        <p:spPr>
          <a:xfrm>
            <a:off x="4721106" y="1039079"/>
            <a:ext cx="75186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 process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7FBF34D7-A9EF-4005-9969-07C916913C9A}"/>
              </a:ext>
            </a:extLst>
          </p:cNvPr>
          <p:cNvSpPr txBox="1"/>
          <p:nvPr/>
        </p:nvSpPr>
        <p:spPr>
          <a:xfrm>
            <a:off x="4723394" y="1174095"/>
            <a:ext cx="87429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Anterior nasal spine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D602E5A6-7F69-4329-9258-6599B69F532F}"/>
              </a:ext>
            </a:extLst>
          </p:cNvPr>
          <p:cNvSpPr txBox="1"/>
          <p:nvPr/>
        </p:nvSpPr>
        <p:spPr>
          <a:xfrm>
            <a:off x="4717532" y="1309385"/>
            <a:ext cx="7241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Frontal process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54E3A382-FCCC-43C1-BD9F-FF082B38E725}"/>
              </a:ext>
            </a:extLst>
          </p:cNvPr>
          <p:cNvSpPr txBox="1"/>
          <p:nvPr/>
        </p:nvSpPr>
        <p:spPr>
          <a:xfrm>
            <a:off x="4719769" y="1441147"/>
            <a:ext cx="6579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Incisive canal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00A5125F-B568-4DC6-A0FE-34E865FA84AA}"/>
              </a:ext>
            </a:extLst>
          </p:cNvPr>
          <p:cNvSpPr txBox="1"/>
          <p:nvPr/>
        </p:nvSpPr>
        <p:spPr>
          <a:xfrm>
            <a:off x="4716320" y="1666961"/>
            <a:ext cx="86096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Infraorbital foramen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25436AAE-C23D-40AD-8002-B9EAE3EB629D}"/>
              </a:ext>
            </a:extLst>
          </p:cNvPr>
          <p:cNvSpPr txBox="1"/>
          <p:nvPr/>
        </p:nvSpPr>
        <p:spPr>
          <a:xfrm>
            <a:off x="4715896" y="1887091"/>
            <a:ext cx="87576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Maxillary tuberosity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DF3814A0-3179-4E98-972B-2099445BD15A}"/>
              </a:ext>
            </a:extLst>
          </p:cNvPr>
          <p:cNvSpPr txBox="1"/>
          <p:nvPr/>
        </p:nvSpPr>
        <p:spPr>
          <a:xfrm>
            <a:off x="4711474" y="2109495"/>
            <a:ext cx="68635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Orbital surface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88711004-EE54-48EF-9CC2-87913F3FED28}"/>
              </a:ext>
            </a:extLst>
          </p:cNvPr>
          <p:cNvSpPr txBox="1"/>
          <p:nvPr/>
        </p:nvSpPr>
        <p:spPr>
          <a:xfrm>
            <a:off x="4715896" y="2287081"/>
            <a:ext cx="75315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Palatine process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0629261-2083-4420-9400-BB889A326937}"/>
              </a:ext>
            </a:extLst>
          </p:cNvPr>
          <p:cNvSpPr txBox="1"/>
          <p:nvPr/>
        </p:nvSpPr>
        <p:spPr>
          <a:xfrm>
            <a:off x="4719198" y="2443118"/>
            <a:ext cx="8307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Zygomatic process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C2E02A2A-C247-4706-B8CA-BE7EC0ED90EE}"/>
              </a:ext>
            </a:extLst>
          </p:cNvPr>
          <p:cNvSpPr txBox="1"/>
          <p:nvPr/>
        </p:nvSpPr>
        <p:spPr>
          <a:xfrm>
            <a:off x="5597179" y="1669876"/>
            <a:ext cx="17066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Opening through which a nerve and vessels exit the orbit to the face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D0755FB6-2429-428A-9B96-F7DF1E4699AF}"/>
              </a:ext>
            </a:extLst>
          </p:cNvPr>
          <p:cNvSpPr txBox="1"/>
          <p:nvPr/>
        </p:nvSpPr>
        <p:spPr>
          <a:xfrm>
            <a:off x="5596789" y="1034534"/>
            <a:ext cx="10809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Ridge containing the teeth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8B2F8177-77F6-4DA6-B7BB-7C83393829BC}"/>
              </a:ext>
            </a:extLst>
          </p:cNvPr>
          <p:cNvSpPr txBox="1"/>
          <p:nvPr/>
        </p:nvSpPr>
        <p:spPr>
          <a:xfrm>
            <a:off x="5597773" y="1167884"/>
            <a:ext cx="12822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part of the nasal septum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0E8CC492-2A2E-493B-AC1E-F77B00B73FA4}"/>
              </a:ext>
            </a:extLst>
          </p:cNvPr>
          <p:cNvSpPr txBox="1"/>
          <p:nvPr/>
        </p:nvSpPr>
        <p:spPr>
          <a:xfrm>
            <a:off x="5597162" y="1307584"/>
            <a:ext cx="1410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the sides of the nasal bridge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FAD9699D-139D-487C-9493-017930428BF9}"/>
              </a:ext>
            </a:extLst>
          </p:cNvPr>
          <p:cNvSpPr txBox="1"/>
          <p:nvPr/>
        </p:nvSpPr>
        <p:spPr>
          <a:xfrm>
            <a:off x="5596789" y="1442607"/>
            <a:ext cx="1582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Opening through which a nerve exits the nasal cavity to the roof of the oral cavity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0EE75E38-3946-4DFF-8B19-7D03DEC22858}"/>
              </a:ext>
            </a:extLst>
          </p:cNvPr>
          <p:cNvSpPr txBox="1"/>
          <p:nvPr/>
        </p:nvSpPr>
        <p:spPr>
          <a:xfrm>
            <a:off x="5595031" y="1886055"/>
            <a:ext cx="1723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Rounded projection posterior to the last max-</a:t>
            </a:r>
          </a:p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illary molar tooth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3D389B7C-716A-4F04-B9E8-BCEF1BCA7542}"/>
              </a:ext>
            </a:extLst>
          </p:cNvPr>
          <p:cNvSpPr txBox="1"/>
          <p:nvPr/>
        </p:nvSpPr>
        <p:spPr>
          <a:xfrm>
            <a:off x="5596789" y="2107684"/>
            <a:ext cx="10809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the floor of the orbit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E536EC69-F881-477A-91C4-6F4E77A4B58F}"/>
              </a:ext>
            </a:extLst>
          </p:cNvPr>
          <p:cNvSpPr txBox="1"/>
          <p:nvPr/>
        </p:nvSpPr>
        <p:spPr>
          <a:xfrm>
            <a:off x="5601434" y="2234684"/>
            <a:ext cx="1566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the anterior two-thirds of the hard palate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3C3EF152-2E6E-4FF4-8A75-F3E69551F8E7}"/>
              </a:ext>
            </a:extLst>
          </p:cNvPr>
          <p:cNvSpPr txBox="1"/>
          <p:nvPr/>
        </p:nvSpPr>
        <p:spPr>
          <a:xfrm>
            <a:off x="5601434" y="2445435"/>
            <a:ext cx="1566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Connection to the zygomatic bone; helps form the interior margin of the orbit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BA2D037D-B589-4491-8041-FD31F0C77F1D}"/>
              </a:ext>
            </a:extLst>
          </p:cNvPr>
          <p:cNvSpPr txBox="1"/>
          <p:nvPr/>
        </p:nvSpPr>
        <p:spPr>
          <a:xfrm>
            <a:off x="4716611" y="2730605"/>
            <a:ext cx="79327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>
                <a:solidFill>
                  <a:srgbClr val="000000"/>
                </a:solidFill>
              </a:rPr>
              <a:t>Special Features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D37DC9FB-67CE-4C08-85B5-95A1347B9E3B}"/>
              </a:ext>
            </a:extLst>
          </p:cNvPr>
          <p:cNvSpPr txBox="1"/>
          <p:nvPr/>
        </p:nvSpPr>
        <p:spPr>
          <a:xfrm>
            <a:off x="4715482" y="2864535"/>
            <a:ext cx="184028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Contains the maxillary sinus and maxillary teeth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08DFD39-646F-496A-9BDB-26A8841A767D}"/>
              </a:ext>
            </a:extLst>
          </p:cNvPr>
          <p:cNvSpPr txBox="1"/>
          <p:nvPr/>
        </p:nvSpPr>
        <p:spPr>
          <a:xfrm>
            <a:off x="4717403" y="2984069"/>
            <a:ext cx="130797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part of nasolacrimal canal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7EE51BA7-6160-4B11-A6A2-B02748C3BEFD}"/>
              </a:ext>
            </a:extLst>
          </p:cNvPr>
          <p:cNvSpPr txBox="1"/>
          <p:nvPr/>
        </p:nvSpPr>
        <p:spPr>
          <a:xfrm>
            <a:off x="1876514" y="5016200"/>
            <a:ext cx="5616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Zygomatic</a:t>
            </a:r>
          </a:p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520D160-6500-4622-8784-D1907B342474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7.8cont01</a:t>
            </a:r>
          </a:p>
        </p:txBody>
      </p:sp>
    </p:spTree>
    <p:extLst>
      <p:ext uri="{BB962C8B-B14F-4D97-AF65-F5344CB8AC3E}">
        <p14:creationId xmlns:p14="http://schemas.microsoft.com/office/powerpoint/2010/main" val="258464706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8F07B-E420-49CB-8BBA-31E1A6C4501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783AF-EFA7-4D99-8A65-3001C211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429846"/>
            <a:ext cx="5204563" cy="59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919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0C4F8C-61E9-4CE5-ABB2-8277E61A2D5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5572A-2B94-4B86-87F7-CE481B67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400053"/>
            <a:ext cx="5204563" cy="60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3814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14CC75-B010-424D-88C2-6AB67D958B45}"/>
              </a:ext>
            </a:extLst>
          </p:cNvPr>
          <p:cNvGrpSpPr/>
          <p:nvPr/>
        </p:nvGrpSpPr>
        <p:grpSpPr>
          <a:xfrm>
            <a:off x="2171058" y="389332"/>
            <a:ext cx="4801885" cy="6079337"/>
            <a:chOff x="2171057" y="404637"/>
            <a:chExt cx="4801885" cy="60793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040F73-0B70-4EA6-9F9C-E066A198D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8"/>
            <a:stretch/>
          </p:blipFill>
          <p:spPr>
            <a:xfrm>
              <a:off x="2171059" y="729626"/>
              <a:ext cx="4801883" cy="57543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442B89-EC1C-4E7E-8ABE-3DB7A943D2BB}"/>
                </a:ext>
              </a:extLst>
            </p:cNvPr>
            <p:cNvSpPr txBox="1"/>
            <p:nvPr/>
          </p:nvSpPr>
          <p:spPr>
            <a:xfrm>
              <a:off x="2171057" y="404637"/>
              <a:ext cx="932187" cy="283128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FC5706-DCC8-4912-99ED-3A4BFF21445F}"/>
                </a:ext>
              </a:extLst>
            </p:cNvPr>
            <p:cNvSpPr txBox="1"/>
            <p:nvPr/>
          </p:nvSpPr>
          <p:spPr>
            <a:xfrm>
              <a:off x="3145844" y="404637"/>
              <a:ext cx="3816465" cy="283128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4FF3DF3-10AD-4BF5-B4C3-FD7A377DD3F0}"/>
              </a:ext>
            </a:extLst>
          </p:cNvPr>
          <p:cNvSpPr txBox="1"/>
          <p:nvPr/>
        </p:nvSpPr>
        <p:spPr>
          <a:xfrm>
            <a:off x="2174562" y="394610"/>
            <a:ext cx="995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.8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64B5-7714-4868-8F92-4F0B6FB1C951}"/>
              </a:ext>
            </a:extLst>
          </p:cNvPr>
          <p:cNvSpPr txBox="1"/>
          <p:nvPr/>
        </p:nvSpPr>
        <p:spPr>
          <a:xfrm>
            <a:off x="3143819" y="393196"/>
            <a:ext cx="2960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rgbClr val="FFFFFF"/>
                </a:solidFill>
              </a:rPr>
              <a:t>Facial Bones of the Skull—Continued</a:t>
            </a:r>
            <a:endParaRPr lang="en-IN" sz="12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CE2E3-77BA-4264-8961-81456B96E52F}"/>
              </a:ext>
            </a:extLst>
          </p:cNvPr>
          <p:cNvCxnSpPr>
            <a:cxnSpLocks/>
          </p:cNvCxnSpPr>
          <p:nvPr/>
        </p:nvCxnSpPr>
        <p:spPr bwMode="auto">
          <a:xfrm>
            <a:off x="2870200" y="1988852"/>
            <a:ext cx="2807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F1966-618D-4DB6-BB61-BFB94DA3676A}"/>
              </a:ext>
            </a:extLst>
          </p:cNvPr>
          <p:cNvCxnSpPr>
            <a:cxnSpLocks/>
          </p:cNvCxnSpPr>
          <p:nvPr/>
        </p:nvCxnSpPr>
        <p:spPr bwMode="auto">
          <a:xfrm>
            <a:off x="2870200" y="2423827"/>
            <a:ext cx="2266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882B45-8CE3-42F3-80CC-6BDCE070C888}"/>
              </a:ext>
            </a:extLst>
          </p:cNvPr>
          <p:cNvCxnSpPr>
            <a:cxnSpLocks/>
          </p:cNvCxnSpPr>
          <p:nvPr/>
        </p:nvCxnSpPr>
        <p:spPr bwMode="auto">
          <a:xfrm>
            <a:off x="4133806" y="1915827"/>
            <a:ext cx="2476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CDA0D7-439B-4756-85E9-4D503443ABF5}"/>
              </a:ext>
            </a:extLst>
          </p:cNvPr>
          <p:cNvCxnSpPr>
            <a:cxnSpLocks/>
          </p:cNvCxnSpPr>
          <p:nvPr/>
        </p:nvCxnSpPr>
        <p:spPr bwMode="auto">
          <a:xfrm>
            <a:off x="4305913" y="2446052"/>
            <a:ext cx="3142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F40F09-7CB3-4C7A-BB6B-82B2CE69EDFA}"/>
              </a:ext>
            </a:extLst>
          </p:cNvPr>
          <p:cNvCxnSpPr>
            <a:cxnSpLocks/>
          </p:cNvCxnSpPr>
          <p:nvPr/>
        </p:nvCxnSpPr>
        <p:spPr bwMode="auto">
          <a:xfrm>
            <a:off x="2899810" y="4078002"/>
            <a:ext cx="7030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C6BE47-49CB-4DEB-B80A-42ADE45FE2E5}"/>
              </a:ext>
            </a:extLst>
          </p:cNvPr>
          <p:cNvCxnSpPr>
            <a:cxnSpLocks/>
          </p:cNvCxnSpPr>
          <p:nvPr/>
        </p:nvCxnSpPr>
        <p:spPr bwMode="auto">
          <a:xfrm>
            <a:off x="2934735" y="4182777"/>
            <a:ext cx="6681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A79D43-F821-499E-A94B-80C73F423493}"/>
              </a:ext>
            </a:extLst>
          </p:cNvPr>
          <p:cNvCxnSpPr>
            <a:cxnSpLocks/>
          </p:cNvCxnSpPr>
          <p:nvPr/>
        </p:nvCxnSpPr>
        <p:spPr bwMode="auto">
          <a:xfrm>
            <a:off x="3081020" y="5963952"/>
            <a:ext cx="5218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831E57-1690-4334-9AA7-B9457BC0A15A}"/>
              </a:ext>
            </a:extLst>
          </p:cNvPr>
          <p:cNvSpPr txBox="1"/>
          <p:nvPr/>
        </p:nvSpPr>
        <p:spPr>
          <a:xfrm>
            <a:off x="4312754" y="1823271"/>
            <a:ext cx="64360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dirty="0"/>
              <a:t>Vertical plate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44C861-FF4D-4CBB-A392-8017B5FDBFCF}"/>
              </a:ext>
            </a:extLst>
          </p:cNvPr>
          <p:cNvSpPr txBox="1"/>
          <p:nvPr/>
        </p:nvSpPr>
        <p:spPr>
          <a:xfrm>
            <a:off x="2224852" y="2327981"/>
            <a:ext cx="7328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>
                <a:solidFill>
                  <a:srgbClr val="000000"/>
                </a:solidFill>
              </a:rPr>
              <a:t>Horizontal plate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1B3637-E55A-4E27-B9CC-2CA84F87395C}"/>
              </a:ext>
            </a:extLst>
          </p:cNvPr>
          <p:cNvSpPr txBox="1"/>
          <p:nvPr/>
        </p:nvSpPr>
        <p:spPr>
          <a:xfrm>
            <a:off x="2308879" y="1883398"/>
            <a:ext cx="65654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dirty="0"/>
              <a:t>Vertical plate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D618A-C8D1-4577-8F88-B4CA42245FA5}"/>
              </a:ext>
            </a:extLst>
          </p:cNvPr>
          <p:cNvSpPr txBox="1"/>
          <p:nvPr/>
        </p:nvSpPr>
        <p:spPr>
          <a:xfrm>
            <a:off x="3880085" y="2642131"/>
            <a:ext cx="82231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700" b="1" i="0" u="none" strike="noStrike" baseline="0" dirty="0">
                <a:solidFill>
                  <a:srgbClr val="000000"/>
                </a:solidFill>
              </a:rPr>
              <a:t>Anterior view</a:t>
            </a:r>
            <a:endParaRPr lang="en-IN" sz="7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54693B-A30B-4C4B-8567-9F6ADDE5AFE0}"/>
              </a:ext>
            </a:extLst>
          </p:cNvPr>
          <p:cNvSpPr txBox="1"/>
          <p:nvPr/>
        </p:nvSpPr>
        <p:spPr>
          <a:xfrm>
            <a:off x="2842671" y="2641889"/>
            <a:ext cx="73282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700" b="1" i="0" u="none" strike="noStrike" baseline="0">
                <a:solidFill>
                  <a:srgbClr val="000000"/>
                </a:solidFill>
              </a:rPr>
              <a:t>Medial view</a:t>
            </a:r>
            <a:endParaRPr lang="en-IN" sz="7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598322-59CA-444D-AD40-4A37E1215885}"/>
              </a:ext>
            </a:extLst>
          </p:cNvPr>
          <p:cNvSpPr txBox="1"/>
          <p:nvPr/>
        </p:nvSpPr>
        <p:spPr>
          <a:xfrm>
            <a:off x="3543465" y="3973873"/>
            <a:ext cx="74015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700" b="0" i="0" u="none" strike="noStrike" baseline="0" dirty="0">
                <a:solidFill>
                  <a:srgbClr val="000000"/>
                </a:solidFill>
              </a:rPr>
              <a:t>Lacrimal bone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F2F365-EE9B-440F-A340-338988AA491F}"/>
              </a:ext>
            </a:extLst>
          </p:cNvPr>
          <p:cNvSpPr txBox="1"/>
          <p:nvPr/>
        </p:nvSpPr>
        <p:spPr>
          <a:xfrm>
            <a:off x="3542734" y="4086132"/>
            <a:ext cx="94671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700" b="0" i="0" u="none" strike="noStrike" baseline="0" dirty="0">
                <a:solidFill>
                  <a:srgbClr val="000000"/>
                </a:solidFill>
              </a:rPr>
              <a:t>Nasolacrimal canal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12335B-3CBC-46B3-A201-30C7D1D61A2A}"/>
              </a:ext>
            </a:extLst>
          </p:cNvPr>
          <p:cNvSpPr txBox="1"/>
          <p:nvPr/>
        </p:nvSpPr>
        <p:spPr>
          <a:xfrm>
            <a:off x="3545880" y="5871544"/>
            <a:ext cx="64021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700" b="0" i="0" u="none" strike="noStrike" baseline="0" dirty="0">
                <a:solidFill>
                  <a:srgbClr val="000000"/>
                </a:solidFill>
              </a:rPr>
              <a:t>Nasal bone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3D1548-3A9E-4A1B-BAE4-45721FE05633}"/>
              </a:ext>
            </a:extLst>
          </p:cNvPr>
          <p:cNvSpPr txBox="1"/>
          <p:nvPr/>
        </p:nvSpPr>
        <p:spPr>
          <a:xfrm>
            <a:off x="2169372" y="673762"/>
            <a:ext cx="30612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(c) Palatine Bone (Right)—Medial and Anterior Views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D4246B7-6F58-4062-9529-1A69D1E54303}"/>
              </a:ext>
            </a:extLst>
          </p:cNvPr>
          <p:cNvSpPr txBox="1"/>
          <p:nvPr/>
        </p:nvSpPr>
        <p:spPr>
          <a:xfrm>
            <a:off x="5861154" y="863418"/>
            <a:ext cx="6117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Description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7145C9-547A-454E-8625-554C94ECD938}"/>
              </a:ext>
            </a:extLst>
          </p:cNvPr>
          <p:cNvSpPr txBox="1"/>
          <p:nvPr/>
        </p:nvSpPr>
        <p:spPr>
          <a:xfrm>
            <a:off x="5143250" y="870374"/>
            <a:ext cx="5996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 Landmark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928D89-7595-4DA6-88D7-3B0125C76A82}"/>
              </a:ext>
            </a:extLst>
          </p:cNvPr>
          <p:cNvSpPr txBox="1"/>
          <p:nvPr/>
        </p:nvSpPr>
        <p:spPr>
          <a:xfrm>
            <a:off x="5168100" y="1003522"/>
            <a:ext cx="7328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>
                <a:solidFill>
                  <a:srgbClr val="000000"/>
                </a:solidFill>
              </a:rPr>
              <a:t>Horizontal plate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7C2083-462F-45D4-90D0-D03CAA7020C4}"/>
              </a:ext>
            </a:extLst>
          </p:cNvPr>
          <p:cNvSpPr txBox="1"/>
          <p:nvPr/>
        </p:nvSpPr>
        <p:spPr>
          <a:xfrm>
            <a:off x="4547278" y="2356501"/>
            <a:ext cx="7183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Horizontal plate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9EB66A-A3F4-420C-9D58-1EA9EB184320}"/>
              </a:ext>
            </a:extLst>
          </p:cNvPr>
          <p:cNvSpPr txBox="1"/>
          <p:nvPr/>
        </p:nvSpPr>
        <p:spPr>
          <a:xfrm>
            <a:off x="5173814" y="1221291"/>
            <a:ext cx="64360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dirty="0"/>
              <a:t>Vertical plate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A12798-F2FF-4CE9-B527-9B9650C09EEC}"/>
              </a:ext>
            </a:extLst>
          </p:cNvPr>
          <p:cNvSpPr txBox="1"/>
          <p:nvPr/>
        </p:nvSpPr>
        <p:spPr>
          <a:xfrm>
            <a:off x="5859309" y="1008427"/>
            <a:ext cx="11802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the posterior one-third of the hard palate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DD8D5C-08D0-4116-86F1-4AB594A39EC1}"/>
              </a:ext>
            </a:extLst>
          </p:cNvPr>
          <p:cNvSpPr txBox="1"/>
          <p:nvPr/>
        </p:nvSpPr>
        <p:spPr>
          <a:xfrm>
            <a:off x="5859105" y="1219332"/>
            <a:ext cx="995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part of the lateral nasal wall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6AD972-A91F-463E-9C7D-C9767B4928B7}"/>
              </a:ext>
            </a:extLst>
          </p:cNvPr>
          <p:cNvSpPr txBox="1"/>
          <p:nvPr/>
        </p:nvSpPr>
        <p:spPr>
          <a:xfrm>
            <a:off x="5160990" y="1474823"/>
            <a:ext cx="74755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>
                <a:solidFill>
                  <a:srgbClr val="000000"/>
                </a:solidFill>
              </a:rPr>
              <a:t>Special Feature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24ECC19-ADD1-48F9-BAA3-7C083D9B2D57}"/>
              </a:ext>
            </a:extLst>
          </p:cNvPr>
          <p:cNvSpPr txBox="1"/>
          <p:nvPr/>
        </p:nvSpPr>
        <p:spPr>
          <a:xfrm>
            <a:off x="5168206" y="1612793"/>
            <a:ext cx="16701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Helps form part of the hard palate and a small part of the wall of </a:t>
            </a:r>
            <a:r>
              <a:rPr lang="en-IN" sz="500" b="0" i="0" u="none" strike="noStrike" baseline="0">
                <a:solidFill>
                  <a:srgbClr val="000000"/>
                </a:solidFill>
              </a:rPr>
              <a:t>the orbit</a:t>
            </a:r>
            <a:endParaRPr lang="en-IN" sz="5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B10FAB-3C1D-4D7D-B8D2-288BB1D3404A}"/>
              </a:ext>
            </a:extLst>
          </p:cNvPr>
          <p:cNvSpPr txBox="1"/>
          <p:nvPr/>
        </p:nvSpPr>
        <p:spPr>
          <a:xfrm>
            <a:off x="5161111" y="3060805"/>
            <a:ext cx="8205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>
                <a:solidFill>
                  <a:srgbClr val="000000"/>
                </a:solidFill>
              </a:rPr>
              <a:t>Special Features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C0D7099-4E5A-4321-8268-0B1D22F6613F}"/>
              </a:ext>
            </a:extLst>
          </p:cNvPr>
          <p:cNvSpPr txBox="1"/>
          <p:nvPr/>
        </p:nvSpPr>
        <p:spPr>
          <a:xfrm>
            <a:off x="5166064" y="3185536"/>
            <a:ext cx="15246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a small portion of the </a:t>
            </a:r>
            <a:r>
              <a:rPr lang="en-IN" sz="600" b="0" i="0" u="none" strike="noStrike" baseline="0">
                <a:solidFill>
                  <a:srgbClr val="000000"/>
                </a:solidFill>
              </a:rPr>
              <a:t>orbital wall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1A898AD-E5FB-4E9D-9A51-4EED9CDEFBD1}"/>
              </a:ext>
            </a:extLst>
          </p:cNvPr>
          <p:cNvSpPr txBox="1"/>
          <p:nvPr/>
        </p:nvSpPr>
        <p:spPr>
          <a:xfrm>
            <a:off x="5166168" y="3288627"/>
            <a:ext cx="142807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part of the nasolacrimal canal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84FFCE-9D15-4173-AA47-BC1954BCA554}"/>
              </a:ext>
            </a:extLst>
          </p:cNvPr>
          <p:cNvSpPr txBox="1"/>
          <p:nvPr/>
        </p:nvSpPr>
        <p:spPr>
          <a:xfrm>
            <a:off x="5159732" y="4832928"/>
            <a:ext cx="74755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>
                <a:solidFill>
                  <a:srgbClr val="000000"/>
                </a:solidFill>
              </a:rPr>
              <a:t>Special Feature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F35542-41A0-4581-A38A-DA1F037B4B68}"/>
              </a:ext>
            </a:extLst>
          </p:cNvPr>
          <p:cNvSpPr txBox="1"/>
          <p:nvPr/>
        </p:nvSpPr>
        <p:spPr>
          <a:xfrm>
            <a:off x="5167352" y="4953861"/>
            <a:ext cx="11685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Forms the bridge of the nose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5AE5F6-2FB2-4EA0-8DFE-831A717E32A5}"/>
              </a:ext>
            </a:extLst>
          </p:cNvPr>
          <p:cNvSpPr txBox="1"/>
          <p:nvPr/>
        </p:nvSpPr>
        <p:spPr>
          <a:xfrm>
            <a:off x="2170742" y="2824847"/>
            <a:ext cx="26743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(d) Lacrimal Bone (Right)—Anterolateral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438F2E7-CC9D-424F-B906-37F82011A826}"/>
              </a:ext>
            </a:extLst>
          </p:cNvPr>
          <p:cNvSpPr txBox="1"/>
          <p:nvPr/>
        </p:nvSpPr>
        <p:spPr>
          <a:xfrm>
            <a:off x="2167414" y="4614238"/>
            <a:ext cx="25048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i="0" u="none" strike="noStrike" baseline="0" dirty="0">
                <a:solidFill>
                  <a:srgbClr val="000000"/>
                </a:solidFill>
              </a:rPr>
              <a:t>(e) Nasal Bone (Right)—</a:t>
            </a:r>
            <a:r>
              <a:rPr lang="en-IN" sz="900" b="1" i="0" u="none" strike="noStrike" baseline="0">
                <a:solidFill>
                  <a:srgbClr val="000000"/>
                </a:solidFill>
              </a:rPr>
              <a:t>Anterolateral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9F932-AEC7-4563-9F41-429264C4C3CA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7.8cont02</a:t>
            </a:r>
          </a:p>
        </p:txBody>
      </p:sp>
    </p:spTree>
    <p:extLst>
      <p:ext uri="{BB962C8B-B14F-4D97-AF65-F5344CB8AC3E}">
        <p14:creationId xmlns:p14="http://schemas.microsoft.com/office/powerpoint/2010/main" val="70647223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8D75C-2E06-43BD-B5FE-EDD03DC43ACB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A388E-3D85-4380-83B1-A4DBFD6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1289696"/>
            <a:ext cx="6297521" cy="42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621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8746AD-A513-4846-BA1A-927B1AED8B8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17C65-4824-4E8A-A664-3A8475AF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513289"/>
            <a:ext cx="4731421" cy="38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454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F9523-EE1E-4E01-A6D8-4B0D9E33547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86D2D-A29F-4853-BFCA-B313B293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07" y="1651607"/>
            <a:ext cx="3554786" cy="35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9785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B6EFEF-81B6-4217-843A-5209B7129C92}"/>
              </a:ext>
            </a:extLst>
          </p:cNvPr>
          <p:cNvGrpSpPr/>
          <p:nvPr/>
        </p:nvGrpSpPr>
        <p:grpSpPr>
          <a:xfrm>
            <a:off x="2055697" y="406698"/>
            <a:ext cx="5032606" cy="6044605"/>
            <a:chOff x="2058739" y="439954"/>
            <a:chExt cx="5032606" cy="6044605"/>
          </a:xfrm>
          <a:effectLst>
            <a:glow rad="25400">
              <a:schemeClr val="bg1"/>
            </a:glo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77AF13-804D-4842-95D5-A1AE14AD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65"/>
            <a:stretch/>
          </p:blipFill>
          <p:spPr>
            <a:xfrm>
              <a:off x="2058739" y="707232"/>
              <a:ext cx="5026523" cy="57773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B1E9D5-DBFD-40E3-957B-502D5140B8D8}"/>
                </a:ext>
              </a:extLst>
            </p:cNvPr>
            <p:cNvSpPr txBox="1"/>
            <p:nvPr/>
          </p:nvSpPr>
          <p:spPr>
            <a:xfrm>
              <a:off x="2058739" y="439954"/>
              <a:ext cx="975843" cy="257389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D61965-4408-43D1-B8AE-2974A49D74B5}"/>
                </a:ext>
              </a:extLst>
            </p:cNvPr>
            <p:cNvSpPr txBox="1"/>
            <p:nvPr/>
          </p:nvSpPr>
          <p:spPr>
            <a:xfrm>
              <a:off x="3078291" y="439954"/>
              <a:ext cx="4013054" cy="25738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92CB8CC-3ECD-4879-BC1C-41F4EB3E545E}"/>
              </a:ext>
            </a:extLst>
          </p:cNvPr>
          <p:cNvSpPr txBox="1"/>
          <p:nvPr/>
        </p:nvSpPr>
        <p:spPr>
          <a:xfrm>
            <a:off x="2080702" y="393989"/>
            <a:ext cx="975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.8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8728C-1E92-4FAA-8E85-51786D2CFA87}"/>
              </a:ext>
            </a:extLst>
          </p:cNvPr>
          <p:cNvSpPr txBox="1"/>
          <p:nvPr/>
        </p:nvSpPr>
        <p:spPr>
          <a:xfrm>
            <a:off x="3068726" y="405156"/>
            <a:ext cx="2960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rgbClr val="FFFFFF"/>
                </a:solidFill>
              </a:rPr>
              <a:t>Facial Bones of the Skull—Continued</a:t>
            </a:r>
            <a:endParaRPr lang="en-IN" sz="1200" b="1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583A993-8EA7-4992-8C6A-B96590CEAB65}"/>
              </a:ext>
            </a:extLst>
          </p:cNvPr>
          <p:cNvGrpSpPr/>
          <p:nvPr/>
        </p:nvGrpSpPr>
        <p:grpSpPr>
          <a:xfrm>
            <a:off x="3860800" y="1247775"/>
            <a:ext cx="714481" cy="428625"/>
            <a:chOff x="3860800" y="1247775"/>
            <a:chExt cx="714481" cy="428625"/>
          </a:xfrm>
          <a:effectLst>
            <a:glow rad="25400">
              <a:schemeClr val="bg1"/>
            </a:glow>
          </a:effectLst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393650-EFA4-4FCA-9736-78035A88398D}"/>
                </a:ext>
              </a:extLst>
            </p:cNvPr>
            <p:cNvCxnSpPr/>
            <p:nvPr/>
          </p:nvCxnSpPr>
          <p:spPr bwMode="auto">
            <a:xfrm flipV="1">
              <a:off x="3860800" y="1247775"/>
              <a:ext cx="0" cy="4286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43F88B-8237-4F62-9C57-2D91A8B430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60800" y="1247775"/>
              <a:ext cx="71448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8FA9E89-7534-4017-9FD6-1BE9429FAF0B}"/>
              </a:ext>
            </a:extLst>
          </p:cNvPr>
          <p:cNvGrpSpPr/>
          <p:nvPr/>
        </p:nvGrpSpPr>
        <p:grpSpPr>
          <a:xfrm>
            <a:off x="4067175" y="1501775"/>
            <a:ext cx="515726" cy="388767"/>
            <a:chOff x="4067175" y="1501775"/>
            <a:chExt cx="515726" cy="388767"/>
          </a:xfrm>
          <a:effectLst>
            <a:glow rad="25400">
              <a:schemeClr val="bg1"/>
            </a:glow>
          </a:effectLst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E89431-C98E-41A6-B8D8-7B22062839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67175" y="1505124"/>
              <a:ext cx="0" cy="3854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C65396-7AEB-4924-BBA5-D7D18BFC90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71620" y="1501775"/>
              <a:ext cx="51128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236B263-4215-479A-883F-8369FC026577}"/>
              </a:ext>
            </a:extLst>
          </p:cNvPr>
          <p:cNvGrpSpPr/>
          <p:nvPr/>
        </p:nvGrpSpPr>
        <p:grpSpPr>
          <a:xfrm>
            <a:off x="4298950" y="1685925"/>
            <a:ext cx="276331" cy="60325"/>
            <a:chOff x="4298950" y="1685925"/>
            <a:chExt cx="276331" cy="60325"/>
          </a:xfrm>
          <a:effectLst>
            <a:glow rad="25400">
              <a:schemeClr val="bg1"/>
            </a:glow>
          </a:effectLst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F5A53F-E236-4CCE-AA70-E2A54CF547BC}"/>
                </a:ext>
              </a:extLst>
            </p:cNvPr>
            <p:cNvCxnSpPr/>
            <p:nvPr/>
          </p:nvCxnSpPr>
          <p:spPr bwMode="auto">
            <a:xfrm flipV="1">
              <a:off x="4298950" y="1685925"/>
              <a:ext cx="57150" cy="603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7F071A-7BC9-4691-85DD-EC615E0CAA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56100" y="1685925"/>
              <a:ext cx="21918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8CC2F2-33C9-49A5-AD96-2C7708EF6826}"/>
              </a:ext>
            </a:extLst>
          </p:cNvPr>
          <p:cNvCxnSpPr>
            <a:cxnSpLocks/>
          </p:cNvCxnSpPr>
          <p:nvPr/>
        </p:nvCxnSpPr>
        <p:spPr bwMode="auto">
          <a:xfrm>
            <a:off x="4311650" y="1854201"/>
            <a:ext cx="2467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660259-FBB4-471E-8983-18060FBECA51}"/>
              </a:ext>
            </a:extLst>
          </p:cNvPr>
          <p:cNvCxnSpPr>
            <a:cxnSpLocks/>
          </p:cNvCxnSpPr>
          <p:nvPr/>
        </p:nvCxnSpPr>
        <p:spPr bwMode="auto">
          <a:xfrm>
            <a:off x="3999091" y="2006602"/>
            <a:ext cx="5729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73F98EA-23CD-4BF0-B275-C98D21653E47}"/>
              </a:ext>
            </a:extLst>
          </p:cNvPr>
          <p:cNvGrpSpPr/>
          <p:nvPr/>
        </p:nvGrpSpPr>
        <p:grpSpPr>
          <a:xfrm>
            <a:off x="3992741" y="2098679"/>
            <a:ext cx="582540" cy="76199"/>
            <a:chOff x="3992741" y="2098679"/>
            <a:chExt cx="582540" cy="76199"/>
          </a:xfrm>
          <a:effectLst>
            <a:glow rad="25400">
              <a:schemeClr val="bg1"/>
            </a:glow>
          </a:effectLst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3A2906-843F-4FFD-B6B0-98199A7672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92741" y="2098679"/>
              <a:ext cx="442299" cy="761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6FAD94-8778-41CE-9D18-410EB376EC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35040" y="2174878"/>
              <a:ext cx="14024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58E0841-5258-4C5D-8B6C-BE53F2CDCABF}"/>
              </a:ext>
            </a:extLst>
          </p:cNvPr>
          <p:cNvGrpSpPr/>
          <p:nvPr/>
        </p:nvGrpSpPr>
        <p:grpSpPr>
          <a:xfrm>
            <a:off x="3913801" y="2153101"/>
            <a:ext cx="661480" cy="199576"/>
            <a:chOff x="3913801" y="2153101"/>
            <a:chExt cx="661480" cy="199576"/>
          </a:xfrm>
          <a:effectLst>
            <a:glow rad="25400">
              <a:schemeClr val="bg1"/>
            </a:glow>
          </a:effectLst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B31A7F-66C7-428E-A982-8F9A70319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13801" y="2153101"/>
              <a:ext cx="521239" cy="1995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61C692-E600-4C96-8777-B21B73EBDE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36042" y="2352677"/>
              <a:ext cx="13923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A2C1428-FE9B-405E-9F8F-E9A946742904}"/>
              </a:ext>
            </a:extLst>
          </p:cNvPr>
          <p:cNvGrpSpPr/>
          <p:nvPr/>
        </p:nvGrpSpPr>
        <p:grpSpPr>
          <a:xfrm>
            <a:off x="3447675" y="2291436"/>
            <a:ext cx="1127606" cy="210464"/>
            <a:chOff x="3447675" y="2291436"/>
            <a:chExt cx="1127606" cy="210464"/>
          </a:xfrm>
          <a:effectLst>
            <a:glow rad="25400">
              <a:schemeClr val="bg1"/>
            </a:glow>
          </a:effectLst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81AF5C-EF27-4BB0-AB54-8C99948A19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7675" y="2291436"/>
              <a:ext cx="952875" cy="2104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9100471-51A7-4F12-9CF6-AEC0417DEA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00550" y="2501900"/>
              <a:ext cx="17473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DAEF7C2-2D85-4653-8BA6-6B9F1304FA98}"/>
              </a:ext>
            </a:extLst>
          </p:cNvPr>
          <p:cNvGrpSpPr/>
          <p:nvPr/>
        </p:nvGrpSpPr>
        <p:grpSpPr>
          <a:xfrm>
            <a:off x="3460375" y="2443836"/>
            <a:ext cx="1122439" cy="215226"/>
            <a:chOff x="3460375" y="2443836"/>
            <a:chExt cx="1122439" cy="215226"/>
          </a:xfrm>
          <a:effectLst>
            <a:glow rad="25400">
              <a:schemeClr val="bg1"/>
            </a:glow>
          </a:effectLst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4831B4-BE75-4174-9075-3D8F8CB6E1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60375" y="2443836"/>
              <a:ext cx="952875" cy="2104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8E8E33-0BF9-4A19-B8B1-2AEAEAEB26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4259" y="2659062"/>
              <a:ext cx="16855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C841E5B-3916-452A-8523-6D493B9E25EB}"/>
              </a:ext>
            </a:extLst>
          </p:cNvPr>
          <p:cNvCxnSpPr>
            <a:cxnSpLocks/>
          </p:cNvCxnSpPr>
          <p:nvPr/>
        </p:nvCxnSpPr>
        <p:spPr bwMode="auto">
          <a:xfrm>
            <a:off x="3895537" y="2664189"/>
            <a:ext cx="679744" cy="109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0648B3C-A006-47A2-B11C-DCAAEDC705FA}"/>
              </a:ext>
            </a:extLst>
          </p:cNvPr>
          <p:cNvGrpSpPr/>
          <p:nvPr/>
        </p:nvGrpSpPr>
        <p:grpSpPr>
          <a:xfrm>
            <a:off x="2327694" y="2628900"/>
            <a:ext cx="1031456" cy="161010"/>
            <a:chOff x="2327694" y="2628900"/>
            <a:chExt cx="1031456" cy="161010"/>
          </a:xfrm>
          <a:effectLst>
            <a:glow rad="25400">
              <a:schemeClr val="bg1"/>
            </a:glow>
          </a:effectLst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21606A-5C34-4EAC-A9AF-3FC8AB626B0B}"/>
                </a:ext>
              </a:extLst>
            </p:cNvPr>
            <p:cNvCxnSpPr/>
            <p:nvPr/>
          </p:nvCxnSpPr>
          <p:spPr bwMode="auto">
            <a:xfrm flipH="1">
              <a:off x="3254375" y="2628900"/>
              <a:ext cx="104775" cy="1610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6B93600-FB29-4D1B-A915-9BE07F906C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27694" y="2789910"/>
              <a:ext cx="9298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F5470D1-22B6-4E49-AB73-46E35DA9AD94}"/>
              </a:ext>
            </a:extLst>
          </p:cNvPr>
          <p:cNvGrpSpPr/>
          <p:nvPr/>
        </p:nvGrpSpPr>
        <p:grpSpPr>
          <a:xfrm>
            <a:off x="2417371" y="1779300"/>
            <a:ext cx="444754" cy="292100"/>
            <a:chOff x="2417371" y="1779300"/>
            <a:chExt cx="444754" cy="292100"/>
          </a:xfrm>
          <a:effectLst>
            <a:glow rad="25400">
              <a:schemeClr val="bg1"/>
            </a:glow>
          </a:effectLst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CB64969-E2AE-4D92-B911-9C5494976C7B}"/>
                </a:ext>
              </a:extLst>
            </p:cNvPr>
            <p:cNvCxnSpPr/>
            <p:nvPr/>
          </p:nvCxnSpPr>
          <p:spPr bwMode="auto">
            <a:xfrm>
              <a:off x="2860675" y="1779300"/>
              <a:ext cx="0" cy="2921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73D53F-122E-42A3-8BDB-E44027D766F4}"/>
                </a:ext>
              </a:extLst>
            </p:cNvPr>
            <p:cNvCxnSpPr/>
            <p:nvPr/>
          </p:nvCxnSpPr>
          <p:spPr bwMode="auto">
            <a:xfrm>
              <a:off x="2417371" y="1779300"/>
              <a:ext cx="44475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9D333C9-9352-417A-8452-AA153977F95A}"/>
              </a:ext>
            </a:extLst>
          </p:cNvPr>
          <p:cNvGrpSpPr/>
          <p:nvPr/>
        </p:nvGrpSpPr>
        <p:grpSpPr>
          <a:xfrm>
            <a:off x="2382295" y="1543050"/>
            <a:ext cx="1185249" cy="570199"/>
            <a:chOff x="2382295" y="1543050"/>
            <a:chExt cx="1185249" cy="570199"/>
          </a:xfrm>
          <a:effectLst>
            <a:glow rad="25400">
              <a:schemeClr val="bg1"/>
            </a:glow>
          </a:effectLst>
        </p:grpSpPr>
        <p:sp>
          <p:nvSpPr>
            <p:cNvPr id="46" name="Right Bracket 45">
              <a:extLst>
                <a:ext uri="{FF2B5EF4-FFF2-40B4-BE49-F238E27FC236}">
                  <a16:creationId xmlns:a16="http://schemas.microsoft.com/office/drawing/2014/main" id="{79DBE0BD-BB69-4F06-A7F7-A215FE6C8FB6}"/>
                </a:ext>
              </a:extLst>
            </p:cNvPr>
            <p:cNvSpPr/>
            <p:nvPr/>
          </p:nvSpPr>
          <p:spPr bwMode="auto">
            <a:xfrm rot="16200000">
              <a:off x="3333461" y="1879166"/>
              <a:ext cx="57723" cy="410443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28575B0-BD66-4784-A18B-A3B27F0A70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36925" y="1543050"/>
              <a:ext cx="0" cy="509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101E458-D63B-42C0-82C5-34B65066A2E3}"/>
                </a:ext>
              </a:extLst>
            </p:cNvPr>
            <p:cNvCxnSpPr/>
            <p:nvPr/>
          </p:nvCxnSpPr>
          <p:spPr bwMode="auto">
            <a:xfrm>
              <a:off x="2382295" y="1543050"/>
              <a:ext cx="95336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9603268-E68D-40BC-B510-BBE860721BFE}"/>
              </a:ext>
            </a:extLst>
          </p:cNvPr>
          <p:cNvGrpSpPr/>
          <p:nvPr/>
        </p:nvGrpSpPr>
        <p:grpSpPr>
          <a:xfrm>
            <a:off x="2498037" y="1668175"/>
            <a:ext cx="628814" cy="413036"/>
            <a:chOff x="2498037" y="1668175"/>
            <a:chExt cx="628814" cy="413036"/>
          </a:xfrm>
          <a:effectLst>
            <a:glow rad="25400">
              <a:schemeClr val="bg1"/>
            </a:glow>
          </a:effectLst>
        </p:grpSpPr>
        <p:sp>
          <p:nvSpPr>
            <p:cNvPr id="48" name="Right Bracket 47">
              <a:extLst>
                <a:ext uri="{FF2B5EF4-FFF2-40B4-BE49-F238E27FC236}">
                  <a16:creationId xmlns:a16="http://schemas.microsoft.com/office/drawing/2014/main" id="{B70AE892-B5D9-43FF-8ED9-46A6530F0FEC}"/>
                </a:ext>
              </a:extLst>
            </p:cNvPr>
            <p:cNvSpPr/>
            <p:nvPr/>
          </p:nvSpPr>
          <p:spPr bwMode="auto">
            <a:xfrm rot="16200000">
              <a:off x="2990561" y="1944922"/>
              <a:ext cx="57723" cy="214856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8DFD263-F339-4B52-8388-5CE42156E7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16206" y="1668175"/>
              <a:ext cx="44" cy="3590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621E7C-B5A7-4991-B96F-7862997BDFDF}"/>
                </a:ext>
              </a:extLst>
            </p:cNvPr>
            <p:cNvCxnSpPr/>
            <p:nvPr/>
          </p:nvCxnSpPr>
          <p:spPr bwMode="auto">
            <a:xfrm>
              <a:off x="2498037" y="1668175"/>
              <a:ext cx="51203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FAB609C-3C48-4E92-B227-35DFFDF432F1}"/>
              </a:ext>
            </a:extLst>
          </p:cNvPr>
          <p:cNvGrpSpPr/>
          <p:nvPr/>
        </p:nvGrpSpPr>
        <p:grpSpPr>
          <a:xfrm>
            <a:off x="2427336" y="1889073"/>
            <a:ext cx="386280" cy="153026"/>
            <a:chOff x="2427336" y="1889073"/>
            <a:chExt cx="386280" cy="153026"/>
          </a:xfrm>
          <a:effectLst>
            <a:glow rad="25400">
              <a:schemeClr val="bg1"/>
            </a:glow>
          </a:effectLst>
        </p:grpSpPr>
        <p:sp>
          <p:nvSpPr>
            <p:cNvPr id="49" name="Right Bracket 48">
              <a:extLst>
                <a:ext uri="{FF2B5EF4-FFF2-40B4-BE49-F238E27FC236}">
                  <a16:creationId xmlns:a16="http://schemas.microsoft.com/office/drawing/2014/main" id="{FA500D3D-8E81-4C0C-8BF1-83DCC66A7418}"/>
                </a:ext>
              </a:extLst>
            </p:cNvPr>
            <p:cNvSpPr/>
            <p:nvPr/>
          </p:nvSpPr>
          <p:spPr bwMode="auto">
            <a:xfrm rot="16200000">
              <a:off x="2711686" y="1940170"/>
              <a:ext cx="57723" cy="146136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BDFE75A-BE62-45FA-B827-9F4248A11B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6287" y="1889073"/>
              <a:ext cx="44" cy="945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16B36F0-34C7-4917-9423-7961E69B0AD7}"/>
                </a:ext>
              </a:extLst>
            </p:cNvPr>
            <p:cNvCxnSpPr/>
            <p:nvPr/>
          </p:nvCxnSpPr>
          <p:spPr bwMode="auto">
            <a:xfrm>
              <a:off x="2427336" y="1893548"/>
              <a:ext cx="31793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5DA93A-362D-4659-97C6-194C1937560F}"/>
              </a:ext>
            </a:extLst>
          </p:cNvPr>
          <p:cNvCxnSpPr>
            <a:cxnSpLocks/>
          </p:cNvCxnSpPr>
          <p:nvPr/>
        </p:nvCxnSpPr>
        <p:spPr bwMode="auto">
          <a:xfrm>
            <a:off x="3169801" y="3238500"/>
            <a:ext cx="141301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1A3E719-5A17-46F4-AA84-DCAB97C847CE}"/>
              </a:ext>
            </a:extLst>
          </p:cNvPr>
          <p:cNvGrpSpPr/>
          <p:nvPr/>
        </p:nvGrpSpPr>
        <p:grpSpPr>
          <a:xfrm>
            <a:off x="3528276" y="3349939"/>
            <a:ext cx="1050308" cy="393382"/>
            <a:chOff x="3528276" y="3349939"/>
            <a:chExt cx="1050308" cy="393382"/>
          </a:xfrm>
          <a:effectLst>
            <a:glow rad="25400">
              <a:schemeClr val="bg1"/>
            </a:glow>
          </a:effectLst>
        </p:grpSpPr>
        <p:sp>
          <p:nvSpPr>
            <p:cNvPr id="68" name="Right Bracket 67">
              <a:extLst>
                <a:ext uri="{FF2B5EF4-FFF2-40B4-BE49-F238E27FC236}">
                  <a16:creationId xmlns:a16="http://schemas.microsoft.com/office/drawing/2014/main" id="{29D2F443-1E15-4D48-9B2F-DDECA05B87F3}"/>
                </a:ext>
              </a:extLst>
            </p:cNvPr>
            <p:cNvSpPr/>
            <p:nvPr/>
          </p:nvSpPr>
          <p:spPr bwMode="auto">
            <a:xfrm rot="16200000">
              <a:off x="3689117" y="3463684"/>
              <a:ext cx="118796" cy="440477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5067638-2BBB-42A5-AA6C-4B8C7C24C2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0625" y="3356361"/>
              <a:ext cx="0" cy="2681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8CB844D-EF40-4FEF-BEAD-CE9FA146FF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2580" y="3349939"/>
              <a:ext cx="84600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8BFBDA51-0A0E-49E6-9C1D-2B0D08B729C9}"/>
              </a:ext>
            </a:extLst>
          </p:cNvPr>
          <p:cNvGrpSpPr/>
          <p:nvPr/>
        </p:nvGrpSpPr>
        <p:grpSpPr>
          <a:xfrm>
            <a:off x="4010838" y="3468687"/>
            <a:ext cx="571976" cy="220661"/>
            <a:chOff x="4010838" y="3468687"/>
            <a:chExt cx="571976" cy="220661"/>
          </a:xfrm>
          <a:effectLst>
            <a:glow rad="25400">
              <a:schemeClr val="bg1"/>
            </a:glow>
          </a:effectLst>
        </p:grpSpPr>
        <p:sp>
          <p:nvSpPr>
            <p:cNvPr id="70" name="Right Bracket 69">
              <a:extLst>
                <a:ext uri="{FF2B5EF4-FFF2-40B4-BE49-F238E27FC236}">
                  <a16:creationId xmlns:a16="http://schemas.microsoft.com/office/drawing/2014/main" id="{DC6AEBF4-BCEE-4F26-88AC-F32A79EC42CD}"/>
                </a:ext>
              </a:extLst>
            </p:cNvPr>
            <p:cNvSpPr/>
            <p:nvPr/>
          </p:nvSpPr>
          <p:spPr bwMode="auto">
            <a:xfrm rot="16200000">
              <a:off x="4073269" y="3517642"/>
              <a:ext cx="109275" cy="234137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70D1298-706A-47E6-82A8-7859E2D2AC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17975" y="3470825"/>
              <a:ext cx="0" cy="1051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224E689-2055-468C-9A9C-5089AF9318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14578" y="3468687"/>
              <a:ext cx="4682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D854916-1AA6-4FD7-BDB7-C26992BA4485}"/>
              </a:ext>
            </a:extLst>
          </p:cNvPr>
          <p:cNvGrpSpPr/>
          <p:nvPr/>
        </p:nvGrpSpPr>
        <p:grpSpPr>
          <a:xfrm>
            <a:off x="4292600" y="3581400"/>
            <a:ext cx="290214" cy="166346"/>
            <a:chOff x="4292600" y="3581400"/>
            <a:chExt cx="290214" cy="166346"/>
          </a:xfrm>
          <a:effectLst>
            <a:glow rad="25400">
              <a:schemeClr val="bg1"/>
            </a:glow>
          </a:effectLst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D11296E-E953-45C6-87C7-2E16DFDB59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92600" y="3581672"/>
              <a:ext cx="0" cy="1660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179334-68E0-43E7-B8FF-D13CF3C92E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92673" y="3581400"/>
              <a:ext cx="29014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C7A571-4AE6-4A35-8628-F5C396D091E9}"/>
              </a:ext>
            </a:extLst>
          </p:cNvPr>
          <p:cNvGrpSpPr/>
          <p:nvPr/>
        </p:nvGrpSpPr>
        <p:grpSpPr>
          <a:xfrm>
            <a:off x="4349499" y="3743321"/>
            <a:ext cx="233315" cy="30610"/>
            <a:chOff x="4349499" y="3743321"/>
            <a:chExt cx="233315" cy="30610"/>
          </a:xfrm>
          <a:effectLst>
            <a:glow rad="25400">
              <a:schemeClr val="bg1"/>
            </a:glow>
          </a:effectLst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BE8E9F6-039A-445A-9D42-FF688A09B9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62450" y="3743321"/>
              <a:ext cx="2203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70645A8-B633-4C32-A4F9-05CF5E59307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49499" y="3743321"/>
              <a:ext cx="85541" cy="306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34CB855E-99A8-489A-95DB-4E0A9D59535C}"/>
              </a:ext>
            </a:extLst>
          </p:cNvPr>
          <p:cNvGrpSpPr/>
          <p:nvPr/>
        </p:nvGrpSpPr>
        <p:grpSpPr>
          <a:xfrm>
            <a:off x="3587678" y="3959702"/>
            <a:ext cx="995136" cy="98214"/>
            <a:chOff x="3587678" y="3959702"/>
            <a:chExt cx="995136" cy="98214"/>
          </a:xfrm>
          <a:effectLst>
            <a:glow rad="25400">
              <a:schemeClr val="bg1"/>
            </a:glow>
          </a:effectLst>
        </p:grpSpPr>
        <p:sp>
          <p:nvSpPr>
            <p:cNvPr id="69" name="Right Bracket 68">
              <a:extLst>
                <a:ext uri="{FF2B5EF4-FFF2-40B4-BE49-F238E27FC236}">
                  <a16:creationId xmlns:a16="http://schemas.microsoft.com/office/drawing/2014/main" id="{C94145F1-15C3-4447-85FF-8EECCB352736}"/>
                </a:ext>
              </a:extLst>
            </p:cNvPr>
            <p:cNvSpPr/>
            <p:nvPr/>
          </p:nvSpPr>
          <p:spPr bwMode="auto">
            <a:xfrm rot="5400000">
              <a:off x="3882389" y="3664991"/>
              <a:ext cx="45719" cy="635141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FF6281-83C9-4A72-ADBC-BE737B8E9D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5537" y="4005000"/>
              <a:ext cx="0" cy="529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3716E2-5D69-42D6-9601-643DF279A6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95537" y="4057916"/>
              <a:ext cx="68727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B4A7615-0CDE-422C-B8D6-E5C296209D5B}"/>
              </a:ext>
            </a:extLst>
          </p:cNvPr>
          <p:cNvGrpSpPr/>
          <p:nvPr/>
        </p:nvGrpSpPr>
        <p:grpSpPr>
          <a:xfrm>
            <a:off x="4127906" y="4149725"/>
            <a:ext cx="454908" cy="114991"/>
            <a:chOff x="4127906" y="4149725"/>
            <a:chExt cx="454908" cy="114991"/>
          </a:xfrm>
          <a:effectLst>
            <a:glow rad="25400">
              <a:schemeClr val="bg1"/>
            </a:glow>
          </a:effectLst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F61301E-B01F-4DAA-BA2D-799182B21A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27906" y="4149725"/>
              <a:ext cx="199619" cy="1149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64AED3B-680B-4887-8671-55BBC025A8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22796" y="4264716"/>
              <a:ext cx="26001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97C41AF-095F-4D79-A38C-CD3FB4B3BD35}"/>
              </a:ext>
            </a:extLst>
          </p:cNvPr>
          <p:cNvCxnSpPr>
            <a:cxnSpLocks/>
          </p:cNvCxnSpPr>
          <p:nvPr/>
        </p:nvCxnSpPr>
        <p:spPr bwMode="auto">
          <a:xfrm>
            <a:off x="3906254" y="5892800"/>
            <a:ext cx="6765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18116DF-F102-4924-8570-AC361B012E5C}"/>
              </a:ext>
            </a:extLst>
          </p:cNvPr>
          <p:cNvCxnSpPr>
            <a:cxnSpLocks/>
          </p:cNvCxnSpPr>
          <p:nvPr/>
        </p:nvCxnSpPr>
        <p:spPr bwMode="auto">
          <a:xfrm>
            <a:off x="2327694" y="5791200"/>
            <a:ext cx="70067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4A3FC28C-79FF-456B-B84A-5AA0BB5B4EE1}"/>
              </a:ext>
            </a:extLst>
          </p:cNvPr>
          <p:cNvGrpSpPr/>
          <p:nvPr/>
        </p:nvGrpSpPr>
        <p:grpSpPr>
          <a:xfrm>
            <a:off x="2529585" y="3203575"/>
            <a:ext cx="382409" cy="305724"/>
            <a:chOff x="2529585" y="3203575"/>
            <a:chExt cx="382409" cy="305724"/>
          </a:xfrm>
          <a:effectLst>
            <a:glow rad="25400">
              <a:schemeClr val="bg1"/>
            </a:glow>
          </a:effectLst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EF2E37A-002C-429D-8FF9-F6E67C1F4922}"/>
                </a:ext>
              </a:extLst>
            </p:cNvPr>
            <p:cNvCxnSpPr/>
            <p:nvPr/>
          </p:nvCxnSpPr>
          <p:spPr bwMode="auto">
            <a:xfrm flipV="1">
              <a:off x="2911994" y="3203575"/>
              <a:ext cx="0" cy="3057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FF2CD5F7-C922-4390-BB3F-E07B735171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9585" y="3203575"/>
              <a:ext cx="38240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CA0A074-E568-4E64-9241-22A2015392AF}"/>
              </a:ext>
            </a:extLst>
          </p:cNvPr>
          <p:cNvCxnSpPr>
            <a:cxnSpLocks/>
          </p:cNvCxnSpPr>
          <p:nvPr/>
        </p:nvCxnSpPr>
        <p:spPr bwMode="auto">
          <a:xfrm>
            <a:off x="2529585" y="3390900"/>
            <a:ext cx="1245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55A2B84-A1A5-43E8-AD83-C20B9E96D4D1}"/>
              </a:ext>
            </a:extLst>
          </p:cNvPr>
          <p:cNvCxnSpPr>
            <a:cxnSpLocks/>
          </p:cNvCxnSpPr>
          <p:nvPr/>
        </p:nvCxnSpPr>
        <p:spPr bwMode="auto">
          <a:xfrm>
            <a:off x="2472232" y="3572164"/>
            <a:ext cx="2603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B34C18EA-1A56-43FA-A641-7B981EE3EDDF}"/>
              </a:ext>
            </a:extLst>
          </p:cNvPr>
          <p:cNvGrpSpPr/>
          <p:nvPr/>
        </p:nvGrpSpPr>
        <p:grpSpPr>
          <a:xfrm>
            <a:off x="2567047" y="3768594"/>
            <a:ext cx="849054" cy="86906"/>
            <a:chOff x="2567047" y="3768594"/>
            <a:chExt cx="849054" cy="86906"/>
          </a:xfrm>
          <a:effectLst>
            <a:glow rad="25400">
              <a:schemeClr val="bg1"/>
            </a:glow>
          </a:effectLst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A18B08-364A-4F0B-AEF7-3AEBBF6A9C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45649" y="3768594"/>
              <a:ext cx="470452" cy="869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61F41F4-1376-49BE-BFAB-C2135F4138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7047" y="3769014"/>
              <a:ext cx="38021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010261E-3FED-4CB6-B858-E0E7A282D925}"/>
              </a:ext>
            </a:extLst>
          </p:cNvPr>
          <p:cNvCxnSpPr>
            <a:cxnSpLocks/>
          </p:cNvCxnSpPr>
          <p:nvPr/>
        </p:nvCxnSpPr>
        <p:spPr bwMode="auto">
          <a:xfrm>
            <a:off x="2417371" y="3911889"/>
            <a:ext cx="7466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2C0CDC4-34D8-456E-BFBE-FB58808ADE78}"/>
              </a:ext>
            </a:extLst>
          </p:cNvPr>
          <p:cNvCxnSpPr>
            <a:cxnSpLocks/>
          </p:cNvCxnSpPr>
          <p:nvPr/>
        </p:nvCxnSpPr>
        <p:spPr bwMode="auto">
          <a:xfrm>
            <a:off x="2349947" y="4146839"/>
            <a:ext cx="132690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68BD22E-DE0A-4C33-ACEB-557A3BC3D3FD}"/>
              </a:ext>
            </a:extLst>
          </p:cNvPr>
          <p:cNvCxnSpPr>
            <a:cxnSpLocks/>
          </p:cNvCxnSpPr>
          <p:nvPr/>
        </p:nvCxnSpPr>
        <p:spPr bwMode="auto">
          <a:xfrm>
            <a:off x="2349947" y="4296064"/>
            <a:ext cx="6650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98A24B48-087D-4818-A962-360BA7B2FFD1}"/>
              </a:ext>
            </a:extLst>
          </p:cNvPr>
          <p:cNvSpPr txBox="1"/>
          <p:nvPr/>
        </p:nvSpPr>
        <p:spPr>
          <a:xfrm>
            <a:off x="2077382" y="659815"/>
            <a:ext cx="38767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/>
              <a:t>(f) Mandible (Right Half)—Anterior, Medial, and Lateral Views</a:t>
            </a:r>
            <a:endParaRPr lang="en-IN" sz="10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574E527-CB3C-4837-BCEC-F741EE294AD6}"/>
              </a:ext>
            </a:extLst>
          </p:cNvPr>
          <p:cNvSpPr txBox="1"/>
          <p:nvPr/>
        </p:nvSpPr>
        <p:spPr>
          <a:xfrm>
            <a:off x="2049574" y="2687986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8739A-B27B-49A0-A6C3-9474898D2A09}"/>
              </a:ext>
            </a:extLst>
          </p:cNvPr>
          <p:cNvSpPr txBox="1"/>
          <p:nvPr/>
        </p:nvSpPr>
        <p:spPr>
          <a:xfrm>
            <a:off x="2050255" y="1444307"/>
            <a:ext cx="42197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Molars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6FB5171-6D6B-484F-9E8D-3028774BD095}"/>
              </a:ext>
            </a:extLst>
          </p:cNvPr>
          <p:cNvSpPr txBox="1"/>
          <p:nvPr/>
        </p:nvSpPr>
        <p:spPr>
          <a:xfrm>
            <a:off x="2052722" y="1568176"/>
            <a:ext cx="5505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Premolars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FF07BC-A582-491E-9D9F-1080CD384F2A}"/>
              </a:ext>
            </a:extLst>
          </p:cNvPr>
          <p:cNvSpPr txBox="1"/>
          <p:nvPr/>
        </p:nvSpPr>
        <p:spPr>
          <a:xfrm>
            <a:off x="2051921" y="1676467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Canine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194BC9B-14C9-43A7-8C6B-5AA9F848B693}"/>
              </a:ext>
            </a:extLst>
          </p:cNvPr>
          <p:cNvSpPr txBox="1"/>
          <p:nvPr/>
        </p:nvSpPr>
        <p:spPr>
          <a:xfrm>
            <a:off x="2049721" y="1791559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Incisors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2B70AB-B7F5-4BA9-BF62-125A4BC2DDAD}"/>
              </a:ext>
            </a:extLst>
          </p:cNvPr>
          <p:cNvSpPr txBox="1"/>
          <p:nvPr/>
        </p:nvSpPr>
        <p:spPr>
          <a:xfrm>
            <a:off x="2048002" y="3052329"/>
            <a:ext cx="564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notch</a:t>
            </a:r>
            <a:endParaRPr lang="en-IN" sz="600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C3E32A0-8034-47E3-9C88-7170B2AE1F91}"/>
              </a:ext>
            </a:extLst>
          </p:cNvPr>
          <p:cNvSpPr txBox="1"/>
          <p:nvPr/>
        </p:nvSpPr>
        <p:spPr>
          <a:xfrm>
            <a:off x="2050591" y="3419858"/>
            <a:ext cx="515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Condylar process</a:t>
            </a:r>
            <a:endParaRPr lang="en-IN" sz="6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45607BD-2FDD-40B8-9A61-F62FA932D148}"/>
              </a:ext>
            </a:extLst>
          </p:cNvPr>
          <p:cNvSpPr txBox="1"/>
          <p:nvPr/>
        </p:nvSpPr>
        <p:spPr>
          <a:xfrm>
            <a:off x="2044494" y="3663267"/>
            <a:ext cx="59371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Oblique line</a:t>
            </a:r>
            <a:endParaRPr lang="en-IN" sz="6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5960EB3-50C2-4AEE-8D76-9530DEA3598E}"/>
              </a:ext>
            </a:extLst>
          </p:cNvPr>
          <p:cNvSpPr txBox="1"/>
          <p:nvPr/>
        </p:nvSpPr>
        <p:spPr>
          <a:xfrm>
            <a:off x="2049981" y="3815095"/>
            <a:ext cx="44164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Ramus</a:t>
            </a:r>
            <a:endParaRPr lang="en-IN" sz="6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9A0DF96-9467-4289-B379-72B56C2D1514}"/>
              </a:ext>
            </a:extLst>
          </p:cNvPr>
          <p:cNvSpPr txBox="1"/>
          <p:nvPr/>
        </p:nvSpPr>
        <p:spPr>
          <a:xfrm>
            <a:off x="2051339" y="4040794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EE623EE-41C2-4C8A-82E7-972989525F56}"/>
              </a:ext>
            </a:extLst>
          </p:cNvPr>
          <p:cNvSpPr txBox="1"/>
          <p:nvPr/>
        </p:nvSpPr>
        <p:spPr>
          <a:xfrm>
            <a:off x="2056102" y="4197123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Angle</a:t>
            </a:r>
            <a:endParaRPr lang="en-IN" sz="600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A529FCC-F9F1-4ABA-925E-B5D98AD6D6B4}"/>
              </a:ext>
            </a:extLst>
          </p:cNvPr>
          <p:cNvSpPr txBox="1"/>
          <p:nvPr/>
        </p:nvSpPr>
        <p:spPr>
          <a:xfrm>
            <a:off x="2051338" y="5683363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E529768-B076-4853-B258-A2E8E05A4520}"/>
              </a:ext>
            </a:extLst>
          </p:cNvPr>
          <p:cNvSpPr txBox="1"/>
          <p:nvPr/>
        </p:nvSpPr>
        <p:spPr>
          <a:xfrm>
            <a:off x="3228442" y="2815310"/>
            <a:ext cx="8355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1" i="0" u="none" strike="noStrike" baseline="0" dirty="0">
                <a:solidFill>
                  <a:srgbClr val="000000"/>
                </a:solidFill>
              </a:rPr>
              <a:t>Medial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C201EB6-A625-4CD3-AB8D-56035F9FDFA7}"/>
              </a:ext>
            </a:extLst>
          </p:cNvPr>
          <p:cNvSpPr txBox="1"/>
          <p:nvPr/>
        </p:nvSpPr>
        <p:spPr>
          <a:xfrm>
            <a:off x="3119915" y="4407250"/>
            <a:ext cx="86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Lateral view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A0BF14C-051C-4E0C-BB00-77C54B28DD4B}"/>
              </a:ext>
            </a:extLst>
          </p:cNvPr>
          <p:cNvSpPr txBox="1"/>
          <p:nvPr/>
        </p:nvSpPr>
        <p:spPr>
          <a:xfrm>
            <a:off x="3060879" y="6186218"/>
            <a:ext cx="9166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1" i="0" u="none" strike="noStrike" baseline="0" dirty="0">
                <a:solidFill>
                  <a:srgbClr val="000000"/>
                </a:solidFill>
              </a:rPr>
              <a:t>Anterior view</a:t>
            </a:r>
            <a:endParaRPr lang="en-IN" sz="9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1BB31DBE-5683-4332-8304-85F8C2541A14}"/>
              </a:ext>
            </a:extLst>
          </p:cNvPr>
          <p:cNvSpPr txBox="1"/>
          <p:nvPr/>
        </p:nvSpPr>
        <p:spPr>
          <a:xfrm>
            <a:off x="4512000" y="1103233"/>
            <a:ext cx="523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Coronoid process</a:t>
            </a:r>
            <a:endParaRPr lang="en-IN" sz="600" dirty="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DD93D841-66A4-44C1-9A11-C9E93DCE5347}"/>
              </a:ext>
            </a:extLst>
          </p:cNvPr>
          <p:cNvSpPr txBox="1"/>
          <p:nvPr/>
        </p:nvSpPr>
        <p:spPr>
          <a:xfrm>
            <a:off x="4512872" y="3084024"/>
            <a:ext cx="523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Coronoid process</a:t>
            </a:r>
            <a:endParaRPr lang="en-IN" sz="600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0F002C9-71E7-401C-A22A-F6EBC932868A}"/>
              </a:ext>
            </a:extLst>
          </p:cNvPr>
          <p:cNvSpPr txBox="1"/>
          <p:nvPr/>
        </p:nvSpPr>
        <p:spPr>
          <a:xfrm>
            <a:off x="4512000" y="1353205"/>
            <a:ext cx="564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notch</a:t>
            </a:r>
            <a:endParaRPr lang="en-IN" sz="600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09BFA3F-B5C2-494F-AFCE-103B0C8A36EC}"/>
              </a:ext>
            </a:extLst>
          </p:cNvPr>
          <p:cNvSpPr txBox="1"/>
          <p:nvPr/>
        </p:nvSpPr>
        <p:spPr>
          <a:xfrm>
            <a:off x="4512711" y="3257756"/>
            <a:ext cx="42197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Molars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B083167-3949-4268-A2BC-A098E65D502A}"/>
              </a:ext>
            </a:extLst>
          </p:cNvPr>
          <p:cNvSpPr txBox="1"/>
          <p:nvPr/>
        </p:nvSpPr>
        <p:spPr>
          <a:xfrm>
            <a:off x="4513542" y="1537454"/>
            <a:ext cx="711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</a:t>
            </a:r>
          </a:p>
          <a:p>
            <a:r>
              <a:rPr lang="en-IN" sz="600" b="0" i="0" u="none" strike="noStrike" baseline="0" dirty="0"/>
              <a:t>condyle (head)</a:t>
            </a:r>
            <a:endParaRPr lang="en-IN" sz="600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BE34DBB3-6A92-4973-94BC-17F7FE2CFF8F}"/>
              </a:ext>
            </a:extLst>
          </p:cNvPr>
          <p:cNvSpPr txBox="1"/>
          <p:nvPr/>
        </p:nvSpPr>
        <p:spPr>
          <a:xfrm>
            <a:off x="4511399" y="1714363"/>
            <a:ext cx="515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Condylar process</a:t>
            </a:r>
            <a:endParaRPr lang="en-IN" sz="6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4754DD3F-12F5-4F44-BE27-6511D938E0F9}"/>
              </a:ext>
            </a:extLst>
          </p:cNvPr>
          <p:cNvSpPr txBox="1"/>
          <p:nvPr/>
        </p:nvSpPr>
        <p:spPr>
          <a:xfrm>
            <a:off x="4512126" y="1903214"/>
            <a:ext cx="4550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Ramus</a:t>
            </a:r>
            <a:endParaRPr lang="en-IN" sz="6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9ECD0D9-6FF0-42CD-9C5D-D3DAED341936}"/>
              </a:ext>
            </a:extLst>
          </p:cNvPr>
          <p:cNvSpPr txBox="1"/>
          <p:nvPr/>
        </p:nvSpPr>
        <p:spPr>
          <a:xfrm>
            <a:off x="4517150" y="2345010"/>
            <a:ext cx="464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</a:t>
            </a:r>
          </a:p>
          <a:p>
            <a:pPr algn="r"/>
            <a:r>
              <a:rPr lang="en-IN" sz="600" b="0" i="0" u="none" strike="noStrike" baseline="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8F8F4F6E-3BC1-4E96-9650-3552DF9DED0C}"/>
              </a:ext>
            </a:extLst>
          </p:cNvPr>
          <p:cNvSpPr txBox="1"/>
          <p:nvPr/>
        </p:nvSpPr>
        <p:spPr>
          <a:xfrm>
            <a:off x="4515618" y="2026489"/>
            <a:ext cx="582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foramen</a:t>
            </a:r>
            <a:endParaRPr lang="en-IN" sz="600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2BC21D35-AB5D-4750-B053-13100F0754ED}"/>
              </a:ext>
            </a:extLst>
          </p:cNvPr>
          <p:cNvSpPr txBox="1"/>
          <p:nvPr/>
        </p:nvSpPr>
        <p:spPr>
          <a:xfrm>
            <a:off x="4512126" y="2253734"/>
            <a:ext cx="4550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Lingula</a:t>
            </a:r>
            <a:endParaRPr lang="en-IN" sz="600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EF34960-65EA-44C8-983D-C813578A71BB}"/>
              </a:ext>
            </a:extLst>
          </p:cNvPr>
          <p:cNvSpPr txBox="1"/>
          <p:nvPr/>
        </p:nvSpPr>
        <p:spPr>
          <a:xfrm>
            <a:off x="4509986" y="2558534"/>
            <a:ext cx="7183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Mylohyoid line</a:t>
            </a:r>
            <a:endParaRPr lang="en-IN" sz="600" dirty="0"/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33CD2A08-4068-4E7C-88AA-0D2955C13F8E}"/>
              </a:ext>
            </a:extLst>
          </p:cNvPr>
          <p:cNvSpPr txBox="1"/>
          <p:nvPr/>
        </p:nvSpPr>
        <p:spPr>
          <a:xfrm>
            <a:off x="4517352" y="2681255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Angle</a:t>
            </a:r>
            <a:endParaRPr lang="en-IN" sz="600" dirty="0"/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617CC7D4-F15E-4A40-8795-1AD80234E9F4}"/>
              </a:ext>
            </a:extLst>
          </p:cNvPr>
          <p:cNvSpPr txBox="1"/>
          <p:nvPr/>
        </p:nvSpPr>
        <p:spPr>
          <a:xfrm>
            <a:off x="4513186" y="3365353"/>
            <a:ext cx="5505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Premolars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B9C474BE-3D62-48F1-9427-D500A9EB5E6D}"/>
              </a:ext>
            </a:extLst>
          </p:cNvPr>
          <p:cNvSpPr txBox="1"/>
          <p:nvPr/>
        </p:nvSpPr>
        <p:spPr>
          <a:xfrm>
            <a:off x="4513181" y="3490027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Canine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745E796C-FFF4-4CEC-851B-027AF302E350}"/>
              </a:ext>
            </a:extLst>
          </p:cNvPr>
          <p:cNvSpPr txBox="1"/>
          <p:nvPr/>
        </p:nvSpPr>
        <p:spPr>
          <a:xfrm>
            <a:off x="4510981" y="3650839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>
                <a:solidFill>
                  <a:srgbClr val="000000"/>
                </a:solidFill>
              </a:rPr>
              <a:t>Incisors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DA3BFB0C-6D1F-433A-BF1A-23FCFE61C6EF}"/>
              </a:ext>
            </a:extLst>
          </p:cNvPr>
          <p:cNvSpPr txBox="1"/>
          <p:nvPr/>
        </p:nvSpPr>
        <p:spPr>
          <a:xfrm>
            <a:off x="4514534" y="3892640"/>
            <a:ext cx="464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</a:t>
            </a:r>
          </a:p>
          <a:p>
            <a:pPr algn="r"/>
            <a:r>
              <a:rPr lang="en-IN" sz="600" b="0" i="0" u="none" strike="noStrike" baseline="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F0328DF5-BEAF-4F08-8FB6-C741744407A7}"/>
              </a:ext>
            </a:extLst>
          </p:cNvPr>
          <p:cNvSpPr txBox="1"/>
          <p:nvPr/>
        </p:nvSpPr>
        <p:spPr>
          <a:xfrm>
            <a:off x="4516575" y="4136173"/>
            <a:ext cx="488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Mental foramen</a:t>
            </a:r>
            <a:endParaRPr lang="en-IN" sz="600" dirty="0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0A78B40-38D1-4AA9-99F8-2DA32E223D4C}"/>
              </a:ext>
            </a:extLst>
          </p:cNvPr>
          <p:cNvSpPr txBox="1"/>
          <p:nvPr/>
        </p:nvSpPr>
        <p:spPr>
          <a:xfrm>
            <a:off x="5855439" y="871038"/>
            <a:ext cx="6117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Description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D07CFA17-8A78-4DFF-B664-8BB876B2FC44}"/>
              </a:ext>
            </a:extLst>
          </p:cNvPr>
          <p:cNvSpPr txBox="1"/>
          <p:nvPr/>
        </p:nvSpPr>
        <p:spPr>
          <a:xfrm>
            <a:off x="5059430" y="871644"/>
            <a:ext cx="5996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dirty="0"/>
              <a:t> Landmark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9CDF83DC-4F44-4FB3-8D79-186D49FDD0DA}"/>
              </a:ext>
            </a:extLst>
          </p:cNvPr>
          <p:cNvSpPr txBox="1"/>
          <p:nvPr/>
        </p:nvSpPr>
        <p:spPr>
          <a:xfrm>
            <a:off x="5083852" y="999770"/>
            <a:ext cx="75186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Alveolar process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0A4F1294-5F6A-476A-8F86-BA366235F37A}"/>
              </a:ext>
            </a:extLst>
          </p:cNvPr>
          <p:cNvSpPr txBox="1"/>
          <p:nvPr/>
        </p:nvSpPr>
        <p:spPr>
          <a:xfrm>
            <a:off x="5083740" y="1119473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Angle</a:t>
            </a:r>
            <a:endParaRPr lang="en-IN" sz="600" dirty="0"/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BAA0FE0F-4A9F-475C-B3FB-84ED69230FF4}"/>
              </a:ext>
            </a:extLst>
          </p:cNvPr>
          <p:cNvSpPr txBox="1"/>
          <p:nvPr/>
        </p:nvSpPr>
        <p:spPr>
          <a:xfrm>
            <a:off x="5082582" y="1323967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BBC3C13B-4D5E-4484-8055-49B0052A991C}"/>
              </a:ext>
            </a:extLst>
          </p:cNvPr>
          <p:cNvSpPr txBox="1"/>
          <p:nvPr/>
        </p:nvSpPr>
        <p:spPr>
          <a:xfrm>
            <a:off x="5084003" y="1528308"/>
            <a:ext cx="7854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Condylar process</a:t>
            </a:r>
            <a:endParaRPr lang="en-IN" sz="600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E87FFFDB-186C-4600-BCE8-AB2C7A7CF137}"/>
              </a:ext>
            </a:extLst>
          </p:cNvPr>
          <p:cNvSpPr txBox="1"/>
          <p:nvPr/>
        </p:nvSpPr>
        <p:spPr>
          <a:xfrm>
            <a:off x="5084003" y="1743125"/>
            <a:ext cx="7854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Coronoid process</a:t>
            </a:r>
            <a:endParaRPr lang="en-IN" sz="600" dirty="0"/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EE7B45D-4877-425C-A8FA-19D4FFF21462}"/>
              </a:ext>
            </a:extLst>
          </p:cNvPr>
          <p:cNvSpPr txBox="1"/>
          <p:nvPr/>
        </p:nvSpPr>
        <p:spPr>
          <a:xfrm>
            <a:off x="5081830" y="1971769"/>
            <a:ext cx="87215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condyle</a:t>
            </a:r>
            <a:endParaRPr lang="en-IN" sz="600" dirty="0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47CA7A5-E588-46F0-8C4F-2A1D36D2B558}"/>
              </a:ext>
            </a:extLst>
          </p:cNvPr>
          <p:cNvSpPr txBox="1"/>
          <p:nvPr/>
        </p:nvSpPr>
        <p:spPr>
          <a:xfrm>
            <a:off x="5855393" y="998194"/>
            <a:ext cx="10809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>
                <a:solidFill>
                  <a:srgbClr val="000000"/>
                </a:solidFill>
              </a:rPr>
              <a:t>Ridge containing the teeth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6547006C-6A02-4A06-93DD-F6DCF6B7D836}"/>
              </a:ext>
            </a:extLst>
          </p:cNvPr>
          <p:cNvSpPr txBox="1"/>
          <p:nvPr/>
        </p:nvSpPr>
        <p:spPr>
          <a:xfrm>
            <a:off x="5082921" y="2467997"/>
            <a:ext cx="88984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foramen</a:t>
            </a:r>
            <a:endParaRPr lang="en-IN" sz="600" dirty="0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A7819B5D-344F-4355-B51E-A66CEC4490B7}"/>
              </a:ext>
            </a:extLst>
          </p:cNvPr>
          <p:cNvSpPr txBox="1"/>
          <p:nvPr/>
        </p:nvSpPr>
        <p:spPr>
          <a:xfrm>
            <a:off x="5083121" y="2776416"/>
            <a:ext cx="79419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notch</a:t>
            </a:r>
            <a:endParaRPr lang="en-IN" sz="600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A41C9CF-F8EA-4AD0-AE0E-53858D0E1C6A}"/>
              </a:ext>
            </a:extLst>
          </p:cNvPr>
          <p:cNvSpPr txBox="1"/>
          <p:nvPr/>
        </p:nvSpPr>
        <p:spPr>
          <a:xfrm>
            <a:off x="5082773" y="3082897"/>
            <a:ext cx="73811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i="0" u="none" strike="noStrike" baseline="0" dirty="0"/>
              <a:t>Mental foramen</a:t>
            </a:r>
            <a:endParaRPr lang="en-IN" sz="600" dirty="0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CE6C021-2FF6-4B03-A3EB-F81F05A2DDAD}"/>
              </a:ext>
            </a:extLst>
          </p:cNvPr>
          <p:cNvSpPr txBox="1"/>
          <p:nvPr/>
        </p:nvSpPr>
        <p:spPr>
          <a:xfrm>
            <a:off x="5081865" y="3397281"/>
            <a:ext cx="7183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Mylohyoid line</a:t>
            </a:r>
            <a:endParaRPr lang="en-IN" sz="600" dirty="0"/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A46313FA-604A-40A6-A48D-641A19119222}"/>
              </a:ext>
            </a:extLst>
          </p:cNvPr>
          <p:cNvSpPr txBox="1"/>
          <p:nvPr/>
        </p:nvSpPr>
        <p:spPr>
          <a:xfrm>
            <a:off x="5081830" y="3618374"/>
            <a:ext cx="59371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Oblique line</a:t>
            </a:r>
            <a:endParaRPr lang="en-IN" sz="600" dirty="0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39ED578D-DE46-45D9-B8B2-DB5453798AAE}"/>
              </a:ext>
            </a:extLst>
          </p:cNvPr>
          <p:cNvSpPr txBox="1"/>
          <p:nvPr/>
        </p:nvSpPr>
        <p:spPr>
          <a:xfrm>
            <a:off x="5079306" y="3964617"/>
            <a:ext cx="45502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Ramus</a:t>
            </a:r>
            <a:endParaRPr lang="en-IN" sz="600" dirty="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D965D9B1-4E42-4B0C-9621-02A542423358}"/>
              </a:ext>
            </a:extLst>
          </p:cNvPr>
          <p:cNvSpPr txBox="1"/>
          <p:nvPr/>
        </p:nvSpPr>
        <p:spPr>
          <a:xfrm>
            <a:off x="5858849" y="1120190"/>
            <a:ext cx="10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Corner between the body</a:t>
            </a:r>
          </a:p>
          <a:p>
            <a:pPr algn="l"/>
            <a:r>
              <a:rPr lang="en-IN" sz="600" b="0" i="0" u="none" strike="noStrike" baseline="0" dirty="0"/>
              <a:t>and ramus</a:t>
            </a:r>
            <a:endParaRPr lang="en-IN" sz="600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D857AE1-37B4-4997-A1C3-62EAE4720272}"/>
              </a:ext>
            </a:extLst>
          </p:cNvPr>
          <p:cNvSpPr txBox="1"/>
          <p:nvPr/>
        </p:nvSpPr>
        <p:spPr>
          <a:xfrm>
            <a:off x="5855455" y="1324025"/>
            <a:ext cx="10945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Major, horizontal portion of</a:t>
            </a:r>
          </a:p>
          <a:p>
            <a:pPr algn="l"/>
            <a:r>
              <a:rPr lang="en-IN" sz="600" b="0" i="0" u="none" strike="noStrike" baseline="0" dirty="0"/>
              <a:t>the bone</a:t>
            </a:r>
            <a:endParaRPr lang="en-IN" sz="600" dirty="0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06A9EC26-00D7-4B27-A332-2D90CECF29C1}"/>
              </a:ext>
            </a:extLst>
          </p:cNvPr>
          <p:cNvSpPr txBox="1"/>
          <p:nvPr/>
        </p:nvSpPr>
        <p:spPr>
          <a:xfrm>
            <a:off x="5856944" y="1527860"/>
            <a:ext cx="10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Extension containing the</a:t>
            </a:r>
          </a:p>
          <a:p>
            <a:pPr algn="l"/>
            <a:r>
              <a:rPr lang="en-IN" sz="600" b="0" i="0" u="none" strike="noStrike" baseline="0" dirty="0"/>
              <a:t>mandibular condyle</a:t>
            </a:r>
            <a:endParaRPr lang="en-IN" sz="600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905F8A1F-ADC4-4F21-8688-73763CC031CF}"/>
              </a:ext>
            </a:extLst>
          </p:cNvPr>
          <p:cNvSpPr txBox="1"/>
          <p:nvPr/>
        </p:nvSpPr>
        <p:spPr>
          <a:xfrm>
            <a:off x="5861000" y="1741750"/>
            <a:ext cx="1103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Attachment for a muscle of mastication</a:t>
            </a:r>
            <a:endParaRPr lang="en-IN" sz="600" dirty="0"/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D4682666-AA49-464B-AA9E-7683E1953342}"/>
              </a:ext>
            </a:extLst>
          </p:cNvPr>
          <p:cNvSpPr txBox="1"/>
          <p:nvPr/>
        </p:nvSpPr>
        <p:spPr>
          <a:xfrm>
            <a:off x="5855502" y="1968976"/>
            <a:ext cx="1096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Helps form the temporo-</a:t>
            </a:r>
          </a:p>
          <a:p>
            <a:pPr algn="l"/>
            <a:r>
              <a:rPr lang="en-IN" sz="600" b="0" i="0" u="none" strike="noStrike" baseline="0" dirty="0"/>
              <a:t>mandibular joint (the point</a:t>
            </a:r>
          </a:p>
          <a:p>
            <a:pPr algn="l"/>
            <a:r>
              <a:rPr lang="en-IN" sz="600" b="0" i="0" u="none" strike="noStrike" baseline="0" dirty="0"/>
              <a:t>of articulation between the mandible and the rest of</a:t>
            </a:r>
          </a:p>
          <a:p>
            <a:pPr algn="l"/>
            <a:r>
              <a:rPr lang="en-IN" sz="600" b="0" i="0" u="none" strike="noStrike" baseline="0" dirty="0"/>
              <a:t>the skull)</a:t>
            </a:r>
            <a:endParaRPr lang="en-IN" sz="600" dirty="0"/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83C83112-FFF5-4768-97A8-271F2FDACAE1}"/>
              </a:ext>
            </a:extLst>
          </p:cNvPr>
          <p:cNvSpPr txBox="1"/>
          <p:nvPr/>
        </p:nvSpPr>
        <p:spPr>
          <a:xfrm>
            <a:off x="5858626" y="2467500"/>
            <a:ext cx="124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Opening through which nerves and vessels to the mandibular teeth enter the bone</a:t>
            </a:r>
            <a:endParaRPr lang="en-IN" sz="600" dirty="0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4706E238-AB13-48A5-82F2-9C8AEA61CA9B}"/>
              </a:ext>
            </a:extLst>
          </p:cNvPr>
          <p:cNvSpPr txBox="1"/>
          <p:nvPr/>
        </p:nvSpPr>
        <p:spPr>
          <a:xfrm>
            <a:off x="5856309" y="2778105"/>
            <a:ext cx="10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Depression between the</a:t>
            </a:r>
          </a:p>
          <a:p>
            <a:pPr algn="l"/>
            <a:r>
              <a:rPr lang="en-IN" sz="600" b="0" i="0" u="none" strike="noStrike" baseline="0" dirty="0"/>
              <a:t>condylar process and the</a:t>
            </a:r>
          </a:p>
          <a:p>
            <a:pPr algn="l"/>
            <a:r>
              <a:rPr lang="en-IN" sz="600" b="0" i="0" u="none" strike="noStrike" baseline="0" dirty="0"/>
              <a:t>coronoid process</a:t>
            </a:r>
            <a:endParaRPr lang="en-IN" sz="600" dirty="0"/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5F7F9AE5-1188-4893-9F89-92395D4248C6}"/>
              </a:ext>
            </a:extLst>
          </p:cNvPr>
          <p:cNvSpPr txBox="1"/>
          <p:nvPr/>
        </p:nvSpPr>
        <p:spPr>
          <a:xfrm>
            <a:off x="5856724" y="3082038"/>
            <a:ext cx="1291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Opening through which a nerve and vessels exit the mandible</a:t>
            </a:r>
          </a:p>
          <a:p>
            <a:r>
              <a:rPr lang="en-IN" sz="600" b="0" i="0" u="none" strike="noStrike" baseline="0" dirty="0"/>
              <a:t>to the skin of the chin</a:t>
            </a:r>
            <a:endParaRPr lang="en-IN" sz="600" dirty="0"/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97FB8BFE-376B-4B02-B4A8-7CDC77079C48}"/>
              </a:ext>
            </a:extLst>
          </p:cNvPr>
          <p:cNvSpPr txBox="1"/>
          <p:nvPr/>
        </p:nvSpPr>
        <p:spPr>
          <a:xfrm>
            <a:off x="5861390" y="3396030"/>
            <a:ext cx="995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Attachment point of the</a:t>
            </a:r>
          </a:p>
          <a:p>
            <a:pPr algn="l"/>
            <a:r>
              <a:rPr lang="en-IN" sz="600" b="0" i="0" u="none" strike="noStrike" baseline="0" dirty="0"/>
              <a:t>mylohyoid muscle</a:t>
            </a:r>
            <a:endParaRPr lang="en-IN" sz="600" dirty="0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A5CD7D28-6E6C-487B-AFA9-18A97875606E}"/>
              </a:ext>
            </a:extLst>
          </p:cNvPr>
          <p:cNvSpPr txBox="1"/>
          <p:nvPr/>
        </p:nvSpPr>
        <p:spPr>
          <a:xfrm>
            <a:off x="5855631" y="3619074"/>
            <a:ext cx="120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Ridge from the anterior edge</a:t>
            </a:r>
          </a:p>
          <a:p>
            <a:pPr algn="l"/>
            <a:r>
              <a:rPr lang="en-IN" sz="600" b="0" i="0" u="none" strike="noStrike" baseline="0" dirty="0"/>
              <a:t>of the ramus onto the body of the mandible</a:t>
            </a:r>
            <a:endParaRPr lang="en-IN" sz="600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1EB232E-837E-4CFB-AB87-83C51BCD300B}"/>
              </a:ext>
            </a:extLst>
          </p:cNvPr>
          <p:cNvSpPr txBox="1"/>
          <p:nvPr/>
        </p:nvSpPr>
        <p:spPr>
          <a:xfrm>
            <a:off x="5856603" y="3965625"/>
            <a:ext cx="1156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600" b="0" i="0" u="none" strike="noStrike" baseline="0" dirty="0"/>
              <a:t>Major, nearly vertical portion</a:t>
            </a:r>
          </a:p>
          <a:p>
            <a:pPr algn="l"/>
            <a:r>
              <a:rPr lang="en-IN" sz="600" b="0" i="0" u="none" strike="noStrike" baseline="0" dirty="0"/>
              <a:t>of the bone</a:t>
            </a:r>
            <a:endParaRPr lang="en-IN" sz="600" dirty="0"/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48431E74-B003-4339-9D83-514515F20A58}"/>
              </a:ext>
            </a:extLst>
          </p:cNvPr>
          <p:cNvSpPr txBox="1"/>
          <p:nvPr/>
        </p:nvSpPr>
        <p:spPr>
          <a:xfrm>
            <a:off x="5082076" y="4201053"/>
            <a:ext cx="7950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>
                <a:solidFill>
                  <a:srgbClr val="000000"/>
                </a:solidFill>
              </a:rPr>
              <a:t>Special Features</a:t>
            </a:r>
            <a:endParaRPr lang="en-IN" sz="6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9004BD7-90A6-43D5-A896-4A063ED082A2}"/>
              </a:ext>
            </a:extLst>
          </p:cNvPr>
          <p:cNvSpPr txBox="1"/>
          <p:nvPr/>
        </p:nvSpPr>
        <p:spPr>
          <a:xfrm>
            <a:off x="5083599" y="4341008"/>
            <a:ext cx="1806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/>
              <a:t>The only bone in the skull that is freely movable relative to the rest of the skull bones</a:t>
            </a:r>
            <a:endParaRPr lang="en-IN" sz="500" dirty="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A489547-509F-4076-A426-1A4EBCDBDDBA}"/>
              </a:ext>
            </a:extLst>
          </p:cNvPr>
          <p:cNvSpPr txBox="1"/>
          <p:nvPr/>
        </p:nvSpPr>
        <p:spPr>
          <a:xfrm>
            <a:off x="5080324" y="4524494"/>
            <a:ext cx="90454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Holds the lower teeth</a:t>
            </a:r>
            <a:endParaRPr lang="en-IN" sz="600" dirty="0"/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23771B58-A430-49FB-8484-E0093EA8F687}"/>
              </a:ext>
            </a:extLst>
          </p:cNvPr>
          <p:cNvSpPr txBox="1"/>
          <p:nvPr/>
        </p:nvSpPr>
        <p:spPr>
          <a:xfrm>
            <a:off x="2052045" y="3233630"/>
            <a:ext cx="595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Mandibular condyle</a:t>
            </a:r>
            <a:endParaRPr lang="en-IN" sz="600" dirty="0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EB27998C-C73E-4201-9C5B-0540419CB1B2}"/>
              </a:ext>
            </a:extLst>
          </p:cNvPr>
          <p:cNvSpPr txBox="1"/>
          <p:nvPr/>
        </p:nvSpPr>
        <p:spPr>
          <a:xfrm>
            <a:off x="4516575" y="5743993"/>
            <a:ext cx="4883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Mental foramen</a:t>
            </a:r>
            <a:endParaRPr lang="en-IN" sz="6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40F164-8C7B-48AA-9DE3-237B34EA6328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7.8cont03</a:t>
            </a:r>
          </a:p>
        </p:txBody>
      </p:sp>
    </p:spTree>
    <p:extLst>
      <p:ext uri="{BB962C8B-B14F-4D97-AF65-F5344CB8AC3E}">
        <p14:creationId xmlns:p14="http://schemas.microsoft.com/office/powerpoint/2010/main" val="41200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36B7B-61E2-4035-9639-FC69FCC07F3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4CA6D-9D34-4189-8AD9-268C4FC3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50" y="357809"/>
            <a:ext cx="3124900" cy="61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33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A66E82-9F37-4318-93AC-8384C854DB08}"/>
              </a:ext>
            </a:extLst>
          </p:cNvPr>
          <p:cNvGrpSpPr/>
          <p:nvPr/>
        </p:nvGrpSpPr>
        <p:grpSpPr>
          <a:xfrm>
            <a:off x="519600" y="1558222"/>
            <a:ext cx="8104801" cy="3741557"/>
            <a:chOff x="519600" y="1447007"/>
            <a:chExt cx="8104801" cy="37415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0190EC-6625-41A6-AC21-DD5A283AD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34"/>
            <a:stretch/>
          </p:blipFill>
          <p:spPr>
            <a:xfrm>
              <a:off x="519600" y="1789832"/>
              <a:ext cx="8104801" cy="33987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7A024-777A-46DF-8803-E406AF85DD5A}"/>
                </a:ext>
              </a:extLst>
            </p:cNvPr>
            <p:cNvSpPr txBox="1"/>
            <p:nvPr/>
          </p:nvSpPr>
          <p:spPr>
            <a:xfrm>
              <a:off x="519600" y="1447007"/>
              <a:ext cx="893275" cy="311441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E0FE7D-41E1-4356-B042-872D359670EA}"/>
                </a:ext>
              </a:extLst>
            </p:cNvPr>
            <p:cNvSpPr txBox="1"/>
            <p:nvPr/>
          </p:nvSpPr>
          <p:spPr>
            <a:xfrm>
              <a:off x="1463041" y="1447007"/>
              <a:ext cx="7153740" cy="311441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9AD83D-DB8D-48E7-91EF-8BA8F2E10B7F}"/>
              </a:ext>
            </a:extLst>
          </p:cNvPr>
          <p:cNvSpPr txBox="1"/>
          <p:nvPr/>
        </p:nvSpPr>
        <p:spPr>
          <a:xfrm>
            <a:off x="511926" y="1916287"/>
            <a:ext cx="25108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/>
              <a:t>(g) Vomer—Anterior and Lateral Views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CF69CD-69E0-4D05-BF64-8D5661B261B9}"/>
              </a:ext>
            </a:extLst>
          </p:cNvPr>
          <p:cNvGrpSpPr/>
          <p:nvPr/>
        </p:nvGrpSpPr>
        <p:grpSpPr>
          <a:xfrm>
            <a:off x="877430" y="3320701"/>
            <a:ext cx="772195" cy="226208"/>
            <a:chOff x="877430" y="3320701"/>
            <a:chExt cx="772195" cy="226208"/>
          </a:xfrm>
          <a:effectLst>
            <a:glow rad="25400">
              <a:schemeClr val="bg1"/>
            </a:glo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23E27A-2BB3-4AB9-B2B1-443E968AC21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84275" y="3327051"/>
              <a:ext cx="228600" cy="19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403299-6724-4DE5-8187-66DABD5428C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412875" y="3335052"/>
              <a:ext cx="236750" cy="2118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04CA08-C66E-4F95-B70B-592275C495BD}"/>
                </a:ext>
              </a:extLst>
            </p:cNvPr>
            <p:cNvCxnSpPr/>
            <p:nvPr/>
          </p:nvCxnSpPr>
          <p:spPr bwMode="auto">
            <a:xfrm>
              <a:off x="877430" y="3320701"/>
              <a:ext cx="5279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731769-7739-4727-8B6A-D0F0E9D77566}"/>
              </a:ext>
            </a:extLst>
          </p:cNvPr>
          <p:cNvCxnSpPr>
            <a:cxnSpLocks/>
          </p:cNvCxnSpPr>
          <p:nvPr/>
        </p:nvCxnSpPr>
        <p:spPr bwMode="auto">
          <a:xfrm>
            <a:off x="1021080" y="4309777"/>
            <a:ext cx="3163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B0C08-716B-44B3-8BE4-7DE56263D394}"/>
              </a:ext>
            </a:extLst>
          </p:cNvPr>
          <p:cNvCxnSpPr>
            <a:cxnSpLocks/>
          </p:cNvCxnSpPr>
          <p:nvPr/>
        </p:nvCxnSpPr>
        <p:spPr bwMode="auto">
          <a:xfrm>
            <a:off x="2616200" y="4116102"/>
            <a:ext cx="10579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CFFCA95-3DB7-4F26-9CA7-CD2A47918B82}"/>
              </a:ext>
            </a:extLst>
          </p:cNvPr>
          <p:cNvGrpSpPr/>
          <p:nvPr/>
        </p:nvGrpSpPr>
        <p:grpSpPr>
          <a:xfrm>
            <a:off x="2484120" y="3609938"/>
            <a:ext cx="459106" cy="130212"/>
            <a:chOff x="2484120" y="3609938"/>
            <a:chExt cx="459106" cy="130212"/>
          </a:xfrm>
          <a:effectLst>
            <a:glow rad="25400">
              <a:schemeClr val="bg1"/>
            </a:glow>
          </a:effectLst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271E1B0-5DD3-42BE-BB55-9E7860C962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84120" y="3740150"/>
              <a:ext cx="36226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65A044A-0FEE-42BD-8A7B-4B0B8B3331A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65400" y="3609938"/>
              <a:ext cx="377826" cy="130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7874BD5-E057-4059-9F66-39BC3BA03F23}"/>
              </a:ext>
            </a:extLst>
          </p:cNvPr>
          <p:cNvSpPr txBox="1"/>
          <p:nvPr/>
        </p:nvSpPr>
        <p:spPr>
          <a:xfrm>
            <a:off x="517041" y="1578527"/>
            <a:ext cx="956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.8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DE9037-C20D-4DDD-8FBF-45615C0DC293}"/>
              </a:ext>
            </a:extLst>
          </p:cNvPr>
          <p:cNvSpPr txBox="1"/>
          <p:nvPr/>
        </p:nvSpPr>
        <p:spPr>
          <a:xfrm>
            <a:off x="1487439" y="1585629"/>
            <a:ext cx="2960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rgbClr val="FFFFFF"/>
                </a:solidFill>
              </a:rPr>
              <a:t>Facial Bones of the Skull—Continued</a:t>
            </a:r>
            <a:endParaRPr lang="en-IN" sz="1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AD8196-8929-4F10-8832-493AD6E6B2E7}"/>
              </a:ext>
            </a:extLst>
          </p:cNvPr>
          <p:cNvSpPr txBox="1"/>
          <p:nvPr/>
        </p:nvSpPr>
        <p:spPr>
          <a:xfrm>
            <a:off x="524655" y="4105753"/>
            <a:ext cx="597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Vertical plate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63AE87-B0CB-40B8-9DFC-F1A0CC0F6677}"/>
              </a:ext>
            </a:extLst>
          </p:cNvPr>
          <p:cNvSpPr txBox="1"/>
          <p:nvPr/>
        </p:nvSpPr>
        <p:spPr>
          <a:xfrm>
            <a:off x="514500" y="3190045"/>
            <a:ext cx="4219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Alae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6BCD18-4684-422A-9E99-D28E2ACFAF2A}"/>
              </a:ext>
            </a:extLst>
          </p:cNvPr>
          <p:cNvSpPr txBox="1"/>
          <p:nvPr/>
        </p:nvSpPr>
        <p:spPr>
          <a:xfrm>
            <a:off x="2129537" y="3619081"/>
            <a:ext cx="4219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Alae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B159D65-04BC-4D80-8E78-CB5C8AE9F87E}"/>
              </a:ext>
            </a:extLst>
          </p:cNvPr>
          <p:cNvSpPr txBox="1"/>
          <p:nvPr/>
        </p:nvSpPr>
        <p:spPr>
          <a:xfrm>
            <a:off x="2122532" y="3927144"/>
            <a:ext cx="597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Vertical plate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B90613-3DCE-4563-9CB6-760335C2346F}"/>
              </a:ext>
            </a:extLst>
          </p:cNvPr>
          <p:cNvSpPr txBox="1"/>
          <p:nvPr/>
        </p:nvSpPr>
        <p:spPr>
          <a:xfrm>
            <a:off x="857904" y="4934054"/>
            <a:ext cx="9467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Anterior view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891181-91CB-4F8A-860C-0AF0362D9ED6}"/>
              </a:ext>
            </a:extLst>
          </p:cNvPr>
          <p:cNvSpPr txBox="1"/>
          <p:nvPr/>
        </p:nvSpPr>
        <p:spPr>
          <a:xfrm>
            <a:off x="3577462" y="4934054"/>
            <a:ext cx="86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Lateral view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B4D8CC-FF90-40BE-9900-126790C95BBC}"/>
              </a:ext>
            </a:extLst>
          </p:cNvPr>
          <p:cNvSpPr txBox="1"/>
          <p:nvPr/>
        </p:nvSpPr>
        <p:spPr>
          <a:xfrm>
            <a:off x="5264068" y="3173865"/>
            <a:ext cx="10310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Special Feature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26B0CAE-AA2E-4F21-A435-2A5B6DC72CF3}"/>
              </a:ext>
            </a:extLst>
          </p:cNvPr>
          <p:cNvSpPr txBox="1"/>
          <p:nvPr/>
        </p:nvSpPr>
        <p:spPr>
          <a:xfrm>
            <a:off x="6986219" y="2234684"/>
            <a:ext cx="8141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Description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FC78AA-968C-4822-8F7E-12C5FA253C66}"/>
              </a:ext>
            </a:extLst>
          </p:cNvPr>
          <p:cNvSpPr txBox="1"/>
          <p:nvPr/>
        </p:nvSpPr>
        <p:spPr>
          <a:xfrm>
            <a:off x="5242041" y="2227305"/>
            <a:ext cx="7981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 Landmark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36AF7A-EAA0-4809-BFED-30396DD03F02}"/>
              </a:ext>
            </a:extLst>
          </p:cNvPr>
          <p:cNvSpPr txBox="1"/>
          <p:nvPr/>
        </p:nvSpPr>
        <p:spPr>
          <a:xfrm>
            <a:off x="5273698" y="2753203"/>
            <a:ext cx="8738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Vertical plate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7C00289-7A6E-4E74-B5B0-BF06A0BF53B3}"/>
              </a:ext>
            </a:extLst>
          </p:cNvPr>
          <p:cNvSpPr txBox="1"/>
          <p:nvPr/>
        </p:nvSpPr>
        <p:spPr>
          <a:xfrm>
            <a:off x="5273593" y="2417891"/>
            <a:ext cx="4219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Alae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8F0E405-ECD6-4F21-AD79-04788BEC1FCD}"/>
              </a:ext>
            </a:extLst>
          </p:cNvPr>
          <p:cNvSpPr txBox="1"/>
          <p:nvPr/>
        </p:nvSpPr>
        <p:spPr>
          <a:xfrm>
            <a:off x="6972420" y="2420296"/>
            <a:ext cx="1594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Attachment points between the vomer and sphenoid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496C7B9-6023-475E-B782-4FABD55F41CE}"/>
              </a:ext>
            </a:extLst>
          </p:cNvPr>
          <p:cNvSpPr txBox="1"/>
          <p:nvPr/>
        </p:nvSpPr>
        <p:spPr>
          <a:xfrm>
            <a:off x="6994469" y="2753203"/>
            <a:ext cx="136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Forms part of the nasal septum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CD307F1-D5DE-40A8-897F-04C23491319C}"/>
              </a:ext>
            </a:extLst>
          </p:cNvPr>
          <p:cNvSpPr txBox="1"/>
          <p:nvPr/>
        </p:nvSpPr>
        <p:spPr>
          <a:xfrm>
            <a:off x="5271676" y="3385014"/>
            <a:ext cx="2952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Forms most of the posterior and inferior portions of the nasal septum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7B9F79-D229-4107-AB0A-4A00C46FFEC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7.8cont04</a:t>
            </a:r>
          </a:p>
        </p:txBody>
      </p:sp>
    </p:spTree>
    <p:extLst>
      <p:ext uri="{BB962C8B-B14F-4D97-AF65-F5344CB8AC3E}">
        <p14:creationId xmlns:p14="http://schemas.microsoft.com/office/powerpoint/2010/main" val="348227406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23FDF-3ABB-469A-9AFB-5EFEE1CC0735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7.02g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60722-DACF-4B38-9268-C6903F70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805700"/>
            <a:ext cx="4731421" cy="32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10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4671E0-CF14-4F96-A15E-AB9A95A804B3}"/>
              </a:ext>
            </a:extLst>
          </p:cNvPr>
          <p:cNvGrpSpPr/>
          <p:nvPr/>
        </p:nvGrpSpPr>
        <p:grpSpPr>
          <a:xfrm>
            <a:off x="438146" y="1074816"/>
            <a:ext cx="8267708" cy="4708368"/>
            <a:chOff x="438146" y="1211042"/>
            <a:chExt cx="8267708" cy="47083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21E1EA-1FE5-4231-9C3E-8D20D941E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18"/>
            <a:stretch/>
          </p:blipFill>
          <p:spPr>
            <a:xfrm>
              <a:off x="438147" y="1560890"/>
              <a:ext cx="8267707" cy="43585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C4C3EA-821B-49BD-8809-AFE5DFD01CAC}"/>
                </a:ext>
              </a:extLst>
            </p:cNvPr>
            <p:cNvSpPr txBox="1"/>
            <p:nvPr/>
          </p:nvSpPr>
          <p:spPr>
            <a:xfrm>
              <a:off x="438146" y="1211042"/>
              <a:ext cx="1169673" cy="342585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7D3DC4-7FFD-475A-A96E-E09619E272BB}"/>
                </a:ext>
              </a:extLst>
            </p:cNvPr>
            <p:cNvSpPr txBox="1"/>
            <p:nvPr/>
          </p:nvSpPr>
          <p:spPr>
            <a:xfrm>
              <a:off x="1659944" y="1211042"/>
              <a:ext cx="7035277" cy="342585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F0E2CD-6977-49C1-96A6-DA63852DA90F}"/>
              </a:ext>
            </a:extLst>
          </p:cNvPr>
          <p:cNvSpPr txBox="1"/>
          <p:nvPr/>
        </p:nvSpPr>
        <p:spPr>
          <a:xfrm>
            <a:off x="523209" y="1103274"/>
            <a:ext cx="9950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.9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AD060-E908-4AD6-95AB-AB48F8015CF2}"/>
              </a:ext>
            </a:extLst>
          </p:cNvPr>
          <p:cNvSpPr txBox="1"/>
          <p:nvPr/>
        </p:nvSpPr>
        <p:spPr>
          <a:xfrm>
            <a:off x="1724086" y="1102308"/>
            <a:ext cx="3122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chemeClr val="bg1"/>
                </a:solidFill>
              </a:rPr>
              <a:t>Hyoid Bone—Anterior and Lateral Views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1F13D1-E7B7-4162-9528-55A8B3E46421}"/>
              </a:ext>
            </a:extLst>
          </p:cNvPr>
          <p:cNvCxnSpPr>
            <a:cxnSpLocks/>
          </p:cNvCxnSpPr>
          <p:nvPr/>
        </p:nvCxnSpPr>
        <p:spPr bwMode="auto">
          <a:xfrm>
            <a:off x="2060575" y="3273425"/>
            <a:ext cx="5607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39208D-E02C-4C14-A9DE-5E0EF976F913}"/>
              </a:ext>
            </a:extLst>
          </p:cNvPr>
          <p:cNvCxnSpPr>
            <a:cxnSpLocks/>
          </p:cNvCxnSpPr>
          <p:nvPr/>
        </p:nvCxnSpPr>
        <p:spPr bwMode="auto">
          <a:xfrm>
            <a:off x="2130425" y="3575349"/>
            <a:ext cx="482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E65438A-1960-4C1F-90D6-02700A3DBBDD}"/>
              </a:ext>
            </a:extLst>
          </p:cNvPr>
          <p:cNvGrpSpPr/>
          <p:nvPr/>
        </p:nvGrpSpPr>
        <p:grpSpPr>
          <a:xfrm>
            <a:off x="1206500" y="4371975"/>
            <a:ext cx="1406525" cy="194273"/>
            <a:chOff x="1206500" y="4371975"/>
            <a:chExt cx="1406525" cy="194273"/>
          </a:xfrm>
          <a:effectLst>
            <a:glow rad="25400">
              <a:schemeClr val="bg1"/>
            </a:glow>
          </a:effectLst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D20D18-0267-45E9-BFE4-AC5674B3464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6500" y="4371975"/>
              <a:ext cx="111125" cy="1942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0639B4-6704-48A4-AC73-40E8B3637F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17625" y="4371975"/>
              <a:ext cx="1295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C98E58-11D4-4EC6-9779-539275199F8E}"/>
              </a:ext>
            </a:extLst>
          </p:cNvPr>
          <p:cNvCxnSpPr/>
          <p:nvPr/>
        </p:nvCxnSpPr>
        <p:spPr bwMode="auto">
          <a:xfrm>
            <a:off x="2336800" y="4708525"/>
            <a:ext cx="2762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04B9937-7997-44A9-841E-16260B918DFA}"/>
              </a:ext>
            </a:extLst>
          </p:cNvPr>
          <p:cNvGrpSpPr/>
          <p:nvPr/>
        </p:nvGrpSpPr>
        <p:grpSpPr>
          <a:xfrm>
            <a:off x="1290637" y="4852909"/>
            <a:ext cx="1322388" cy="369966"/>
            <a:chOff x="1290637" y="4852909"/>
            <a:chExt cx="1322388" cy="369966"/>
          </a:xfrm>
          <a:effectLst>
            <a:glow rad="25400">
              <a:schemeClr val="bg1"/>
            </a:glow>
          </a:effectLst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5D968F-2B03-43A1-8013-ED1221B96A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90637" y="4852909"/>
              <a:ext cx="125413" cy="3667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78BA9D-CE0A-4E40-AA0B-F6D72B72FF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12875" y="5222875"/>
              <a:ext cx="12001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38CC7C-650D-484C-9546-12C28E8D8890}"/>
              </a:ext>
            </a:extLst>
          </p:cNvPr>
          <p:cNvCxnSpPr>
            <a:cxnSpLocks/>
          </p:cNvCxnSpPr>
          <p:nvPr/>
        </p:nvCxnSpPr>
        <p:spPr bwMode="auto">
          <a:xfrm>
            <a:off x="2339975" y="2702224"/>
            <a:ext cx="2730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3977DBC-0500-4AB1-8A3F-5FB474F684BB}"/>
              </a:ext>
            </a:extLst>
          </p:cNvPr>
          <p:cNvSpPr txBox="1"/>
          <p:nvPr/>
        </p:nvSpPr>
        <p:spPr>
          <a:xfrm>
            <a:off x="2560956" y="2532798"/>
            <a:ext cx="58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Greater horn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7C4C59-3F72-46FF-ABFE-C5F1D702FD5B}"/>
              </a:ext>
            </a:extLst>
          </p:cNvPr>
          <p:cNvSpPr txBox="1"/>
          <p:nvPr/>
        </p:nvSpPr>
        <p:spPr>
          <a:xfrm>
            <a:off x="2560956" y="4536858"/>
            <a:ext cx="58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Greater horn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46644-7A0E-4D90-AB35-409A9204BC0C}"/>
              </a:ext>
            </a:extLst>
          </p:cNvPr>
          <p:cNvSpPr txBox="1"/>
          <p:nvPr/>
        </p:nvSpPr>
        <p:spPr>
          <a:xfrm>
            <a:off x="2560956" y="5101552"/>
            <a:ext cx="461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/>
              <a:t>Body</a:t>
            </a:r>
            <a:endParaRPr lang="en-IN" sz="9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FF3614-2BAA-45B7-8E8C-059E7EF839EE}"/>
              </a:ext>
            </a:extLst>
          </p:cNvPr>
          <p:cNvSpPr txBox="1"/>
          <p:nvPr/>
        </p:nvSpPr>
        <p:spPr>
          <a:xfrm>
            <a:off x="2562632" y="3096678"/>
            <a:ext cx="54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Lesser horn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258404-FBD4-422D-A032-040A84320F5A}"/>
              </a:ext>
            </a:extLst>
          </p:cNvPr>
          <p:cNvSpPr txBox="1"/>
          <p:nvPr/>
        </p:nvSpPr>
        <p:spPr>
          <a:xfrm>
            <a:off x="2556688" y="4209198"/>
            <a:ext cx="54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Lesser horn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CB38C5-461C-4428-8FFE-9C67287C0337}"/>
              </a:ext>
            </a:extLst>
          </p:cNvPr>
          <p:cNvSpPr txBox="1"/>
          <p:nvPr/>
        </p:nvSpPr>
        <p:spPr>
          <a:xfrm>
            <a:off x="2556688" y="3454664"/>
            <a:ext cx="461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/>
              <a:t>Body</a:t>
            </a:r>
            <a:endParaRPr lang="en-IN" sz="9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A0A25B-3056-469A-B190-49F0A71B7D2B}"/>
              </a:ext>
            </a:extLst>
          </p:cNvPr>
          <p:cNvSpPr txBox="1"/>
          <p:nvPr/>
        </p:nvSpPr>
        <p:spPr>
          <a:xfrm>
            <a:off x="1187529" y="3862079"/>
            <a:ext cx="9467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Anterior 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85BE36-2571-401B-B3DF-E53BC1EA7A8D}"/>
              </a:ext>
            </a:extLst>
          </p:cNvPr>
          <p:cNvSpPr txBox="1"/>
          <p:nvPr/>
        </p:nvSpPr>
        <p:spPr>
          <a:xfrm>
            <a:off x="1002355" y="5263831"/>
            <a:ext cx="1207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 b="1" dirty="0"/>
              <a:t>Lateral view</a:t>
            </a:r>
          </a:p>
          <a:p>
            <a:pPr algn="ctr"/>
            <a:r>
              <a:rPr lang="en-IN" sz="900" dirty="0"/>
              <a:t>(from the left side)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FF076F9-DEE0-429E-B3B0-ADFA4A615CEF}"/>
              </a:ext>
            </a:extLst>
          </p:cNvPr>
          <p:cNvSpPr txBox="1"/>
          <p:nvPr/>
        </p:nvSpPr>
        <p:spPr>
          <a:xfrm>
            <a:off x="5605094" y="1529834"/>
            <a:ext cx="8141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Description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345C5D-A473-4BAB-9AAC-83570FB00765}"/>
              </a:ext>
            </a:extLst>
          </p:cNvPr>
          <p:cNvSpPr txBox="1"/>
          <p:nvPr/>
        </p:nvSpPr>
        <p:spPr>
          <a:xfrm>
            <a:off x="3860916" y="1531980"/>
            <a:ext cx="7981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 Landmark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17C734-B140-4069-830F-E6CDF366991B}"/>
              </a:ext>
            </a:extLst>
          </p:cNvPr>
          <p:cNvSpPr txBox="1"/>
          <p:nvPr/>
        </p:nvSpPr>
        <p:spPr>
          <a:xfrm>
            <a:off x="3893921" y="1709115"/>
            <a:ext cx="4615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/>
              <a:t>Body</a:t>
            </a:r>
            <a:endParaRPr lang="en-IN" sz="9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48F00C-3E1D-46DD-9E46-1E3B18F632C8}"/>
              </a:ext>
            </a:extLst>
          </p:cNvPr>
          <p:cNvSpPr txBox="1"/>
          <p:nvPr/>
        </p:nvSpPr>
        <p:spPr>
          <a:xfrm>
            <a:off x="3896645" y="1901490"/>
            <a:ext cx="8405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Greater horn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B45FBA0-9580-4C39-A302-89C88E0F3E3E}"/>
              </a:ext>
            </a:extLst>
          </p:cNvPr>
          <p:cNvSpPr txBox="1"/>
          <p:nvPr/>
        </p:nvSpPr>
        <p:spPr>
          <a:xfrm>
            <a:off x="3893921" y="2121806"/>
            <a:ext cx="8052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Lesser horn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7CA8631-9950-4600-B17D-90644F58B896}"/>
              </a:ext>
            </a:extLst>
          </p:cNvPr>
          <p:cNvSpPr txBox="1"/>
          <p:nvPr/>
        </p:nvSpPr>
        <p:spPr>
          <a:xfrm>
            <a:off x="3886301" y="2358548"/>
            <a:ext cx="11341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/>
              <a:t>Special Features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D70FDF0-E628-4FB4-B468-781DECDC858B}"/>
              </a:ext>
            </a:extLst>
          </p:cNvPr>
          <p:cNvSpPr txBox="1"/>
          <p:nvPr/>
        </p:nvSpPr>
        <p:spPr>
          <a:xfrm>
            <a:off x="3904167" y="2555855"/>
            <a:ext cx="36673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The only bone in the body that does not articulate with another bone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F2035DD-7943-4954-A5FD-11F2B16EDF45}"/>
              </a:ext>
            </a:extLst>
          </p:cNvPr>
          <p:cNvSpPr txBox="1"/>
          <p:nvPr/>
        </p:nvSpPr>
        <p:spPr>
          <a:xfrm>
            <a:off x="5595527" y="1704700"/>
            <a:ext cx="14567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Major portion of the bone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139E864-1B99-4DED-83B5-2DBC2C22A326}"/>
              </a:ext>
            </a:extLst>
          </p:cNvPr>
          <p:cNvSpPr txBox="1"/>
          <p:nvPr/>
        </p:nvSpPr>
        <p:spPr>
          <a:xfrm>
            <a:off x="5603783" y="1903430"/>
            <a:ext cx="24555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Attachment point for  muscles and ligaments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F0D498B-1845-448A-B26C-3F4B9498DFDE}"/>
              </a:ext>
            </a:extLst>
          </p:cNvPr>
          <p:cNvSpPr txBox="1"/>
          <p:nvPr/>
        </p:nvSpPr>
        <p:spPr>
          <a:xfrm>
            <a:off x="5611403" y="2116790"/>
            <a:ext cx="24555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Attachment point for  muscles and ligaments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057560-5165-4331-BCEB-655AA2996C34}"/>
              </a:ext>
            </a:extLst>
          </p:cNvPr>
          <p:cNvSpPr txBox="1"/>
          <p:nvPr/>
        </p:nvSpPr>
        <p:spPr>
          <a:xfrm>
            <a:off x="3906453" y="2717215"/>
            <a:ext cx="25807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dirty="0"/>
              <a:t>Attached to the skull by muscles and ligaments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6BE4BA-88BC-4DF7-A6BA-043AEE23AD3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7.9</a:t>
            </a:r>
          </a:p>
        </p:txBody>
      </p:sp>
    </p:spTree>
    <p:extLst>
      <p:ext uri="{BB962C8B-B14F-4D97-AF65-F5344CB8AC3E}">
        <p14:creationId xmlns:p14="http://schemas.microsoft.com/office/powerpoint/2010/main" val="402527854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5C46C-7D28-4D0F-A238-709573804555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FA155-9FF0-4B4C-B648-C0C033EA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687935"/>
            <a:ext cx="4301292" cy="54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873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E5D39A-3A9F-4007-891D-AFB0D1713BB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58963-031A-4B72-AE60-DC79A788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366923"/>
            <a:ext cx="6927273" cy="61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629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B20E3-2320-4A01-8475-DCE33C9B2B4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304B5-8648-4FAC-AF7B-BB18A68B8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017" y="537921"/>
            <a:ext cx="2427967" cy="57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885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EB0D4-DABD-4D62-A5D8-B1049AECB97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952C6-6463-44CB-871E-DF0953EE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07" y="678148"/>
            <a:ext cx="3554786" cy="55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4313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A4771-3C67-435F-BD3A-76B1E3335B9A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8A00C-8865-4EB1-8C29-A3AFFA24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1724133"/>
            <a:ext cx="4301292" cy="34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75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E78714-1F9E-4A54-9CB8-362F8ECD0127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19EA8-6AF9-42FA-A5F6-D6313AC17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397793"/>
            <a:ext cx="5204563" cy="60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704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12FDAD-9095-4D46-8BA4-9A3319A09D8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277E1-CCAC-4A0F-873B-2F7C1E5FB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68" y="489766"/>
            <a:ext cx="3910265" cy="58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3372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BE3548-F980-49F0-B1B3-B5627EFD3446}"/>
              </a:ext>
            </a:extLst>
          </p:cNvPr>
          <p:cNvGrpSpPr/>
          <p:nvPr/>
        </p:nvGrpSpPr>
        <p:grpSpPr>
          <a:xfrm>
            <a:off x="1951210" y="414659"/>
            <a:ext cx="5241580" cy="6028683"/>
            <a:chOff x="1951210" y="454116"/>
            <a:chExt cx="5241580" cy="6028683"/>
          </a:xfrm>
          <a:effectLst>
            <a:glow rad="25400">
              <a:schemeClr val="bg1"/>
            </a:glo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1893B8-0781-48EA-B6BC-73F752D9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51"/>
            <a:stretch/>
          </p:blipFill>
          <p:spPr>
            <a:xfrm>
              <a:off x="1951210" y="779243"/>
              <a:ext cx="5241580" cy="57035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603930-7B82-4CDC-9B42-19DDD273C477}"/>
                </a:ext>
              </a:extLst>
            </p:cNvPr>
            <p:cNvSpPr txBox="1"/>
            <p:nvPr/>
          </p:nvSpPr>
          <p:spPr>
            <a:xfrm>
              <a:off x="1951210" y="457479"/>
              <a:ext cx="951892" cy="283128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E7A3A-51B3-40EF-A27C-D85D347BCAF2}"/>
                </a:ext>
              </a:extLst>
            </p:cNvPr>
            <p:cNvSpPr txBox="1"/>
            <p:nvPr/>
          </p:nvSpPr>
          <p:spPr>
            <a:xfrm>
              <a:off x="2945869" y="454116"/>
              <a:ext cx="4227509" cy="28595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9C9DE9-70B4-45DD-B2E9-1C36310ACD99}"/>
              </a:ext>
            </a:extLst>
          </p:cNvPr>
          <p:cNvSpPr txBox="1"/>
          <p:nvPr/>
        </p:nvSpPr>
        <p:spPr>
          <a:xfrm>
            <a:off x="1924301" y="417064"/>
            <a:ext cx="1026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dirty="0">
                <a:solidFill>
                  <a:schemeClr val="bg1"/>
                </a:solidFill>
              </a:rPr>
              <a:t>7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.10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2BB18-C98F-4D28-9EB2-6C78551B2E13}"/>
              </a:ext>
            </a:extLst>
          </p:cNvPr>
          <p:cNvSpPr txBox="1"/>
          <p:nvPr/>
        </p:nvSpPr>
        <p:spPr>
          <a:xfrm>
            <a:off x="2955055" y="417775"/>
            <a:ext cx="2580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chemeClr val="bg1"/>
                </a:solidFill>
              </a:rPr>
              <a:t>General Structure of a Vertebra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2F2A-8C2E-42A9-B722-B8C3EE22265A}"/>
              </a:ext>
            </a:extLst>
          </p:cNvPr>
          <p:cNvSpPr txBox="1"/>
          <p:nvPr/>
        </p:nvSpPr>
        <p:spPr>
          <a:xfrm>
            <a:off x="1922011" y="718520"/>
            <a:ext cx="6795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Feature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FD716-9B96-4805-B5E5-1FFC1863F453}"/>
              </a:ext>
            </a:extLst>
          </p:cNvPr>
          <p:cNvSpPr txBox="1"/>
          <p:nvPr/>
        </p:nvSpPr>
        <p:spPr>
          <a:xfrm>
            <a:off x="3176035" y="716040"/>
            <a:ext cx="9045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Description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1E8574-FBE3-4482-98E4-77B2826E12AA}"/>
              </a:ext>
            </a:extLst>
          </p:cNvPr>
          <p:cNvCxnSpPr>
            <a:cxnSpLocks/>
          </p:cNvCxnSpPr>
          <p:nvPr/>
        </p:nvCxnSpPr>
        <p:spPr bwMode="auto">
          <a:xfrm>
            <a:off x="3127375" y="2886075"/>
            <a:ext cx="5373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D0F730-8DE7-4AB9-A08F-8BBF86FA3510}"/>
              </a:ext>
            </a:extLst>
          </p:cNvPr>
          <p:cNvGrpSpPr/>
          <p:nvPr/>
        </p:nvGrpSpPr>
        <p:grpSpPr>
          <a:xfrm>
            <a:off x="3276600" y="3155950"/>
            <a:ext cx="388144" cy="79375"/>
            <a:chOff x="3276600" y="3155950"/>
            <a:chExt cx="388144" cy="79375"/>
          </a:xfrm>
          <a:effectLst>
            <a:glow rad="25400">
              <a:schemeClr val="bg1"/>
            </a:glow>
          </a:effectLst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4D057A-7821-446F-BC1A-AF10A397086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76600" y="3155950"/>
              <a:ext cx="120650" cy="793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60C87C3-AEA1-4D4C-B136-F5D4397852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97250" y="3155950"/>
              <a:ext cx="267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57649A-95A0-4BC1-AB3E-653BEFFEACFD}"/>
              </a:ext>
            </a:extLst>
          </p:cNvPr>
          <p:cNvGrpSpPr/>
          <p:nvPr/>
        </p:nvGrpSpPr>
        <p:grpSpPr>
          <a:xfrm>
            <a:off x="3430587" y="3438525"/>
            <a:ext cx="234157" cy="63500"/>
            <a:chOff x="3430587" y="3438525"/>
            <a:chExt cx="234157" cy="63500"/>
          </a:xfrm>
          <a:effectLst>
            <a:glow rad="25400">
              <a:schemeClr val="bg1"/>
            </a:glow>
          </a:effectLst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C48267-AC56-4EB2-8FC3-9CF6B27DCB2C}"/>
                </a:ext>
              </a:extLst>
            </p:cNvPr>
            <p:cNvCxnSpPr/>
            <p:nvPr/>
          </p:nvCxnSpPr>
          <p:spPr bwMode="auto">
            <a:xfrm>
              <a:off x="3430587" y="3438525"/>
              <a:ext cx="100013" cy="63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E4A7FF-446A-411D-BD80-3846613587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8219" y="3502025"/>
              <a:ext cx="1365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D37EDA-9B38-4C15-BB82-488C1F9989A2}"/>
              </a:ext>
            </a:extLst>
          </p:cNvPr>
          <p:cNvCxnSpPr>
            <a:cxnSpLocks/>
          </p:cNvCxnSpPr>
          <p:nvPr/>
        </p:nvCxnSpPr>
        <p:spPr bwMode="auto">
          <a:xfrm>
            <a:off x="3244759" y="3886200"/>
            <a:ext cx="4199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DF1A604-3A77-4E33-A928-EB2ACC159C3D}"/>
              </a:ext>
            </a:extLst>
          </p:cNvPr>
          <p:cNvGrpSpPr/>
          <p:nvPr/>
        </p:nvGrpSpPr>
        <p:grpSpPr>
          <a:xfrm>
            <a:off x="2343439" y="3471863"/>
            <a:ext cx="663051" cy="176212"/>
            <a:chOff x="2343439" y="3471863"/>
            <a:chExt cx="663051" cy="176212"/>
          </a:xfrm>
          <a:effectLst>
            <a:glow rad="25400">
              <a:schemeClr val="bg1"/>
            </a:glow>
          </a:effectLst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6437EF-099B-4176-8B80-9E9FFC2822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06675" y="3471863"/>
              <a:ext cx="399815" cy="1762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12D9B9-6812-4F34-8778-87C9D05E36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43439" y="3648075"/>
              <a:ext cx="26929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17AEF5-BA05-4B43-B8A3-691D7EB082F5}"/>
              </a:ext>
            </a:extLst>
          </p:cNvPr>
          <p:cNvCxnSpPr>
            <a:cxnSpLocks/>
          </p:cNvCxnSpPr>
          <p:nvPr/>
        </p:nvCxnSpPr>
        <p:spPr bwMode="auto">
          <a:xfrm>
            <a:off x="2392362" y="3346450"/>
            <a:ext cx="1902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02FDAC7-FF73-49D0-ACAE-7D2CF23AC407}"/>
              </a:ext>
            </a:extLst>
          </p:cNvPr>
          <p:cNvGrpSpPr/>
          <p:nvPr/>
        </p:nvGrpSpPr>
        <p:grpSpPr>
          <a:xfrm>
            <a:off x="2501900" y="3124200"/>
            <a:ext cx="269875" cy="184150"/>
            <a:chOff x="2501900" y="3124200"/>
            <a:chExt cx="269875" cy="184150"/>
          </a:xfrm>
          <a:effectLst>
            <a:glow rad="25400">
              <a:schemeClr val="bg1"/>
            </a:glow>
          </a:effectLst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F59AE0-CF0A-4217-AA83-9200B7882B8C}"/>
                </a:ext>
              </a:extLst>
            </p:cNvPr>
            <p:cNvCxnSpPr/>
            <p:nvPr/>
          </p:nvCxnSpPr>
          <p:spPr bwMode="auto">
            <a:xfrm flipH="1" flipV="1">
              <a:off x="2571750" y="3124200"/>
              <a:ext cx="200025" cy="1841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0062BE7-199F-46D3-BD4F-80DC662D2C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01900" y="3124200"/>
              <a:ext cx="698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6794B39-50F8-41CC-8202-1B00CD8B5E02}"/>
              </a:ext>
            </a:extLst>
          </p:cNvPr>
          <p:cNvGrpSpPr/>
          <p:nvPr/>
        </p:nvGrpSpPr>
        <p:grpSpPr>
          <a:xfrm>
            <a:off x="2492584" y="2836707"/>
            <a:ext cx="355394" cy="398618"/>
            <a:chOff x="2492584" y="2836707"/>
            <a:chExt cx="355394" cy="398618"/>
          </a:xfrm>
          <a:effectLst>
            <a:glow rad="25400">
              <a:schemeClr val="bg1"/>
            </a:glow>
          </a:effectLst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BEDA48-C94A-4CDA-819F-4A83EC5BBC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607506" y="2836707"/>
              <a:ext cx="240472" cy="3986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1221188-B798-4E88-ACB9-9FDA13640B9F}"/>
                </a:ext>
              </a:extLst>
            </p:cNvPr>
            <p:cNvCxnSpPr/>
            <p:nvPr/>
          </p:nvCxnSpPr>
          <p:spPr bwMode="auto">
            <a:xfrm>
              <a:off x="2492584" y="2836707"/>
              <a:ext cx="117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3FCFF2-7F37-426F-8FA6-7E09A49B8CFE}"/>
              </a:ext>
            </a:extLst>
          </p:cNvPr>
          <p:cNvCxnSpPr>
            <a:cxnSpLocks/>
          </p:cNvCxnSpPr>
          <p:nvPr/>
        </p:nvCxnSpPr>
        <p:spPr bwMode="auto">
          <a:xfrm>
            <a:off x="4794250" y="3492500"/>
            <a:ext cx="1555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C8CC9B-DC78-4340-8BD4-1B26A9FBEFD0}"/>
              </a:ext>
            </a:extLst>
          </p:cNvPr>
          <p:cNvCxnSpPr>
            <a:cxnSpLocks/>
          </p:cNvCxnSpPr>
          <p:nvPr/>
        </p:nvCxnSpPr>
        <p:spPr bwMode="auto">
          <a:xfrm>
            <a:off x="5191125" y="2886075"/>
            <a:ext cx="0" cy="2290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8FF9426-20EC-4E46-BDDF-1D65E1EB512A}"/>
              </a:ext>
            </a:extLst>
          </p:cNvPr>
          <p:cNvGrpSpPr/>
          <p:nvPr/>
        </p:nvGrpSpPr>
        <p:grpSpPr>
          <a:xfrm>
            <a:off x="4895305" y="3182937"/>
            <a:ext cx="610145" cy="938213"/>
            <a:chOff x="4895305" y="3182937"/>
            <a:chExt cx="610145" cy="938213"/>
          </a:xfrm>
          <a:effectLst>
            <a:glow rad="25400">
              <a:schemeClr val="bg1"/>
            </a:glow>
          </a:effectLst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322321C-26C4-4AC6-8952-A316762B36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2758" y="3182937"/>
              <a:ext cx="459518" cy="93821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936AD1E-FDC3-4A64-8BFA-6772613B2D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2759" y="3721100"/>
              <a:ext cx="462691" cy="4000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605DC84-0973-483C-874C-DC19F4F642BD}"/>
                </a:ext>
              </a:extLst>
            </p:cNvPr>
            <p:cNvCxnSpPr/>
            <p:nvPr/>
          </p:nvCxnSpPr>
          <p:spPr bwMode="auto">
            <a:xfrm>
              <a:off x="4895305" y="4121150"/>
              <a:ext cx="15266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36F72AD-2BE8-4742-B504-289B539CBCAB}"/>
              </a:ext>
            </a:extLst>
          </p:cNvPr>
          <p:cNvCxnSpPr>
            <a:cxnSpLocks/>
          </p:cNvCxnSpPr>
          <p:nvPr/>
        </p:nvCxnSpPr>
        <p:spPr bwMode="auto">
          <a:xfrm>
            <a:off x="5596790" y="4140200"/>
            <a:ext cx="3189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839FB1-E421-43B4-B2EC-C81566C0A9E1}"/>
              </a:ext>
            </a:extLst>
          </p:cNvPr>
          <p:cNvGrpSpPr/>
          <p:nvPr/>
        </p:nvGrpSpPr>
        <p:grpSpPr>
          <a:xfrm>
            <a:off x="5537201" y="2968625"/>
            <a:ext cx="472536" cy="965200"/>
            <a:chOff x="5537201" y="2968625"/>
            <a:chExt cx="472536" cy="965200"/>
          </a:xfrm>
          <a:effectLst>
            <a:glow rad="25400">
              <a:schemeClr val="bg1"/>
            </a:glow>
          </a:effectLst>
        </p:grpSpPr>
        <p:sp>
          <p:nvSpPr>
            <p:cNvPr id="84" name="Right Bracket 83">
              <a:extLst>
                <a:ext uri="{FF2B5EF4-FFF2-40B4-BE49-F238E27FC236}">
                  <a16:creationId xmlns:a16="http://schemas.microsoft.com/office/drawing/2014/main" id="{22BC94F0-187B-40E2-90E0-A5AB71012621}"/>
                </a:ext>
              </a:extLst>
            </p:cNvPr>
            <p:cNvSpPr/>
            <p:nvPr/>
          </p:nvSpPr>
          <p:spPr bwMode="auto">
            <a:xfrm>
              <a:off x="5537201" y="2968625"/>
              <a:ext cx="407076" cy="965200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3B1A166-4BB8-4AEE-82DA-D4DBF8FB6938}"/>
                </a:ext>
              </a:extLst>
            </p:cNvPr>
            <p:cNvCxnSpPr/>
            <p:nvPr/>
          </p:nvCxnSpPr>
          <p:spPr bwMode="auto">
            <a:xfrm>
              <a:off x="5944991" y="3155950"/>
              <a:ext cx="6474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49B5731-515F-49A0-8102-44CCE171ADE0}"/>
              </a:ext>
            </a:extLst>
          </p:cNvPr>
          <p:cNvCxnSpPr>
            <a:cxnSpLocks/>
          </p:cNvCxnSpPr>
          <p:nvPr/>
        </p:nvCxnSpPr>
        <p:spPr bwMode="auto">
          <a:xfrm>
            <a:off x="2850968" y="4851400"/>
            <a:ext cx="63883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1FCE15-C50B-4E95-B04F-05FFF1097A46}"/>
              </a:ext>
            </a:extLst>
          </p:cNvPr>
          <p:cNvCxnSpPr>
            <a:cxnSpLocks/>
          </p:cNvCxnSpPr>
          <p:nvPr/>
        </p:nvCxnSpPr>
        <p:spPr bwMode="auto">
          <a:xfrm>
            <a:off x="3155671" y="4994275"/>
            <a:ext cx="3341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C61E605-AA0D-43A3-9D77-AE96FEA439B1}"/>
              </a:ext>
            </a:extLst>
          </p:cNvPr>
          <p:cNvGrpSpPr/>
          <p:nvPr/>
        </p:nvGrpSpPr>
        <p:grpSpPr>
          <a:xfrm>
            <a:off x="2806582" y="5055886"/>
            <a:ext cx="679568" cy="78089"/>
            <a:chOff x="2806582" y="5055886"/>
            <a:chExt cx="679568" cy="78089"/>
          </a:xfrm>
          <a:effectLst>
            <a:glow rad="25400">
              <a:schemeClr val="bg1"/>
            </a:glow>
          </a:effectLst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52A43AB-0F67-45FB-B2A5-5C7BA6CA7A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06582" y="5055886"/>
              <a:ext cx="66793" cy="780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CEABAED-200E-45A1-B18E-1F48AF6BD0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73375" y="5133975"/>
              <a:ext cx="6127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50175A-A1CA-4FA4-9EA7-10E963CE851F}"/>
              </a:ext>
            </a:extLst>
          </p:cNvPr>
          <p:cNvGrpSpPr/>
          <p:nvPr/>
        </p:nvGrpSpPr>
        <p:grpSpPr>
          <a:xfrm>
            <a:off x="2954434" y="5283200"/>
            <a:ext cx="530604" cy="76200"/>
            <a:chOff x="2954434" y="5283200"/>
            <a:chExt cx="530604" cy="76200"/>
          </a:xfrm>
          <a:effectLst>
            <a:glow rad="25400">
              <a:schemeClr val="bg1"/>
            </a:glow>
          </a:effectLst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7E761A2-2EC4-4075-92AF-A9420D4501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4434" y="5283200"/>
              <a:ext cx="411066" cy="76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D7B1BAE-A067-462E-9BE4-1DFF48232C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64269" y="5359400"/>
              <a:ext cx="1207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DF6B81C-F255-440E-8903-684A25983972}"/>
              </a:ext>
            </a:extLst>
          </p:cNvPr>
          <p:cNvGrpSpPr/>
          <p:nvPr/>
        </p:nvGrpSpPr>
        <p:grpSpPr>
          <a:xfrm>
            <a:off x="2847976" y="5321300"/>
            <a:ext cx="636521" cy="371473"/>
            <a:chOff x="2847976" y="5321300"/>
            <a:chExt cx="636521" cy="371473"/>
          </a:xfrm>
          <a:effectLst>
            <a:glow rad="25400">
              <a:schemeClr val="bg1"/>
            </a:glow>
          </a:effectLst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8DE6B64-3B07-46B9-9D4D-EFDB2B17A8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47976" y="5321300"/>
              <a:ext cx="196650" cy="3682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DDC488B-65D1-4A46-8B55-5A5FECDB35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48381" y="5692773"/>
              <a:ext cx="43611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E79CE7B-5EF6-428F-B68A-5217E383E4BC}"/>
              </a:ext>
            </a:extLst>
          </p:cNvPr>
          <p:cNvGrpSpPr/>
          <p:nvPr/>
        </p:nvGrpSpPr>
        <p:grpSpPr>
          <a:xfrm>
            <a:off x="3182937" y="5763694"/>
            <a:ext cx="303217" cy="268806"/>
            <a:chOff x="3182937" y="5763694"/>
            <a:chExt cx="303217" cy="268806"/>
          </a:xfrm>
          <a:effectLst>
            <a:glow rad="25400">
              <a:schemeClr val="bg1"/>
            </a:glow>
          </a:effectLst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023E0A-A0F6-4F72-ABA3-C78C889DB04B}"/>
                </a:ext>
              </a:extLst>
            </p:cNvPr>
            <p:cNvCxnSpPr/>
            <p:nvPr/>
          </p:nvCxnSpPr>
          <p:spPr bwMode="auto">
            <a:xfrm flipV="1">
              <a:off x="3182937" y="5949950"/>
              <a:ext cx="250825" cy="825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71695D-7B06-493A-ADAC-5ADA6C3D70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95650" y="5763694"/>
              <a:ext cx="134937" cy="1862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A118EA-600D-49A7-AC4D-84B8F19FC4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30745" y="5949949"/>
              <a:ext cx="5540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10CDEA-CD85-452F-82F3-0F77642EBC0E}"/>
              </a:ext>
            </a:extLst>
          </p:cNvPr>
          <p:cNvCxnSpPr>
            <a:cxnSpLocks/>
          </p:cNvCxnSpPr>
          <p:nvPr/>
        </p:nvCxnSpPr>
        <p:spPr bwMode="auto">
          <a:xfrm>
            <a:off x="2392362" y="5689598"/>
            <a:ext cx="0" cy="3651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5D9815E-BC92-4494-9027-1A0ADB17D695}"/>
              </a:ext>
            </a:extLst>
          </p:cNvPr>
          <p:cNvCxnSpPr>
            <a:cxnSpLocks/>
          </p:cNvCxnSpPr>
          <p:nvPr/>
        </p:nvCxnSpPr>
        <p:spPr bwMode="auto">
          <a:xfrm>
            <a:off x="4638675" y="5378450"/>
            <a:ext cx="2334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0FB9B23C-AF4F-4EDA-9193-27761D88DE0F}"/>
              </a:ext>
            </a:extLst>
          </p:cNvPr>
          <p:cNvGrpSpPr/>
          <p:nvPr/>
        </p:nvGrpSpPr>
        <p:grpSpPr>
          <a:xfrm>
            <a:off x="5305425" y="5063180"/>
            <a:ext cx="588144" cy="147155"/>
            <a:chOff x="5305425" y="5063180"/>
            <a:chExt cx="588144" cy="147155"/>
          </a:xfrm>
          <a:effectLst>
            <a:glow rad="25400">
              <a:schemeClr val="bg1"/>
            </a:glow>
          </a:effectLst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63268C7-EBBE-4607-A4C7-FA8AFAEC93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05425" y="5063180"/>
              <a:ext cx="365127" cy="1471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2014D3-566C-4536-A155-D29B9090F8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71227" y="5063180"/>
              <a:ext cx="22234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BCDC26E-9B80-4A82-BAEE-94CE3271EAEE}"/>
              </a:ext>
            </a:extLst>
          </p:cNvPr>
          <p:cNvCxnSpPr/>
          <p:nvPr/>
        </p:nvCxnSpPr>
        <p:spPr bwMode="auto">
          <a:xfrm>
            <a:off x="5249730" y="5399730"/>
            <a:ext cx="64383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FD3E7349-EC8B-4B4A-AA87-E670E83DC917}"/>
              </a:ext>
            </a:extLst>
          </p:cNvPr>
          <p:cNvSpPr txBox="1"/>
          <p:nvPr/>
        </p:nvSpPr>
        <p:spPr>
          <a:xfrm>
            <a:off x="3606809" y="2788284"/>
            <a:ext cx="75464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Spinous process</a:t>
            </a:r>
            <a:endParaRPr lang="en-IN" sz="6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822078-A325-4CA5-A452-7822D2326AE9}"/>
              </a:ext>
            </a:extLst>
          </p:cNvPr>
          <p:cNvSpPr txBox="1"/>
          <p:nvPr/>
        </p:nvSpPr>
        <p:spPr>
          <a:xfrm>
            <a:off x="3603313" y="3409434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Pedicle</a:t>
            </a:r>
            <a:endParaRPr lang="en-IN" sz="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1D2206A-BBFA-45E9-8191-649BDADFFB95}"/>
              </a:ext>
            </a:extLst>
          </p:cNvPr>
          <p:cNvSpPr txBox="1"/>
          <p:nvPr/>
        </p:nvSpPr>
        <p:spPr>
          <a:xfrm>
            <a:off x="3603313" y="3053834"/>
            <a:ext cx="4641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Lamina</a:t>
            </a:r>
            <a:endParaRPr lang="en-IN" sz="6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84ECBAB-B661-4C8C-B37E-699D79D616D0}"/>
              </a:ext>
            </a:extLst>
          </p:cNvPr>
          <p:cNvSpPr txBox="1"/>
          <p:nvPr/>
        </p:nvSpPr>
        <p:spPr>
          <a:xfrm>
            <a:off x="3599143" y="3777734"/>
            <a:ext cx="38361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76FC8D9-5924-4C43-B714-ABFBB0162680}"/>
              </a:ext>
            </a:extLst>
          </p:cNvPr>
          <p:cNvGrpSpPr/>
          <p:nvPr/>
        </p:nvGrpSpPr>
        <p:grpSpPr>
          <a:xfrm>
            <a:off x="3928192" y="3091998"/>
            <a:ext cx="161828" cy="470701"/>
            <a:chOff x="3928192" y="3091998"/>
            <a:chExt cx="161828" cy="470701"/>
          </a:xfrm>
        </p:grpSpPr>
        <p:sp>
          <p:nvSpPr>
            <p:cNvPr id="116" name="Right Bracket 115">
              <a:extLst>
                <a:ext uri="{FF2B5EF4-FFF2-40B4-BE49-F238E27FC236}">
                  <a16:creationId xmlns:a16="http://schemas.microsoft.com/office/drawing/2014/main" id="{5A16833E-A618-4162-9B8D-E7AAF54CE61F}"/>
                </a:ext>
              </a:extLst>
            </p:cNvPr>
            <p:cNvSpPr/>
            <p:nvPr/>
          </p:nvSpPr>
          <p:spPr bwMode="auto">
            <a:xfrm>
              <a:off x="3928192" y="3091998"/>
              <a:ext cx="94050" cy="470701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E87CFE1-CC86-4680-A324-F6B3DE99EDFB}"/>
                </a:ext>
              </a:extLst>
            </p:cNvPr>
            <p:cNvCxnSpPr/>
            <p:nvPr/>
          </p:nvCxnSpPr>
          <p:spPr bwMode="auto">
            <a:xfrm>
              <a:off x="4022095" y="3339584"/>
              <a:ext cx="679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34DA0813-3D90-4B3E-9479-D21E84BB2E43}"/>
              </a:ext>
            </a:extLst>
          </p:cNvPr>
          <p:cNvSpPr txBox="1"/>
          <p:nvPr/>
        </p:nvSpPr>
        <p:spPr>
          <a:xfrm>
            <a:off x="2889149" y="2625503"/>
            <a:ext cx="534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Posterior</a:t>
            </a:r>
            <a:endParaRPr lang="en-IN" sz="6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D169A1F-CECE-4531-8F0B-2D24554CEA91}"/>
              </a:ext>
            </a:extLst>
          </p:cNvPr>
          <p:cNvSpPr txBox="1"/>
          <p:nvPr/>
        </p:nvSpPr>
        <p:spPr>
          <a:xfrm>
            <a:off x="1922512" y="3503301"/>
            <a:ext cx="51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Vertebral foramen</a:t>
            </a:r>
            <a:endParaRPr lang="en-IN" sz="6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48BFA79-D888-4251-A3C1-49D2CF3B6115}"/>
              </a:ext>
            </a:extLst>
          </p:cNvPr>
          <p:cNvSpPr txBox="1"/>
          <p:nvPr/>
        </p:nvSpPr>
        <p:spPr>
          <a:xfrm>
            <a:off x="2852627" y="4179311"/>
            <a:ext cx="5105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Anterior</a:t>
            </a:r>
            <a:endParaRPr lang="en-IN" sz="600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153C91C-D404-4074-8C02-2BDF8B2AF06B}"/>
              </a:ext>
            </a:extLst>
          </p:cNvPr>
          <p:cNvSpPr txBox="1"/>
          <p:nvPr/>
        </p:nvSpPr>
        <p:spPr>
          <a:xfrm>
            <a:off x="2024617" y="4341613"/>
            <a:ext cx="78240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(a) </a:t>
            </a:r>
            <a:r>
              <a:rPr lang="en-IN" sz="600" b="0" i="0" u="none" strike="noStrike" baseline="0" dirty="0"/>
              <a:t>Superior view</a:t>
            </a:r>
            <a:endParaRPr lang="en-IN" sz="6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053AB26-B6B8-4959-A1D9-ECD0833A198C}"/>
              </a:ext>
            </a:extLst>
          </p:cNvPr>
          <p:cNvSpPr txBox="1"/>
          <p:nvPr/>
        </p:nvSpPr>
        <p:spPr>
          <a:xfrm>
            <a:off x="1987208" y="4644767"/>
            <a:ext cx="5105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Anterior</a:t>
            </a:r>
            <a:endParaRPr lang="en-IN" sz="6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31230DB-E253-4350-B2EA-47D404B701CF}"/>
              </a:ext>
            </a:extLst>
          </p:cNvPr>
          <p:cNvSpPr txBox="1"/>
          <p:nvPr/>
        </p:nvSpPr>
        <p:spPr>
          <a:xfrm>
            <a:off x="2037151" y="6270960"/>
            <a:ext cx="129825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(c) </a:t>
            </a:r>
            <a:r>
              <a:rPr lang="en-IN" sz="600" b="0" i="0" u="none" strike="noStrike" baseline="0" dirty="0"/>
              <a:t>General features, lateral view</a:t>
            </a:r>
            <a:endParaRPr lang="en-IN" sz="60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8596E7D-D99F-4C32-9E25-C033E424204C}"/>
              </a:ext>
            </a:extLst>
          </p:cNvPr>
          <p:cNvSpPr txBox="1"/>
          <p:nvPr/>
        </p:nvSpPr>
        <p:spPr>
          <a:xfrm>
            <a:off x="2225975" y="6009135"/>
            <a:ext cx="38361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  <a:endParaRPr lang="en-IN" sz="60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DBA6399-D2BF-4571-9024-0CED5CE7A424}"/>
              </a:ext>
            </a:extLst>
          </p:cNvPr>
          <p:cNvSpPr txBox="1"/>
          <p:nvPr/>
        </p:nvSpPr>
        <p:spPr>
          <a:xfrm>
            <a:off x="3421061" y="4759033"/>
            <a:ext cx="10623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Superior articular process</a:t>
            </a:r>
            <a:endParaRPr lang="en-IN" sz="6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CCA140F-94BA-4D37-B5E8-9B02734C4F83}"/>
              </a:ext>
            </a:extLst>
          </p:cNvPr>
          <p:cNvSpPr txBox="1"/>
          <p:nvPr/>
        </p:nvSpPr>
        <p:spPr>
          <a:xfrm>
            <a:off x="3422436" y="4899118"/>
            <a:ext cx="86064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Transverse process</a:t>
            </a:r>
            <a:endParaRPr lang="en-IN" sz="600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99494CA-A48F-4A53-83FC-0CB7FDAF2027}"/>
              </a:ext>
            </a:extLst>
          </p:cNvPr>
          <p:cNvSpPr txBox="1"/>
          <p:nvPr/>
        </p:nvSpPr>
        <p:spPr>
          <a:xfrm>
            <a:off x="3419874" y="5032657"/>
            <a:ext cx="4486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Pedicle</a:t>
            </a:r>
            <a:endParaRPr lang="en-IN" sz="6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923D4F7-8E07-4B18-82AE-F70A71C46AF6}"/>
              </a:ext>
            </a:extLst>
          </p:cNvPr>
          <p:cNvSpPr txBox="1"/>
          <p:nvPr/>
        </p:nvSpPr>
        <p:spPr>
          <a:xfrm>
            <a:off x="3416298" y="5153030"/>
            <a:ext cx="779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Inferior articular process of superior vertebra</a:t>
            </a:r>
            <a:endParaRPr lang="en-IN" sz="600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C1349A1-FCBF-41A7-B388-E3D4BFC6E5B3}"/>
              </a:ext>
            </a:extLst>
          </p:cNvPr>
          <p:cNvSpPr txBox="1"/>
          <p:nvPr/>
        </p:nvSpPr>
        <p:spPr>
          <a:xfrm>
            <a:off x="3416298" y="5490768"/>
            <a:ext cx="796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Superior articular process of inferior vertebra</a:t>
            </a:r>
            <a:endParaRPr lang="en-IN" sz="6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12D1E1E-84CF-4C50-9DE8-65AEB98A439B}"/>
              </a:ext>
            </a:extLst>
          </p:cNvPr>
          <p:cNvSpPr txBox="1"/>
          <p:nvPr/>
        </p:nvSpPr>
        <p:spPr>
          <a:xfrm>
            <a:off x="3421411" y="5861053"/>
            <a:ext cx="85212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Spinous processes</a:t>
            </a:r>
            <a:endParaRPr lang="en-IN" sz="6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6D11C9A-7DB6-414C-922B-ADC67C1FA38F}"/>
              </a:ext>
            </a:extLst>
          </p:cNvPr>
          <p:cNvSpPr txBox="1"/>
          <p:nvPr/>
        </p:nvSpPr>
        <p:spPr>
          <a:xfrm>
            <a:off x="4088765" y="5194878"/>
            <a:ext cx="65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Space for</a:t>
            </a:r>
          </a:p>
          <a:p>
            <a:r>
              <a:rPr lang="en-IN" sz="600" b="0" i="0" u="none" strike="noStrike" baseline="0" dirty="0"/>
              <a:t>intervertebral disk</a:t>
            </a:r>
            <a:endParaRPr lang="en-IN" sz="6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A2762BD-71C7-4AA1-A319-D71E38AF5A88}"/>
              </a:ext>
            </a:extLst>
          </p:cNvPr>
          <p:cNvSpPr txBox="1"/>
          <p:nvPr/>
        </p:nvSpPr>
        <p:spPr>
          <a:xfrm>
            <a:off x="2909109" y="4639446"/>
            <a:ext cx="534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Posterior</a:t>
            </a:r>
            <a:endParaRPr lang="en-IN" sz="600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50CCD35-7F6B-4E27-81E1-EF7DD9849C42}"/>
              </a:ext>
            </a:extLst>
          </p:cNvPr>
          <p:cNvSpPr txBox="1"/>
          <p:nvPr/>
        </p:nvSpPr>
        <p:spPr>
          <a:xfrm>
            <a:off x="4251535" y="6227564"/>
            <a:ext cx="155533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(d) </a:t>
            </a:r>
            <a:r>
              <a:rPr lang="en-IN" sz="600" b="0" i="0" u="none" strike="noStrike" baseline="0" dirty="0"/>
              <a:t>Intervertebral features, lateral view</a:t>
            </a:r>
            <a:endParaRPr lang="en-IN" sz="600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4779C85-98AC-449E-8176-1BCA4A92B68D}"/>
              </a:ext>
            </a:extLst>
          </p:cNvPr>
          <p:cNvSpPr txBox="1"/>
          <p:nvPr/>
        </p:nvSpPr>
        <p:spPr>
          <a:xfrm>
            <a:off x="5823994" y="4871483"/>
            <a:ext cx="897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Inferior intervertebral notch of superior vertebra</a:t>
            </a:r>
            <a:endParaRPr lang="en-IN" sz="600" dirty="0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D050D6D-E8B6-42E9-A3E0-227DDD25C66A}"/>
              </a:ext>
            </a:extLst>
          </p:cNvPr>
          <p:cNvSpPr txBox="1"/>
          <p:nvPr/>
        </p:nvSpPr>
        <p:spPr>
          <a:xfrm>
            <a:off x="5823372" y="5201404"/>
            <a:ext cx="962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Superior intervertebral</a:t>
            </a:r>
          </a:p>
          <a:p>
            <a:r>
              <a:rPr lang="en-IN" sz="600" b="0" i="0" u="none" strike="noStrike" baseline="0" dirty="0"/>
              <a:t>notch of inferior vertebra</a:t>
            </a:r>
            <a:endParaRPr lang="en-IN" sz="600" dirty="0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7E955A8B-D32F-4480-B8B1-5AC8902439B4}"/>
              </a:ext>
            </a:extLst>
          </p:cNvPr>
          <p:cNvGrpSpPr/>
          <p:nvPr/>
        </p:nvGrpSpPr>
        <p:grpSpPr>
          <a:xfrm>
            <a:off x="6658178" y="4916793"/>
            <a:ext cx="75495" cy="614158"/>
            <a:chOff x="3928192" y="3091998"/>
            <a:chExt cx="161828" cy="470701"/>
          </a:xfrm>
        </p:grpSpPr>
        <p:sp>
          <p:nvSpPr>
            <p:cNvPr id="197" name="Right Bracket 196">
              <a:extLst>
                <a:ext uri="{FF2B5EF4-FFF2-40B4-BE49-F238E27FC236}">
                  <a16:creationId xmlns:a16="http://schemas.microsoft.com/office/drawing/2014/main" id="{767858E7-4594-4B9D-8ACE-D659DFD2DD64}"/>
                </a:ext>
              </a:extLst>
            </p:cNvPr>
            <p:cNvSpPr/>
            <p:nvPr/>
          </p:nvSpPr>
          <p:spPr bwMode="auto">
            <a:xfrm>
              <a:off x="3928192" y="3091998"/>
              <a:ext cx="94050" cy="470701"/>
            </a:xfrm>
            <a:prstGeom prst="rightBracket">
              <a:avLst>
                <a:gd name="adj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B144F99-B932-4FE9-B1FD-330461D846D1}"/>
                </a:ext>
              </a:extLst>
            </p:cNvPr>
            <p:cNvCxnSpPr/>
            <p:nvPr/>
          </p:nvCxnSpPr>
          <p:spPr bwMode="auto">
            <a:xfrm>
              <a:off x="4022095" y="3339584"/>
              <a:ext cx="6792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1C3F3E85-2429-4CC6-9BE6-225BB4749A89}"/>
              </a:ext>
            </a:extLst>
          </p:cNvPr>
          <p:cNvSpPr txBox="1"/>
          <p:nvPr/>
        </p:nvSpPr>
        <p:spPr>
          <a:xfrm>
            <a:off x="4006325" y="3199110"/>
            <a:ext cx="494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Vertebral arch</a:t>
            </a:r>
            <a:endParaRPr lang="en-IN" sz="600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2C87619-F4E3-4F6A-B0B3-4A565D00C61B}"/>
              </a:ext>
            </a:extLst>
          </p:cNvPr>
          <p:cNvSpPr txBox="1"/>
          <p:nvPr/>
        </p:nvSpPr>
        <p:spPr>
          <a:xfrm>
            <a:off x="6628083" y="5095735"/>
            <a:ext cx="653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Intervertebral</a:t>
            </a:r>
          </a:p>
          <a:p>
            <a:r>
              <a:rPr lang="en-IN" sz="600" b="0" i="0" u="none" strike="noStrike" baseline="0" dirty="0"/>
              <a:t>foramen</a:t>
            </a:r>
            <a:endParaRPr lang="en-IN" sz="600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102E4FB-CE33-4504-9B3C-F6262AB72D95}"/>
              </a:ext>
            </a:extLst>
          </p:cNvPr>
          <p:cNvSpPr txBox="1"/>
          <p:nvPr/>
        </p:nvSpPr>
        <p:spPr>
          <a:xfrm>
            <a:off x="4597661" y="4639906"/>
            <a:ext cx="5105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Anterior</a:t>
            </a:r>
            <a:endParaRPr lang="en-IN" sz="600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D4CE521-C1D4-4E38-AADE-0C19801878A7}"/>
              </a:ext>
            </a:extLst>
          </p:cNvPr>
          <p:cNvSpPr txBox="1"/>
          <p:nvPr/>
        </p:nvSpPr>
        <p:spPr>
          <a:xfrm>
            <a:off x="5460104" y="4640191"/>
            <a:ext cx="534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Posterior</a:t>
            </a:r>
            <a:endParaRPr lang="en-IN" sz="600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E41F124-3062-4147-8533-87604CCA6D9D}"/>
              </a:ext>
            </a:extLst>
          </p:cNvPr>
          <p:cNvSpPr txBox="1"/>
          <p:nvPr/>
        </p:nvSpPr>
        <p:spPr>
          <a:xfrm>
            <a:off x="5945927" y="2962481"/>
            <a:ext cx="495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Part of</a:t>
            </a:r>
          </a:p>
          <a:p>
            <a:r>
              <a:rPr lang="en-IN" sz="600" b="0" i="0" u="none" strike="noStrike" baseline="0" dirty="0"/>
              <a:t>vertebral</a:t>
            </a:r>
          </a:p>
          <a:p>
            <a:r>
              <a:rPr lang="en-IN" sz="600" b="0" i="0" u="none" strike="noStrike" baseline="0" dirty="0"/>
              <a:t>canal</a:t>
            </a:r>
            <a:endParaRPr lang="en-IN" sz="600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D84C27D1-7AC2-4D8D-9EA5-62CE15A1927E}"/>
              </a:ext>
            </a:extLst>
          </p:cNvPr>
          <p:cNvSpPr txBox="1"/>
          <p:nvPr/>
        </p:nvSpPr>
        <p:spPr>
          <a:xfrm>
            <a:off x="5219183" y="3948930"/>
            <a:ext cx="464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Spinous</a:t>
            </a:r>
          </a:p>
          <a:p>
            <a:r>
              <a:rPr lang="en-IN" sz="600" b="0" i="0" u="none" strike="noStrike" baseline="0" dirty="0"/>
              <a:t>process</a:t>
            </a:r>
          </a:p>
          <a:p>
            <a:r>
              <a:rPr lang="en-IN" sz="600" b="0" i="0" u="none" strike="noStrike" baseline="0" dirty="0"/>
              <a:t>(cut)</a:t>
            </a:r>
            <a:endParaRPr lang="en-IN" sz="600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A38010CF-0E28-4199-BA67-30A9050402F7}"/>
              </a:ext>
            </a:extLst>
          </p:cNvPr>
          <p:cNvSpPr txBox="1"/>
          <p:nvPr/>
        </p:nvSpPr>
        <p:spPr>
          <a:xfrm>
            <a:off x="4466514" y="3975854"/>
            <a:ext cx="500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Vertebral</a:t>
            </a:r>
          </a:p>
          <a:p>
            <a:r>
              <a:rPr lang="en-IN" sz="600" b="0" i="0" u="none" strike="noStrike" baseline="0" dirty="0"/>
              <a:t>foramina</a:t>
            </a:r>
            <a:endParaRPr lang="en-IN" sz="600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D2B86B6-B67C-423E-A808-71AC7170B456}"/>
              </a:ext>
            </a:extLst>
          </p:cNvPr>
          <p:cNvSpPr txBox="1"/>
          <p:nvPr/>
        </p:nvSpPr>
        <p:spPr>
          <a:xfrm>
            <a:off x="5019898" y="2647771"/>
            <a:ext cx="3836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Body</a:t>
            </a:r>
          </a:p>
          <a:p>
            <a:r>
              <a:rPr lang="en-IN" sz="600" b="0" i="0" u="none" strike="noStrike" baseline="0" dirty="0"/>
              <a:t>(cut)</a:t>
            </a:r>
            <a:endParaRPr lang="en-IN" sz="600" dirty="0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2D90164-F65D-492C-A04B-04B6A387823B}"/>
              </a:ext>
            </a:extLst>
          </p:cNvPr>
          <p:cNvSpPr txBox="1"/>
          <p:nvPr/>
        </p:nvSpPr>
        <p:spPr>
          <a:xfrm>
            <a:off x="4240465" y="4341614"/>
            <a:ext cx="12726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1" i="0" u="none" strike="noStrike" baseline="0" dirty="0"/>
              <a:t>(b) </a:t>
            </a:r>
            <a:r>
              <a:rPr lang="en-IN" sz="600" b="0" i="0" u="none" strike="noStrike" baseline="0" dirty="0"/>
              <a:t>Lateral view, sagittal section</a:t>
            </a:r>
            <a:endParaRPr lang="en-IN" sz="600" dirty="0"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932D703-4F96-4008-92F7-7DBECBD5740E}"/>
              </a:ext>
            </a:extLst>
          </p:cNvPr>
          <p:cNvSpPr txBox="1"/>
          <p:nvPr/>
        </p:nvSpPr>
        <p:spPr>
          <a:xfrm>
            <a:off x="4235843" y="3358634"/>
            <a:ext cx="659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Intervertebral</a:t>
            </a:r>
          </a:p>
          <a:p>
            <a:r>
              <a:rPr lang="en-IN" sz="600" b="0" i="0" u="none" strike="noStrike" baseline="0" dirty="0"/>
              <a:t>disk</a:t>
            </a:r>
            <a:endParaRPr lang="en-IN" sz="600" dirty="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E7B3D41-2C51-438D-AEB0-FAC721EC7D46}"/>
              </a:ext>
            </a:extLst>
          </p:cNvPr>
          <p:cNvSpPr txBox="1"/>
          <p:nvPr/>
        </p:nvSpPr>
        <p:spPr>
          <a:xfrm>
            <a:off x="1919316" y="3195637"/>
            <a:ext cx="620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Transverse process</a:t>
            </a:r>
            <a:endParaRPr lang="en-IN" sz="600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231D4B3-A25E-4515-971D-E84897411383}"/>
              </a:ext>
            </a:extLst>
          </p:cNvPr>
          <p:cNvSpPr txBox="1"/>
          <p:nvPr/>
        </p:nvSpPr>
        <p:spPr>
          <a:xfrm>
            <a:off x="1924383" y="2961508"/>
            <a:ext cx="646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/>
              <a:t>Superior articular process</a:t>
            </a:r>
            <a:endParaRPr lang="en-IN" sz="500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3CE9F1DA-AFF4-4C18-A3B0-9A203AE35A7B}"/>
              </a:ext>
            </a:extLst>
          </p:cNvPr>
          <p:cNvSpPr txBox="1"/>
          <p:nvPr/>
        </p:nvSpPr>
        <p:spPr>
          <a:xfrm>
            <a:off x="1922200" y="916622"/>
            <a:ext cx="41960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/>
              <a:t>Body</a:t>
            </a:r>
            <a:endParaRPr lang="en-IN" sz="7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8DC26E51-C3FC-4625-BB32-6143E0585E83}"/>
              </a:ext>
            </a:extLst>
          </p:cNvPr>
          <p:cNvSpPr txBox="1"/>
          <p:nvPr/>
        </p:nvSpPr>
        <p:spPr>
          <a:xfrm>
            <a:off x="1926967" y="1150645"/>
            <a:ext cx="90976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/>
              <a:t>Vertebral foramen</a:t>
            </a:r>
            <a:endParaRPr lang="en-IN" sz="700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C3BFC0B-6023-4E02-85DB-8459DC5F4061}"/>
              </a:ext>
            </a:extLst>
          </p:cNvPr>
          <p:cNvSpPr txBox="1"/>
          <p:nvPr/>
        </p:nvSpPr>
        <p:spPr>
          <a:xfrm>
            <a:off x="1927851" y="1298759"/>
            <a:ext cx="74755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/>
              <a:t>Vertebral arch</a:t>
            </a:r>
            <a:endParaRPr lang="en-IN" sz="700" dirty="0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D02530DD-B9D5-4DB9-98DC-C49FE2097780}"/>
              </a:ext>
            </a:extLst>
          </p:cNvPr>
          <p:cNvSpPr txBox="1"/>
          <p:nvPr/>
        </p:nvSpPr>
        <p:spPr>
          <a:xfrm>
            <a:off x="1917778" y="1438724"/>
            <a:ext cx="4906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/>
              <a:t>Pedicle</a:t>
            </a:r>
            <a:endParaRPr lang="en-IN" sz="7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3FF3ED-FEBC-40A5-83BF-8BF8048D8BDC}"/>
              </a:ext>
            </a:extLst>
          </p:cNvPr>
          <p:cNvSpPr txBox="1"/>
          <p:nvPr/>
        </p:nvSpPr>
        <p:spPr>
          <a:xfrm>
            <a:off x="1919107" y="1592621"/>
            <a:ext cx="50053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/>
              <a:t>Lamina</a:t>
            </a:r>
            <a:endParaRPr lang="en-IN" sz="7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67EBD1-9E1E-4273-9D43-FCB311B6C273}"/>
              </a:ext>
            </a:extLst>
          </p:cNvPr>
          <p:cNvSpPr txBox="1"/>
          <p:nvPr/>
        </p:nvSpPr>
        <p:spPr>
          <a:xfrm>
            <a:off x="1927842" y="1735574"/>
            <a:ext cx="97539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Transverse process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0070C9F-147E-40D3-A100-73E881CF176D}"/>
              </a:ext>
            </a:extLst>
          </p:cNvPr>
          <p:cNvSpPr txBox="1"/>
          <p:nvPr/>
        </p:nvSpPr>
        <p:spPr>
          <a:xfrm>
            <a:off x="1920644" y="1879718"/>
            <a:ext cx="85212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Spinous process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C639A3A-5C08-4E77-81AA-2BBACE60E18E}"/>
              </a:ext>
            </a:extLst>
          </p:cNvPr>
          <p:cNvSpPr txBox="1"/>
          <p:nvPr/>
        </p:nvSpPr>
        <p:spPr>
          <a:xfrm>
            <a:off x="1926979" y="2116230"/>
            <a:ext cx="9561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Articular processes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87EF767-1793-4CE5-B6F6-300BAB85C729}"/>
              </a:ext>
            </a:extLst>
          </p:cNvPr>
          <p:cNvSpPr txBox="1"/>
          <p:nvPr/>
        </p:nvSpPr>
        <p:spPr>
          <a:xfrm>
            <a:off x="1923775" y="2361285"/>
            <a:ext cx="108184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00" b="0" i="0" u="none" strike="noStrike" baseline="0" dirty="0">
                <a:solidFill>
                  <a:srgbClr val="000000"/>
                </a:solidFill>
              </a:rPr>
              <a:t>Intervertebral notches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C65B4DB-20D7-40A3-B893-C7C46CA91E35}"/>
              </a:ext>
            </a:extLst>
          </p:cNvPr>
          <p:cNvSpPr txBox="1"/>
          <p:nvPr/>
        </p:nvSpPr>
        <p:spPr>
          <a:xfrm>
            <a:off x="3170579" y="922496"/>
            <a:ext cx="3580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Disk-shaped; usually the largest part with flat surfaces directed superiorly and inferiorly; forms the anterior wall of the </a:t>
            </a:r>
            <a:r>
              <a:rPr lang="en-IN" sz="500" b="0" i="0" u="none" strike="noStrike" baseline="0" dirty="0" err="1">
                <a:solidFill>
                  <a:srgbClr val="000000"/>
                </a:solidFill>
              </a:rPr>
              <a:t>ver</a:t>
            </a:r>
            <a:r>
              <a:rPr lang="en-IN" sz="500" b="0" i="0" u="none" strike="noStrike" baseline="0" dirty="0">
                <a:solidFill>
                  <a:srgbClr val="000000"/>
                </a:solidFill>
              </a:rPr>
              <a:t>-</a:t>
            </a:r>
          </a:p>
          <a:p>
            <a:r>
              <a:rPr lang="en-IN" sz="500" b="0" i="0" u="none" strike="noStrike" baseline="0" dirty="0" err="1">
                <a:solidFill>
                  <a:srgbClr val="000000"/>
                </a:solidFill>
              </a:rPr>
              <a:t>tebral</a:t>
            </a:r>
            <a:r>
              <a:rPr lang="en-IN" sz="500" b="0" i="0" u="none" strike="noStrike" baseline="0" dirty="0">
                <a:solidFill>
                  <a:srgbClr val="000000"/>
                </a:solidFill>
              </a:rPr>
              <a:t> foramen; intervertebral disks are located between the bodies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DE2F20-CBDD-472B-AE1A-540941EF7A82}"/>
              </a:ext>
            </a:extLst>
          </p:cNvPr>
          <p:cNvSpPr txBox="1"/>
          <p:nvPr/>
        </p:nvSpPr>
        <p:spPr>
          <a:xfrm>
            <a:off x="3171706" y="1159489"/>
            <a:ext cx="333398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Hole in each vertebra through which the spinal cord passes; adjacent vertebral foramina form the vertebral canal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04F7B40-4AB1-4359-8387-A82E7665E9D7}"/>
              </a:ext>
            </a:extLst>
          </p:cNvPr>
          <p:cNvSpPr txBox="1"/>
          <p:nvPr/>
        </p:nvSpPr>
        <p:spPr>
          <a:xfrm>
            <a:off x="3171536" y="1309032"/>
            <a:ext cx="340100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Forms the lateral and posterior walls of the vertebral foramen; possesses several processes and articular surfaces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BCED14A-1359-4D68-8763-DDA1BB6A54E1}"/>
              </a:ext>
            </a:extLst>
          </p:cNvPr>
          <p:cNvSpPr txBox="1"/>
          <p:nvPr/>
        </p:nvSpPr>
        <p:spPr>
          <a:xfrm>
            <a:off x="3170170" y="1450000"/>
            <a:ext cx="25807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Foot of the arch with one on each side; forms the lateral walls of the vertebral foramen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D6DB645-2FE6-42EF-8B6E-127C6828E3A7}"/>
              </a:ext>
            </a:extLst>
          </p:cNvPr>
          <p:cNvSpPr txBox="1"/>
          <p:nvPr/>
        </p:nvSpPr>
        <p:spPr>
          <a:xfrm>
            <a:off x="3169578" y="1596686"/>
            <a:ext cx="227715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Posterior part of the arch; forms the posterior wall of the vertebral foramen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AB5C21-4C85-4B30-804E-12EDF9CC0E91}"/>
              </a:ext>
            </a:extLst>
          </p:cNvPr>
          <p:cNvSpPr txBox="1"/>
          <p:nvPr/>
        </p:nvSpPr>
        <p:spPr>
          <a:xfrm>
            <a:off x="3173088" y="1741466"/>
            <a:ext cx="297117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Process projecting laterally from the junction of the lamina and pedicle; a site of muscle attachment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972253E-8472-446C-9B91-4745913CC7A2}"/>
              </a:ext>
            </a:extLst>
          </p:cNvPr>
          <p:cNvSpPr txBox="1"/>
          <p:nvPr/>
        </p:nvSpPr>
        <p:spPr>
          <a:xfrm>
            <a:off x="3170799" y="1881661"/>
            <a:ext cx="36310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Process projecting posteriorly at the point where the two laminae join; a site of muscle attachment; strengthens the </a:t>
            </a:r>
            <a:r>
              <a:rPr lang="en-IN" sz="500" b="0" i="0" u="none" strike="noStrike" baseline="0" dirty="0" err="1">
                <a:solidFill>
                  <a:srgbClr val="000000"/>
                </a:solidFill>
              </a:rPr>
              <a:t>verte</a:t>
            </a:r>
            <a:r>
              <a:rPr lang="en-IN" sz="500" b="0" i="0" u="none" strike="noStrike" baseline="0" dirty="0">
                <a:solidFill>
                  <a:srgbClr val="000000"/>
                </a:solidFill>
              </a:rPr>
              <a:t>-</a:t>
            </a:r>
          </a:p>
          <a:p>
            <a:r>
              <a:rPr lang="en-IN" sz="500" b="0" i="0" u="none" strike="noStrike" baseline="0" dirty="0" err="1">
                <a:solidFill>
                  <a:srgbClr val="000000"/>
                </a:solidFill>
              </a:rPr>
              <a:t>bral</a:t>
            </a:r>
            <a:r>
              <a:rPr lang="en-IN" sz="500" b="0" i="0" u="none" strike="noStrike" baseline="0" dirty="0">
                <a:solidFill>
                  <a:srgbClr val="000000"/>
                </a:solidFill>
              </a:rPr>
              <a:t> column and allows for movement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FE4336E-6E20-497F-937C-AF4CB88F1070}"/>
              </a:ext>
            </a:extLst>
          </p:cNvPr>
          <p:cNvSpPr txBox="1"/>
          <p:nvPr/>
        </p:nvSpPr>
        <p:spPr>
          <a:xfrm>
            <a:off x="3169771" y="2119221"/>
            <a:ext cx="3435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Superior and inferior projections containing articular facets where vertebrae articulate with each other; strengthen the vertebral column and allow for movement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DB4D1F6-26BB-4D85-A403-BAD0EF62732B}"/>
              </a:ext>
            </a:extLst>
          </p:cNvPr>
          <p:cNvSpPr txBox="1"/>
          <p:nvPr/>
        </p:nvSpPr>
        <p:spPr>
          <a:xfrm>
            <a:off x="3169701" y="2371069"/>
            <a:ext cx="335323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00" b="0" i="0" u="none" strike="noStrike" baseline="0" dirty="0">
                <a:solidFill>
                  <a:srgbClr val="000000"/>
                </a:solidFill>
              </a:rPr>
              <a:t>Form intervertebral foramina between two adjacent vertebrae through which spinal nerves exit the vertebral canal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83D15EF-2E08-4A7C-98CB-91651B21E75D}"/>
              </a:ext>
            </a:extLst>
          </p:cNvPr>
          <p:cNvSpPr txBox="1"/>
          <p:nvPr/>
        </p:nvSpPr>
        <p:spPr>
          <a:xfrm>
            <a:off x="1924301" y="2745958"/>
            <a:ext cx="65308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600" b="0" i="0" u="none" strike="noStrike" baseline="0" dirty="0"/>
              <a:t>Articular facet</a:t>
            </a:r>
            <a:endParaRPr lang="en-IN" sz="6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2938795-0449-4526-B3AF-200C8CC5D864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7.10</a:t>
            </a:r>
          </a:p>
        </p:txBody>
      </p:sp>
    </p:spTree>
    <p:extLst>
      <p:ext uri="{BB962C8B-B14F-4D97-AF65-F5344CB8AC3E}">
        <p14:creationId xmlns:p14="http://schemas.microsoft.com/office/powerpoint/2010/main" val="16634044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AF2DE-5728-47C7-9233-AA9C89E41577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C21D4-7142-402C-A139-5354DDBF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64752"/>
            <a:ext cx="7620000" cy="55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284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F4B0C-E739-41C8-94D4-4E5B62C94D2A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EEF90-0CCC-47F2-92EE-CFC6DBA9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1396463"/>
            <a:ext cx="5204563" cy="40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106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D21D3-E92C-479E-BD7A-3EFEC1C1C783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1FB98-F352-4DA0-8380-57745814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350588"/>
            <a:ext cx="4301292" cy="61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8306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BE0F9-7229-4A58-9D04-247F1EDC818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078FB-F092-423F-89D5-67B636E1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957203"/>
            <a:ext cx="4731421" cy="29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91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B488789-C2DA-465D-9A83-172191F2F85A}"/>
              </a:ext>
            </a:extLst>
          </p:cNvPr>
          <p:cNvGrpSpPr/>
          <p:nvPr/>
        </p:nvGrpSpPr>
        <p:grpSpPr>
          <a:xfrm>
            <a:off x="3363606" y="374406"/>
            <a:ext cx="2416788" cy="6109188"/>
            <a:chOff x="3362569" y="374406"/>
            <a:chExt cx="2416788" cy="61091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19D8FD-0612-4BE8-9F1D-95409233D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90"/>
            <a:stretch/>
          </p:blipFill>
          <p:spPr>
            <a:xfrm>
              <a:off x="3364643" y="737754"/>
              <a:ext cx="2414714" cy="57458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DC6121-9DA2-4AD6-83A6-1405C2DCC7F0}"/>
                </a:ext>
              </a:extLst>
            </p:cNvPr>
            <p:cNvSpPr txBox="1"/>
            <p:nvPr/>
          </p:nvSpPr>
          <p:spPr>
            <a:xfrm>
              <a:off x="3362569" y="374406"/>
              <a:ext cx="612197" cy="350392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D35D1D-731A-44F1-AF70-9453A311496C}"/>
                </a:ext>
              </a:extLst>
            </p:cNvPr>
            <p:cNvSpPr txBox="1"/>
            <p:nvPr/>
          </p:nvSpPr>
          <p:spPr>
            <a:xfrm>
              <a:off x="4015456" y="374406"/>
              <a:ext cx="1763899" cy="350392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611A9-E33D-4E14-AAF1-F5B277F2CCF3}"/>
              </a:ext>
            </a:extLst>
          </p:cNvPr>
          <p:cNvSpPr/>
          <p:nvPr/>
        </p:nvSpPr>
        <p:spPr>
          <a:xfrm>
            <a:off x="3364011" y="392966"/>
            <a:ext cx="61219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dirty="0">
                <a:solidFill>
                  <a:schemeClr val="bg1"/>
                </a:solidFill>
              </a:rPr>
              <a:t>TABLE </a:t>
            </a:r>
            <a:r>
              <a:rPr lang="en-IN" sz="700" b="1" dirty="0">
                <a:solidFill>
                  <a:schemeClr val="bg1"/>
                </a:solidFill>
              </a:rPr>
              <a:t>7.2</a:t>
            </a:r>
            <a:endParaRPr lang="en-IN" sz="7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690986-6261-4BAB-BB64-BA9FAE2C5ADA}"/>
              </a:ext>
            </a:extLst>
          </p:cNvPr>
          <p:cNvSpPr/>
          <p:nvPr/>
        </p:nvSpPr>
        <p:spPr>
          <a:xfrm>
            <a:off x="4019217" y="399247"/>
            <a:ext cx="17456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700" b="1" dirty="0">
                <a:solidFill>
                  <a:schemeClr val="bg1"/>
                </a:solidFill>
              </a:rPr>
              <a:t>Anatomical Terms for Bone Features</a:t>
            </a:r>
          </a:p>
          <a:p>
            <a:r>
              <a:rPr lang="en-IN" sz="700" b="1" dirty="0">
                <a:solidFill>
                  <a:schemeClr val="bg1"/>
                </a:solidFill>
              </a:rPr>
              <a:t>(Surface Markings)</a:t>
            </a:r>
            <a:endParaRPr lang="en-IN" sz="7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8EE3C1-E206-420D-B525-23BF2881A613}"/>
              </a:ext>
            </a:extLst>
          </p:cNvPr>
          <p:cNvSpPr/>
          <p:nvPr/>
        </p:nvSpPr>
        <p:spPr>
          <a:xfrm>
            <a:off x="3928238" y="2052935"/>
            <a:ext cx="944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Small, flattened </a:t>
            </a:r>
            <a:r>
              <a:rPr lang="en-IN" sz="600" dirty="0" err="1">
                <a:solidFill>
                  <a:srgbClr val="000000"/>
                </a:solidFill>
              </a:rPr>
              <a:t>articu</a:t>
            </a:r>
            <a:r>
              <a:rPr lang="en-IN" sz="600" dirty="0">
                <a:solidFill>
                  <a:srgbClr val="000000"/>
                </a:solidFill>
              </a:rPr>
              <a:t>-</a:t>
            </a:r>
          </a:p>
          <a:p>
            <a:r>
              <a:rPr lang="en-IN" sz="600" dirty="0">
                <a:solidFill>
                  <a:srgbClr val="000000"/>
                </a:solidFill>
              </a:rPr>
              <a:t>lar surface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8131C-EDF4-4FB4-9801-B32E7DC1E223}"/>
              </a:ext>
            </a:extLst>
          </p:cNvPr>
          <p:cNvSpPr/>
          <p:nvPr/>
        </p:nvSpPr>
        <p:spPr>
          <a:xfrm>
            <a:off x="3354942" y="1435715"/>
            <a:ext cx="6815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Margin, border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1042AF-F63B-41EC-88FF-9B2F619F2F7E}"/>
              </a:ext>
            </a:extLst>
          </p:cNvPr>
          <p:cNvSpPr/>
          <p:nvPr/>
        </p:nvSpPr>
        <p:spPr>
          <a:xfrm>
            <a:off x="4783524" y="1435715"/>
            <a:ext cx="103555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Lateral border of scapula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1D41EC-E7F8-4A42-9D64-43124C740A20}"/>
              </a:ext>
            </a:extLst>
          </p:cNvPr>
          <p:cNvSpPr/>
          <p:nvPr/>
        </p:nvSpPr>
        <p:spPr>
          <a:xfrm>
            <a:off x="3360420" y="742593"/>
            <a:ext cx="4495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bg1"/>
                </a:solidFill>
              </a:rPr>
              <a:t>Term</a:t>
            </a:r>
            <a:endParaRPr lang="en-IN" sz="8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9B52-9527-4590-9E33-756EAB8841A4}"/>
              </a:ext>
            </a:extLst>
          </p:cNvPr>
          <p:cNvSpPr/>
          <p:nvPr/>
        </p:nvSpPr>
        <p:spPr>
          <a:xfrm>
            <a:off x="3920531" y="742593"/>
            <a:ext cx="7485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bg1"/>
                </a:solidFill>
              </a:rPr>
              <a:t>Description</a:t>
            </a:r>
            <a:endParaRPr lang="en-IN" sz="8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E089E1-CEFD-4205-A053-720624E411E6}"/>
              </a:ext>
            </a:extLst>
          </p:cNvPr>
          <p:cNvSpPr/>
          <p:nvPr/>
        </p:nvSpPr>
        <p:spPr>
          <a:xfrm>
            <a:off x="4776238" y="742593"/>
            <a:ext cx="6086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bg1"/>
                </a:solidFill>
              </a:rPr>
              <a:t>Example</a:t>
            </a:r>
            <a:endParaRPr lang="en-IN" sz="8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78B341-124A-4F6D-A772-1AC52FB5C32F}"/>
              </a:ext>
            </a:extLst>
          </p:cNvPr>
          <p:cNvSpPr/>
          <p:nvPr/>
        </p:nvSpPr>
        <p:spPr>
          <a:xfrm>
            <a:off x="3929919" y="925175"/>
            <a:ext cx="5035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Main part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B989F-4C96-45A8-9516-E09052E69D8E}"/>
              </a:ext>
            </a:extLst>
          </p:cNvPr>
          <p:cNvSpPr/>
          <p:nvPr/>
        </p:nvSpPr>
        <p:spPr>
          <a:xfrm>
            <a:off x="3931015" y="1031855"/>
            <a:ext cx="706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Enlarged, often</a:t>
            </a:r>
          </a:p>
          <a:p>
            <a:r>
              <a:rPr lang="en-IN" sz="600" dirty="0">
                <a:solidFill>
                  <a:srgbClr val="000000"/>
                </a:solidFill>
              </a:rPr>
              <a:t>rounded end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571726-F87F-4713-8759-8150CB50B12E}"/>
              </a:ext>
            </a:extLst>
          </p:cNvPr>
          <p:cNvSpPr/>
          <p:nvPr/>
        </p:nvSpPr>
        <p:spPr>
          <a:xfrm>
            <a:off x="3929148" y="1228636"/>
            <a:ext cx="900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Constriction between</a:t>
            </a:r>
          </a:p>
          <a:p>
            <a:r>
              <a:rPr lang="en-IN" sz="600" dirty="0">
                <a:solidFill>
                  <a:srgbClr val="000000"/>
                </a:solidFill>
              </a:rPr>
              <a:t>head and body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E8FA07-0BC3-474D-9AB9-7D9C7E375DFC}"/>
              </a:ext>
            </a:extLst>
          </p:cNvPr>
          <p:cNvSpPr/>
          <p:nvPr/>
        </p:nvSpPr>
        <p:spPr>
          <a:xfrm>
            <a:off x="3927827" y="1435715"/>
            <a:ext cx="3624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Edge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91725B-AE8D-4AAF-ABE2-3366B695EE84}"/>
              </a:ext>
            </a:extLst>
          </p:cNvPr>
          <p:cNvSpPr/>
          <p:nvPr/>
        </p:nvSpPr>
        <p:spPr>
          <a:xfrm>
            <a:off x="3927827" y="1550015"/>
            <a:ext cx="3624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Bend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0D348B-13D1-42BA-BD92-5761A8B83868}"/>
              </a:ext>
            </a:extLst>
          </p:cNvPr>
          <p:cNvSpPr/>
          <p:nvPr/>
        </p:nvSpPr>
        <p:spPr>
          <a:xfrm>
            <a:off x="3924426" y="1655356"/>
            <a:ext cx="848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Branch off the body</a:t>
            </a:r>
          </a:p>
          <a:p>
            <a:r>
              <a:rPr lang="en-IN" sz="600" dirty="0">
                <a:solidFill>
                  <a:srgbClr val="000000"/>
                </a:solidFill>
              </a:rPr>
              <a:t>beyond the angle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97C817-3197-44E4-9568-0E41064559F4}"/>
              </a:ext>
            </a:extLst>
          </p:cNvPr>
          <p:cNvSpPr/>
          <p:nvPr/>
        </p:nvSpPr>
        <p:spPr>
          <a:xfrm>
            <a:off x="3932050" y="1854815"/>
            <a:ext cx="7712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Smooth, rounded</a:t>
            </a:r>
          </a:p>
          <a:p>
            <a:r>
              <a:rPr lang="en-IN" sz="600" dirty="0">
                <a:solidFill>
                  <a:srgbClr val="000000"/>
                </a:solidFill>
              </a:rPr>
              <a:t>articular surface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836876-097B-4853-97F5-515D77A65A64}"/>
              </a:ext>
            </a:extLst>
          </p:cNvPr>
          <p:cNvSpPr/>
          <p:nvPr/>
        </p:nvSpPr>
        <p:spPr>
          <a:xfrm>
            <a:off x="3352453" y="925175"/>
            <a:ext cx="35947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Body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6229B7-0C4D-421F-A103-DEA82E28B4EB}"/>
              </a:ext>
            </a:extLst>
          </p:cNvPr>
          <p:cNvSpPr/>
          <p:nvPr/>
        </p:nvSpPr>
        <p:spPr>
          <a:xfrm>
            <a:off x="4776744" y="925175"/>
            <a:ext cx="65906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Body of femur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CD6C36-A528-4812-BD06-3C7D17C5B8F0}"/>
              </a:ext>
            </a:extLst>
          </p:cNvPr>
          <p:cNvSpPr/>
          <p:nvPr/>
        </p:nvSpPr>
        <p:spPr>
          <a:xfrm>
            <a:off x="3354627" y="1031855"/>
            <a:ext cx="37037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Head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F75B75-843F-4784-8AB8-F5F9EDE03DD7}"/>
              </a:ext>
            </a:extLst>
          </p:cNvPr>
          <p:cNvSpPr/>
          <p:nvPr/>
        </p:nvSpPr>
        <p:spPr>
          <a:xfrm>
            <a:off x="4783104" y="1031855"/>
            <a:ext cx="66984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Head of femur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B882C4-B0F1-4ED4-956E-8B41F5AC14DA}"/>
              </a:ext>
            </a:extLst>
          </p:cNvPr>
          <p:cNvSpPr/>
          <p:nvPr/>
        </p:nvSpPr>
        <p:spPr>
          <a:xfrm>
            <a:off x="3352453" y="1229975"/>
            <a:ext cx="35947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Neck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6DBD61-AE38-4321-A5B6-EFFDDD773364}"/>
              </a:ext>
            </a:extLst>
          </p:cNvPr>
          <p:cNvSpPr/>
          <p:nvPr/>
        </p:nvSpPr>
        <p:spPr>
          <a:xfrm>
            <a:off x="4781036" y="1229975"/>
            <a:ext cx="65912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Neck of femur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22A6916-9B68-40B9-8E32-DBF2EB725302}"/>
              </a:ext>
            </a:extLst>
          </p:cNvPr>
          <p:cNvSpPr/>
          <p:nvPr/>
        </p:nvSpPr>
        <p:spPr>
          <a:xfrm>
            <a:off x="3358564" y="1550015"/>
            <a:ext cx="38046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Angle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34453BF-CCEE-45F2-9872-5779234239F5}"/>
              </a:ext>
            </a:extLst>
          </p:cNvPr>
          <p:cNvSpPr/>
          <p:nvPr/>
        </p:nvSpPr>
        <p:spPr>
          <a:xfrm>
            <a:off x="4778882" y="1550015"/>
            <a:ext cx="78030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Mandibular angle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4ECF50-6744-4745-A294-AF312F9A000F}"/>
              </a:ext>
            </a:extLst>
          </p:cNvPr>
          <p:cNvSpPr/>
          <p:nvPr/>
        </p:nvSpPr>
        <p:spPr>
          <a:xfrm>
            <a:off x="3353843" y="1656695"/>
            <a:ext cx="42670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Ramus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B7A83E4-5B1C-413A-90CF-67B8EAF1FC9F}"/>
              </a:ext>
            </a:extLst>
          </p:cNvPr>
          <p:cNvSpPr/>
          <p:nvPr/>
        </p:nvSpPr>
        <p:spPr>
          <a:xfrm>
            <a:off x="4778161" y="1656695"/>
            <a:ext cx="80010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Mandibular ramus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B1AF3D-2053-4829-A30C-527BCC495367}"/>
              </a:ext>
            </a:extLst>
          </p:cNvPr>
          <p:cNvSpPr/>
          <p:nvPr/>
        </p:nvSpPr>
        <p:spPr>
          <a:xfrm>
            <a:off x="3357144" y="1854815"/>
            <a:ext cx="46911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Condyle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E496A40-92CB-47A4-975F-06CF4D32634C}"/>
              </a:ext>
            </a:extLst>
          </p:cNvPr>
          <p:cNvSpPr/>
          <p:nvPr/>
        </p:nvSpPr>
        <p:spPr>
          <a:xfrm>
            <a:off x="4782510" y="1854815"/>
            <a:ext cx="95395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Lateral condyle of tibia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DC44E27-733D-4EA6-8B34-AB5256158CB5}"/>
              </a:ext>
            </a:extLst>
          </p:cNvPr>
          <p:cNvSpPr/>
          <p:nvPr/>
        </p:nvSpPr>
        <p:spPr>
          <a:xfrm>
            <a:off x="3352828" y="2052935"/>
            <a:ext cx="3767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Facet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CB1DE98-2A88-43FA-A173-2ECED352B663}"/>
              </a:ext>
            </a:extLst>
          </p:cNvPr>
          <p:cNvSpPr/>
          <p:nvPr/>
        </p:nvSpPr>
        <p:spPr>
          <a:xfrm>
            <a:off x="4785360" y="2052935"/>
            <a:ext cx="956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 articular facet</a:t>
            </a:r>
          </a:p>
          <a:p>
            <a:r>
              <a:rPr lang="en-IN" sz="600" dirty="0">
                <a:solidFill>
                  <a:srgbClr val="000000"/>
                </a:solidFill>
              </a:rPr>
              <a:t>of atlas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3249E81-FF17-418B-8C17-0F436DCD283F}"/>
              </a:ext>
            </a:extLst>
          </p:cNvPr>
          <p:cNvSpPr/>
          <p:nvPr/>
        </p:nvSpPr>
        <p:spPr>
          <a:xfrm>
            <a:off x="3354064" y="2296775"/>
            <a:ext cx="43764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Ridges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326401-2540-49FD-A4A5-611E4826646A}"/>
              </a:ext>
            </a:extLst>
          </p:cNvPr>
          <p:cNvSpPr/>
          <p:nvPr/>
        </p:nvSpPr>
        <p:spPr>
          <a:xfrm>
            <a:off x="4783498" y="2403455"/>
            <a:ext cx="883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Intertrochanteric line</a:t>
            </a:r>
          </a:p>
          <a:p>
            <a:r>
              <a:rPr lang="en-IN" sz="600" dirty="0">
                <a:solidFill>
                  <a:srgbClr val="000000"/>
                </a:solidFill>
              </a:rPr>
              <a:t>of femur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5D0AD59-B4E6-411B-B4AC-041ED54889E9}"/>
              </a:ext>
            </a:extLst>
          </p:cNvPr>
          <p:cNvSpPr/>
          <p:nvPr/>
        </p:nvSpPr>
        <p:spPr>
          <a:xfrm>
            <a:off x="4777740" y="2601575"/>
            <a:ext cx="50582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Iliac crest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72F1E7D-098C-4D95-96FF-6A6F7D59EE1C}"/>
              </a:ext>
            </a:extLst>
          </p:cNvPr>
          <p:cNvSpPr/>
          <p:nvPr/>
        </p:nvSpPr>
        <p:spPr>
          <a:xfrm>
            <a:off x="4785360" y="2708255"/>
            <a:ext cx="69479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Scapular spine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5EFE9C2-05A2-4B89-BA8F-88CF225A87C2}"/>
              </a:ext>
            </a:extLst>
          </p:cNvPr>
          <p:cNvSpPr/>
          <p:nvPr/>
        </p:nvSpPr>
        <p:spPr>
          <a:xfrm>
            <a:off x="3926903" y="2403455"/>
            <a:ext cx="52057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Low ridge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D03B533-6B24-4953-9A1B-F0290F4DF6AA}"/>
              </a:ext>
            </a:extLst>
          </p:cNvPr>
          <p:cNvSpPr/>
          <p:nvPr/>
        </p:nvSpPr>
        <p:spPr>
          <a:xfrm>
            <a:off x="3355481" y="2403455"/>
            <a:ext cx="5361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Line, </a:t>
            </a:r>
            <a:r>
              <a:rPr lang="en-IN" sz="600" dirty="0" err="1">
                <a:solidFill>
                  <a:srgbClr val="000000"/>
                </a:solidFill>
              </a:rPr>
              <a:t>linea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EEFB5A6-A765-4755-8278-103491F1E672}"/>
              </a:ext>
            </a:extLst>
          </p:cNvPr>
          <p:cNvSpPr/>
          <p:nvPr/>
        </p:nvSpPr>
        <p:spPr>
          <a:xfrm>
            <a:off x="3931386" y="2601575"/>
            <a:ext cx="7258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Prominent ridge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E770A3D-4BFA-4545-9564-1CBA03CE67A5}"/>
              </a:ext>
            </a:extLst>
          </p:cNvPr>
          <p:cNvSpPr/>
          <p:nvPr/>
        </p:nvSpPr>
        <p:spPr>
          <a:xfrm>
            <a:off x="3360249" y="2601575"/>
            <a:ext cx="5907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Crest, crista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7D93A54-872D-4D92-9E81-7305532633D3}"/>
              </a:ext>
            </a:extLst>
          </p:cNvPr>
          <p:cNvSpPr/>
          <p:nvPr/>
        </p:nvSpPr>
        <p:spPr>
          <a:xfrm>
            <a:off x="3934899" y="2708255"/>
            <a:ext cx="6995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Very high ridge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9033A26-93D9-43FA-9230-3E33DB368D02}"/>
              </a:ext>
            </a:extLst>
          </p:cNvPr>
          <p:cNvSpPr/>
          <p:nvPr/>
        </p:nvSpPr>
        <p:spPr>
          <a:xfrm>
            <a:off x="3356635" y="2708255"/>
            <a:ext cx="38159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Spine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D12F750-E3B1-49E2-BBBF-0F7D61A6BB55}"/>
              </a:ext>
            </a:extLst>
          </p:cNvPr>
          <p:cNvSpPr/>
          <p:nvPr/>
        </p:nvSpPr>
        <p:spPr>
          <a:xfrm>
            <a:off x="4783498" y="2990195"/>
            <a:ext cx="883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Acromion process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scapula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130B723-B3CA-4197-81B8-DCC5BD5F4FAF}"/>
              </a:ext>
            </a:extLst>
          </p:cNvPr>
          <p:cNvSpPr/>
          <p:nvPr/>
        </p:nvSpPr>
        <p:spPr>
          <a:xfrm>
            <a:off x="3354311" y="2868275"/>
            <a:ext cx="60267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Projections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CB2DC50-A4B5-4AF8-B568-0B99925EEA5C}"/>
              </a:ext>
            </a:extLst>
          </p:cNvPr>
          <p:cNvSpPr/>
          <p:nvPr/>
        </p:nvSpPr>
        <p:spPr>
          <a:xfrm>
            <a:off x="4782643" y="3203555"/>
            <a:ext cx="826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Greater tubercle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humerus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CD8E432-F62C-4A12-A296-EA3242D316FE}"/>
              </a:ext>
            </a:extLst>
          </p:cNvPr>
          <p:cNvSpPr/>
          <p:nvPr/>
        </p:nvSpPr>
        <p:spPr>
          <a:xfrm>
            <a:off x="4778837" y="3432155"/>
            <a:ext cx="867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Deltoid tuberosity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humerus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1DEEE05-5EF2-4820-9242-DDE845904531}"/>
              </a:ext>
            </a:extLst>
          </p:cNvPr>
          <p:cNvSpPr/>
          <p:nvPr/>
        </p:nvSpPr>
        <p:spPr>
          <a:xfrm>
            <a:off x="4782321" y="3653135"/>
            <a:ext cx="892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Greater trochanter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femur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FAF129E-468B-4E8B-BAC0-4210FD9644CF}"/>
              </a:ext>
            </a:extLst>
          </p:cNvPr>
          <p:cNvSpPr/>
          <p:nvPr/>
        </p:nvSpPr>
        <p:spPr>
          <a:xfrm>
            <a:off x="4782321" y="3866495"/>
            <a:ext cx="892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Lateral epicondyle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femur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B292D05-83B2-41C9-BA6A-781528A89903}"/>
              </a:ext>
            </a:extLst>
          </p:cNvPr>
          <p:cNvSpPr/>
          <p:nvPr/>
        </p:nvSpPr>
        <p:spPr>
          <a:xfrm>
            <a:off x="4778664" y="4072235"/>
            <a:ext cx="8501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Lingula of mandible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813BDD-6201-4A9F-9863-EEBBA235FACC}"/>
              </a:ext>
            </a:extLst>
          </p:cNvPr>
          <p:cNvSpPr/>
          <p:nvPr/>
        </p:nvSpPr>
        <p:spPr>
          <a:xfrm>
            <a:off x="3925397" y="4072235"/>
            <a:ext cx="867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Flat, tongue-shaped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57C4068-0A55-4C0F-9E33-40ADE47731E4}"/>
              </a:ext>
            </a:extLst>
          </p:cNvPr>
          <p:cNvSpPr/>
          <p:nvPr/>
        </p:nvSpPr>
        <p:spPr>
          <a:xfrm>
            <a:off x="4779241" y="4276636"/>
            <a:ext cx="90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Pterygoid hamulus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sphenoid bone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1770012-F7B1-499E-A779-3EBFEBC0549A}"/>
              </a:ext>
            </a:extLst>
          </p:cNvPr>
          <p:cNvSpPr/>
          <p:nvPr/>
        </p:nvSpPr>
        <p:spPr>
          <a:xfrm>
            <a:off x="4783390" y="4483715"/>
            <a:ext cx="9100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Greater horn of hyoid</a:t>
            </a:r>
          </a:p>
          <a:p>
            <a:r>
              <a:rPr lang="en-IN" sz="600" dirty="0">
                <a:solidFill>
                  <a:srgbClr val="000000"/>
                </a:solidFill>
              </a:rPr>
              <a:t>bone	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46D4597-FDAE-4DE2-A0C5-68F9F82ABC06}"/>
              </a:ext>
            </a:extLst>
          </p:cNvPr>
          <p:cNvSpPr/>
          <p:nvPr/>
        </p:nvSpPr>
        <p:spPr>
          <a:xfrm>
            <a:off x="3360420" y="4735175"/>
            <a:ext cx="53377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Openings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A8BFD82-E82B-45AA-8DF4-1F019818BF26}"/>
              </a:ext>
            </a:extLst>
          </p:cNvPr>
          <p:cNvSpPr/>
          <p:nvPr/>
        </p:nvSpPr>
        <p:spPr>
          <a:xfrm>
            <a:off x="4782227" y="4849475"/>
            <a:ext cx="897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Foramen magnum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occipital bone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715456-3227-43D2-9913-DD608CF6C158}"/>
              </a:ext>
            </a:extLst>
          </p:cNvPr>
          <p:cNvSpPr/>
          <p:nvPr/>
        </p:nvSpPr>
        <p:spPr>
          <a:xfrm>
            <a:off x="4779121" y="5047595"/>
            <a:ext cx="895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Hypoglossal canal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occipital bone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5FEA1C-3681-4F68-8007-0D467F6A65E3}"/>
              </a:ext>
            </a:extLst>
          </p:cNvPr>
          <p:cNvSpPr/>
          <p:nvPr/>
        </p:nvSpPr>
        <p:spPr>
          <a:xfrm>
            <a:off x="4781867" y="5236756"/>
            <a:ext cx="953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Superior orbital fissure</a:t>
            </a:r>
          </a:p>
          <a:p>
            <a:r>
              <a:rPr lang="en-IN" sz="600" dirty="0">
                <a:solidFill>
                  <a:srgbClr val="000000"/>
                </a:solidFill>
              </a:rPr>
              <a:t>of sphenoid bone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972151-B7BA-4AD0-A9A2-606AA0105204}"/>
              </a:ext>
            </a:extLst>
          </p:cNvPr>
          <p:cNvSpPr/>
          <p:nvPr/>
        </p:nvSpPr>
        <p:spPr>
          <a:xfrm>
            <a:off x="4781918" y="5443835"/>
            <a:ext cx="77870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Ethmoid labyrinth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A17696-6466-4972-BD8F-0994F59EA9B1}"/>
              </a:ext>
            </a:extLst>
          </p:cNvPr>
          <p:cNvSpPr/>
          <p:nvPr/>
        </p:nvSpPr>
        <p:spPr>
          <a:xfrm>
            <a:off x="3353314" y="5611476"/>
            <a:ext cx="6480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b="1" dirty="0">
                <a:solidFill>
                  <a:srgbClr val="000000"/>
                </a:solidFill>
              </a:rPr>
              <a:t>Depressions</a:t>
            </a:r>
            <a:endParaRPr lang="en-IN" sz="600" dirty="0">
              <a:solidFill>
                <a:srgbClr val="0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178F7D9-E92C-42F5-B0EA-B56BC506AC3F}"/>
              </a:ext>
            </a:extLst>
          </p:cNvPr>
          <p:cNvSpPr/>
          <p:nvPr/>
        </p:nvSpPr>
        <p:spPr>
          <a:xfrm>
            <a:off x="3931920" y="5725775"/>
            <a:ext cx="8091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General term for a</a:t>
            </a:r>
          </a:p>
          <a:p>
            <a:r>
              <a:rPr lang="en-IN" sz="600" dirty="0">
                <a:solidFill>
                  <a:srgbClr val="000000"/>
                </a:solidFill>
              </a:rPr>
              <a:t>depression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DFCADFA-B337-4067-AF6B-504877A76BF9}"/>
              </a:ext>
            </a:extLst>
          </p:cNvPr>
          <p:cNvSpPr/>
          <p:nvPr/>
        </p:nvSpPr>
        <p:spPr>
          <a:xfrm>
            <a:off x="3928578" y="5923895"/>
            <a:ext cx="785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Depression in the</a:t>
            </a:r>
          </a:p>
          <a:p>
            <a:r>
              <a:rPr lang="en-IN" sz="600" dirty="0">
                <a:solidFill>
                  <a:srgbClr val="000000"/>
                </a:solidFill>
              </a:rPr>
              <a:t>margin of a bone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245568D-0C6E-451C-80F3-E98FD2D5A2CF}"/>
              </a:ext>
            </a:extLst>
          </p:cNvPr>
          <p:cNvSpPr/>
          <p:nvPr/>
        </p:nvSpPr>
        <p:spPr>
          <a:xfrm>
            <a:off x="3931080" y="6122015"/>
            <a:ext cx="44748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Little pit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6A31B77-6EEF-4C37-B2B9-D6DB01851693}"/>
              </a:ext>
            </a:extLst>
          </p:cNvPr>
          <p:cNvSpPr/>
          <p:nvPr/>
        </p:nvSpPr>
        <p:spPr>
          <a:xfrm>
            <a:off x="3930794" y="6228695"/>
            <a:ext cx="6461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Deep, narrow</a:t>
            </a:r>
          </a:p>
          <a:p>
            <a:r>
              <a:rPr lang="en-IN" sz="600" dirty="0">
                <a:solidFill>
                  <a:srgbClr val="000000"/>
                </a:solidFill>
              </a:rPr>
              <a:t>depression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7428B6-FAEF-4359-AD14-64C9886FBE57}"/>
              </a:ext>
            </a:extLst>
          </p:cNvPr>
          <p:cNvSpPr/>
          <p:nvPr/>
        </p:nvSpPr>
        <p:spPr>
          <a:xfrm>
            <a:off x="3927139" y="2990195"/>
            <a:ext cx="89048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Prominent projection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BFDBA71-8F4C-4D46-AE89-F4C34C785028}"/>
              </a:ext>
            </a:extLst>
          </p:cNvPr>
          <p:cNvSpPr/>
          <p:nvPr/>
        </p:nvSpPr>
        <p:spPr>
          <a:xfrm>
            <a:off x="3357429" y="2990195"/>
            <a:ext cx="46063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A6ED3D4-D230-46D3-B6A7-463CDB999C37}"/>
              </a:ext>
            </a:extLst>
          </p:cNvPr>
          <p:cNvSpPr/>
          <p:nvPr/>
        </p:nvSpPr>
        <p:spPr>
          <a:xfrm>
            <a:off x="3926891" y="3203555"/>
            <a:ext cx="699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Small, rounded</a:t>
            </a:r>
          </a:p>
          <a:p>
            <a:r>
              <a:rPr lang="en-IN" sz="600" dirty="0">
                <a:solidFill>
                  <a:srgbClr val="000000"/>
                </a:solidFill>
              </a:rPr>
              <a:t>projection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08E2127-D654-4A3F-8F41-737A24C6E069}"/>
              </a:ext>
            </a:extLst>
          </p:cNvPr>
          <p:cNvSpPr/>
          <p:nvPr/>
        </p:nvSpPr>
        <p:spPr>
          <a:xfrm>
            <a:off x="3360420" y="3203555"/>
            <a:ext cx="48167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Tubercle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13EB3F1-A9B9-4031-AFD2-64463432FFD1}"/>
              </a:ext>
            </a:extLst>
          </p:cNvPr>
          <p:cNvSpPr/>
          <p:nvPr/>
        </p:nvSpPr>
        <p:spPr>
          <a:xfrm>
            <a:off x="3927533" y="3430816"/>
            <a:ext cx="909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Rounded projection;</a:t>
            </a:r>
          </a:p>
          <a:p>
            <a:r>
              <a:rPr lang="en-IN" sz="600" dirty="0">
                <a:solidFill>
                  <a:srgbClr val="000000"/>
                </a:solidFill>
              </a:rPr>
              <a:t>larger than a tubercle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6B5FD78-8C7A-46A0-8538-F44832C7161A}"/>
              </a:ext>
            </a:extLst>
          </p:cNvPr>
          <p:cNvSpPr/>
          <p:nvPr/>
        </p:nvSpPr>
        <p:spPr>
          <a:xfrm>
            <a:off x="3359530" y="3432155"/>
            <a:ext cx="562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Tuberosity,</a:t>
            </a:r>
          </a:p>
          <a:p>
            <a:r>
              <a:rPr lang="en-IN" sz="600" dirty="0">
                <a:solidFill>
                  <a:srgbClr val="000000"/>
                </a:solidFill>
              </a:rPr>
              <a:t>tuber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925F050-D70E-495C-9463-2537AF7707B1}"/>
              </a:ext>
            </a:extLst>
          </p:cNvPr>
          <p:cNvSpPr/>
          <p:nvPr/>
        </p:nvSpPr>
        <p:spPr>
          <a:xfrm>
            <a:off x="3929234" y="3653135"/>
            <a:ext cx="986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Tuberosity on the </a:t>
            </a:r>
            <a:r>
              <a:rPr lang="en-IN" sz="600" dirty="0" err="1">
                <a:solidFill>
                  <a:srgbClr val="000000"/>
                </a:solidFill>
              </a:rPr>
              <a:t>proxi</a:t>
            </a:r>
            <a:r>
              <a:rPr lang="en-IN" sz="600" dirty="0">
                <a:solidFill>
                  <a:srgbClr val="000000"/>
                </a:solidFill>
              </a:rPr>
              <a:t>-</a:t>
            </a:r>
          </a:p>
          <a:p>
            <a:r>
              <a:rPr lang="en-IN" sz="600" dirty="0">
                <a:solidFill>
                  <a:srgbClr val="000000"/>
                </a:solidFill>
              </a:rPr>
              <a:t>mal femur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67513B2-35EA-4985-83E3-1EB240D8AB20}"/>
              </a:ext>
            </a:extLst>
          </p:cNvPr>
          <p:cNvSpPr/>
          <p:nvPr/>
        </p:nvSpPr>
        <p:spPr>
          <a:xfrm>
            <a:off x="3355565" y="3653135"/>
            <a:ext cx="55310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Trochanter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A3661C5-9B92-4F5C-A588-E05CBB3B1EF6}"/>
              </a:ext>
            </a:extLst>
          </p:cNvPr>
          <p:cNvSpPr/>
          <p:nvPr/>
        </p:nvSpPr>
        <p:spPr>
          <a:xfrm>
            <a:off x="3923919" y="3866495"/>
            <a:ext cx="72031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Upon a condyle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EADED71-D36F-44D8-B6C5-AD41246249F7}"/>
              </a:ext>
            </a:extLst>
          </p:cNvPr>
          <p:cNvSpPr/>
          <p:nvPr/>
        </p:nvSpPr>
        <p:spPr>
          <a:xfrm>
            <a:off x="3354863" y="3866495"/>
            <a:ext cx="56252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Epicondyle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BA4E0BE-A178-4DDF-B60B-42D6C197C3E4}"/>
              </a:ext>
            </a:extLst>
          </p:cNvPr>
          <p:cNvSpPr/>
          <p:nvPr/>
        </p:nvSpPr>
        <p:spPr>
          <a:xfrm>
            <a:off x="3356206" y="4072235"/>
            <a:ext cx="4322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Lingula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737C695-6414-4544-9EF4-3403523BE93B}"/>
              </a:ext>
            </a:extLst>
          </p:cNvPr>
          <p:cNvSpPr/>
          <p:nvPr/>
        </p:nvSpPr>
        <p:spPr>
          <a:xfrm>
            <a:off x="3930810" y="4277975"/>
            <a:ext cx="93263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Hook-shaped process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932B0BB-B228-48F4-9F77-A1A530A394AE}"/>
              </a:ext>
            </a:extLst>
          </p:cNvPr>
          <p:cNvSpPr/>
          <p:nvPr/>
        </p:nvSpPr>
        <p:spPr>
          <a:xfrm>
            <a:off x="3355241" y="4277975"/>
            <a:ext cx="48816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Hamulus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9C5A15E-22DF-4A2E-90B5-F0631912A39B}"/>
              </a:ext>
            </a:extLst>
          </p:cNvPr>
          <p:cNvSpPr/>
          <p:nvPr/>
        </p:nvSpPr>
        <p:spPr>
          <a:xfrm>
            <a:off x="3930603" y="4483715"/>
            <a:ext cx="91897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Horn-shaped process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F90E84B-99A5-4B99-9F75-71C06A735B70}"/>
              </a:ext>
            </a:extLst>
          </p:cNvPr>
          <p:cNvSpPr/>
          <p:nvPr/>
        </p:nvSpPr>
        <p:spPr>
          <a:xfrm>
            <a:off x="3352800" y="4483715"/>
            <a:ext cx="35061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Horn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4E62F30-19C8-4230-B393-A758DA4814A5}"/>
              </a:ext>
            </a:extLst>
          </p:cNvPr>
          <p:cNvSpPr/>
          <p:nvPr/>
        </p:nvSpPr>
        <p:spPr>
          <a:xfrm>
            <a:off x="3925403" y="4849475"/>
            <a:ext cx="34202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Hole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EEC4A81-E115-4291-B098-D13C2188096A}"/>
              </a:ext>
            </a:extLst>
          </p:cNvPr>
          <p:cNvSpPr/>
          <p:nvPr/>
        </p:nvSpPr>
        <p:spPr>
          <a:xfrm>
            <a:off x="3357726" y="4849475"/>
            <a:ext cx="49007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Foramen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F2EB15D-626E-4E9A-B647-A9F5F5167D8D}"/>
              </a:ext>
            </a:extLst>
          </p:cNvPr>
          <p:cNvSpPr/>
          <p:nvPr/>
        </p:nvSpPr>
        <p:spPr>
          <a:xfrm>
            <a:off x="3928808" y="5047595"/>
            <a:ext cx="42155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Tunnel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318BF5F-732D-4869-A8DE-A6D4F21BE816}"/>
              </a:ext>
            </a:extLst>
          </p:cNvPr>
          <p:cNvSpPr/>
          <p:nvPr/>
        </p:nvSpPr>
        <p:spPr>
          <a:xfrm>
            <a:off x="3357801" y="5047595"/>
            <a:ext cx="67967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Canal, meatus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C8FBD2B-84E4-45D6-80D0-2753F514E6A8}"/>
              </a:ext>
            </a:extLst>
          </p:cNvPr>
          <p:cNvSpPr/>
          <p:nvPr/>
        </p:nvSpPr>
        <p:spPr>
          <a:xfrm>
            <a:off x="3931920" y="5238095"/>
            <a:ext cx="34208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Cleft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31B6411-609D-4C6E-A07C-13568856FB2D}"/>
              </a:ext>
            </a:extLst>
          </p:cNvPr>
          <p:cNvSpPr/>
          <p:nvPr/>
        </p:nvSpPr>
        <p:spPr>
          <a:xfrm>
            <a:off x="3354978" y="5238095"/>
            <a:ext cx="43570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Fissure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2AC2807-F942-4B4D-AD49-9DBEE708B355}"/>
              </a:ext>
            </a:extLst>
          </p:cNvPr>
          <p:cNvSpPr/>
          <p:nvPr/>
        </p:nvSpPr>
        <p:spPr>
          <a:xfrm>
            <a:off x="3932340" y="5443835"/>
            <a:ext cx="3960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Cavity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9DA1754-86FA-41EB-AE51-2E6BF4D5580A}"/>
              </a:ext>
            </a:extLst>
          </p:cNvPr>
          <p:cNvSpPr/>
          <p:nvPr/>
        </p:nvSpPr>
        <p:spPr>
          <a:xfrm>
            <a:off x="3359465" y="5443835"/>
            <a:ext cx="71213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Sinus, labyrinth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DBEF4C1-BC55-4D97-9CDE-708504A28068}"/>
              </a:ext>
            </a:extLst>
          </p:cNvPr>
          <p:cNvSpPr/>
          <p:nvPr/>
        </p:nvSpPr>
        <p:spPr>
          <a:xfrm>
            <a:off x="4785630" y="5725775"/>
            <a:ext cx="785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Coronoid fossa of</a:t>
            </a:r>
          </a:p>
          <a:p>
            <a:r>
              <a:rPr lang="en-IN" sz="600" dirty="0">
                <a:solidFill>
                  <a:srgbClr val="000000"/>
                </a:solidFill>
              </a:rPr>
              <a:t>humerus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2D92EBB-A514-4C5D-B886-248CDB1794A2}"/>
              </a:ext>
            </a:extLst>
          </p:cNvPr>
          <p:cNvSpPr/>
          <p:nvPr/>
        </p:nvSpPr>
        <p:spPr>
          <a:xfrm>
            <a:off x="3353761" y="5725775"/>
            <a:ext cx="3910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Fossa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A69D07D-77B8-4EEE-98B1-8982E6C706F6}"/>
              </a:ext>
            </a:extLst>
          </p:cNvPr>
          <p:cNvSpPr/>
          <p:nvPr/>
        </p:nvSpPr>
        <p:spPr>
          <a:xfrm>
            <a:off x="4778269" y="5923895"/>
            <a:ext cx="77670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Mandibular notch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A50A231-9BA9-4A7C-AE10-21F7319DED04}"/>
              </a:ext>
            </a:extLst>
          </p:cNvPr>
          <p:cNvSpPr/>
          <p:nvPr/>
        </p:nvSpPr>
        <p:spPr>
          <a:xfrm>
            <a:off x="3354726" y="5923895"/>
            <a:ext cx="3851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Notch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68B4252-3648-45C5-A72F-5AC20ACFFB53}"/>
              </a:ext>
            </a:extLst>
          </p:cNvPr>
          <p:cNvSpPr/>
          <p:nvPr/>
        </p:nvSpPr>
        <p:spPr>
          <a:xfrm>
            <a:off x="4782427" y="6122015"/>
            <a:ext cx="9374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Fovea capitis of femur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1D91CBB-6DFC-4D54-B525-95A6A5BE0DB7}"/>
              </a:ext>
            </a:extLst>
          </p:cNvPr>
          <p:cNvSpPr/>
          <p:nvPr/>
        </p:nvSpPr>
        <p:spPr>
          <a:xfrm>
            <a:off x="3353220" y="6122015"/>
            <a:ext cx="39601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Fovea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D4594B5-3C8E-4E85-B169-11D67E68C56C}"/>
              </a:ext>
            </a:extLst>
          </p:cNvPr>
          <p:cNvSpPr/>
          <p:nvPr/>
        </p:nvSpPr>
        <p:spPr>
          <a:xfrm>
            <a:off x="4784244" y="6228695"/>
            <a:ext cx="932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Intertubercular groove</a:t>
            </a:r>
          </a:p>
          <a:p>
            <a:r>
              <a:rPr lang="en-IN" sz="600" dirty="0">
                <a:solidFill>
                  <a:srgbClr val="000000"/>
                </a:solidFill>
              </a:rPr>
              <a:t>of humerus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1BE533A-7A0A-4D09-B554-A542EB247D57}"/>
              </a:ext>
            </a:extLst>
          </p:cNvPr>
          <p:cNvSpPr/>
          <p:nvPr/>
        </p:nvSpPr>
        <p:spPr>
          <a:xfrm>
            <a:off x="3360420" y="6228695"/>
            <a:ext cx="457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600" dirty="0">
                <a:solidFill>
                  <a:srgbClr val="000000"/>
                </a:solidFill>
              </a:rPr>
              <a:t>Groove,</a:t>
            </a:r>
          </a:p>
          <a:p>
            <a:r>
              <a:rPr lang="en-IN" sz="600" dirty="0">
                <a:solidFill>
                  <a:srgbClr val="000000"/>
                </a:solidFill>
              </a:rPr>
              <a:t>sulcus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122F363-BFE4-4ACE-B44E-C01D32C8DF7B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7.2</a:t>
            </a:r>
          </a:p>
        </p:txBody>
      </p:sp>
    </p:spTree>
    <p:extLst>
      <p:ext uri="{BB962C8B-B14F-4D97-AF65-F5344CB8AC3E}">
        <p14:creationId xmlns:p14="http://schemas.microsoft.com/office/powerpoint/2010/main" val="360771908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CFF12-739C-4C11-9A30-368DF66CCBF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2171-A5FD-4D4C-B2FC-F5C50BA5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246611"/>
            <a:ext cx="4731421" cy="43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9059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AEDF-0E37-4862-8C23-CD1263643D40}"/>
              </a:ext>
            </a:extLst>
          </p:cNvPr>
          <p:cNvGrpSpPr/>
          <p:nvPr/>
        </p:nvGrpSpPr>
        <p:grpSpPr>
          <a:xfrm>
            <a:off x="246585" y="1700608"/>
            <a:ext cx="8650830" cy="3456785"/>
            <a:chOff x="246585" y="1549874"/>
            <a:chExt cx="8650830" cy="34567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6D2F77-DD6D-4BA5-A3BD-2844ECFC9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00" b="1"/>
            <a:stretch/>
          </p:blipFill>
          <p:spPr>
            <a:xfrm>
              <a:off x="246585" y="1851341"/>
              <a:ext cx="8650830" cy="31553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BEFC33-83EF-4063-BDEB-038390BACDE3}"/>
                </a:ext>
              </a:extLst>
            </p:cNvPr>
            <p:cNvSpPr txBox="1"/>
            <p:nvPr/>
          </p:nvSpPr>
          <p:spPr>
            <a:xfrm>
              <a:off x="254717" y="1549874"/>
              <a:ext cx="1182207" cy="257389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B9B20E-7072-43F6-B3F0-B1D765E16913}"/>
                </a:ext>
              </a:extLst>
            </p:cNvPr>
            <p:cNvSpPr txBox="1"/>
            <p:nvPr/>
          </p:nvSpPr>
          <p:spPr>
            <a:xfrm>
              <a:off x="1495649" y="1549874"/>
              <a:ext cx="7387142" cy="257389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0ECAB-A8A8-44D2-A8FC-D51B482AAF59}"/>
              </a:ext>
            </a:extLst>
          </p:cNvPr>
          <p:cNvSpPr txBox="1"/>
          <p:nvPr/>
        </p:nvSpPr>
        <p:spPr>
          <a:xfrm>
            <a:off x="307525" y="1697474"/>
            <a:ext cx="985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7.11</a:t>
            </a:r>
            <a:endParaRPr lang="en-IN" sz="120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9083C-14CC-4FD6-83E7-2C2B5DBBFB0B}"/>
              </a:ext>
            </a:extLst>
          </p:cNvPr>
          <p:cNvSpPr txBox="1"/>
          <p:nvPr/>
        </p:nvSpPr>
        <p:spPr>
          <a:xfrm>
            <a:off x="297114" y="2047994"/>
            <a:ext cx="6402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Feature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30B996-77E1-426B-8F04-52CCFB952634}"/>
              </a:ext>
            </a:extLst>
          </p:cNvPr>
          <p:cNvSpPr txBox="1"/>
          <p:nvPr/>
        </p:nvSpPr>
        <p:spPr>
          <a:xfrm>
            <a:off x="295129" y="4196834"/>
            <a:ext cx="4460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Body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B03CC2-CEB1-4CBB-AE87-503602050C3B}"/>
              </a:ext>
            </a:extLst>
          </p:cNvPr>
          <p:cNvSpPr txBox="1"/>
          <p:nvPr/>
        </p:nvSpPr>
        <p:spPr>
          <a:xfrm>
            <a:off x="303145" y="4440674"/>
            <a:ext cx="11920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process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7DDCB4-6B47-43FA-AEA0-55AFBB139E5A}"/>
              </a:ext>
            </a:extLst>
          </p:cNvPr>
          <p:cNvSpPr txBox="1"/>
          <p:nvPr/>
        </p:nvSpPr>
        <p:spPr>
          <a:xfrm>
            <a:off x="299806" y="4678037"/>
            <a:ext cx="1031069" cy="228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Spinous process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D76B88-B691-4326-BDFD-EEA9B4BD8134}"/>
              </a:ext>
            </a:extLst>
          </p:cNvPr>
          <p:cNvSpPr txBox="1"/>
          <p:nvPr/>
        </p:nvSpPr>
        <p:spPr>
          <a:xfrm>
            <a:off x="303885" y="4920734"/>
            <a:ext cx="9467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Articular facets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953AB7-61A4-4174-9B33-CD7C4C22A31F}"/>
              </a:ext>
            </a:extLst>
          </p:cNvPr>
          <p:cNvSpPr txBox="1"/>
          <p:nvPr/>
        </p:nvSpPr>
        <p:spPr>
          <a:xfrm>
            <a:off x="1554303" y="1696135"/>
            <a:ext cx="2621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chemeClr val="bg1"/>
                </a:solidFill>
              </a:rPr>
              <a:t>Comparison of Vertebral Regions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DE6939-9637-43B1-91C5-A7406A8E5737}"/>
              </a:ext>
            </a:extLst>
          </p:cNvPr>
          <p:cNvSpPr txBox="1"/>
          <p:nvPr/>
        </p:nvSpPr>
        <p:spPr>
          <a:xfrm>
            <a:off x="1671881" y="2055614"/>
            <a:ext cx="6795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Cervical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2FEF34-3965-4616-A7D6-7C7C2DCE60EA}"/>
              </a:ext>
            </a:extLst>
          </p:cNvPr>
          <p:cNvSpPr txBox="1"/>
          <p:nvPr/>
        </p:nvSpPr>
        <p:spPr>
          <a:xfrm>
            <a:off x="1677307" y="4204454"/>
            <a:ext cx="1644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Absent in C1, small in others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39B640-4C8B-4ADE-8F12-1D1305272ACF}"/>
              </a:ext>
            </a:extLst>
          </p:cNvPr>
          <p:cNvSpPr txBox="1"/>
          <p:nvPr/>
        </p:nvSpPr>
        <p:spPr>
          <a:xfrm>
            <a:off x="1672929" y="4440674"/>
            <a:ext cx="12109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foramen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171C51-CF1A-41B0-B8F4-3B12E9456A5C}"/>
              </a:ext>
            </a:extLst>
          </p:cNvPr>
          <p:cNvSpPr txBox="1"/>
          <p:nvPr/>
        </p:nvSpPr>
        <p:spPr>
          <a:xfrm>
            <a:off x="1679528" y="4675555"/>
            <a:ext cx="21883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Absent in C1, bifid in others, except C7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ADD303-EA9C-4AE4-892A-885451CC858A}"/>
              </a:ext>
            </a:extLst>
          </p:cNvPr>
          <p:cNvSpPr txBox="1"/>
          <p:nvPr/>
        </p:nvSpPr>
        <p:spPr>
          <a:xfrm>
            <a:off x="1672525" y="4913114"/>
            <a:ext cx="12726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Face superior/inferior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8C5706-8EA6-482A-B261-8A0C3D760B47}"/>
              </a:ext>
            </a:extLst>
          </p:cNvPr>
          <p:cNvSpPr txBox="1"/>
          <p:nvPr/>
        </p:nvSpPr>
        <p:spPr>
          <a:xfrm>
            <a:off x="4620222" y="2055614"/>
            <a:ext cx="7112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Thoracic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C0C5E-D379-450F-A3A7-636988CE7A00}"/>
              </a:ext>
            </a:extLst>
          </p:cNvPr>
          <p:cNvSpPr txBox="1"/>
          <p:nvPr/>
        </p:nvSpPr>
        <p:spPr>
          <a:xfrm>
            <a:off x="7567780" y="2047994"/>
            <a:ext cx="6530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Lumbar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262383-4724-48B8-937D-0CF81F139F7F}"/>
              </a:ext>
            </a:extLst>
          </p:cNvPr>
          <p:cNvSpPr txBox="1"/>
          <p:nvPr/>
        </p:nvSpPr>
        <p:spPr>
          <a:xfrm>
            <a:off x="4618375" y="4195495"/>
            <a:ext cx="22999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Medium-sized with articular facets for ribs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BADEA4-2FBB-4A98-8051-9D0C8A1420A2}"/>
              </a:ext>
            </a:extLst>
          </p:cNvPr>
          <p:cNvSpPr txBox="1"/>
          <p:nvPr/>
        </p:nvSpPr>
        <p:spPr>
          <a:xfrm>
            <a:off x="7570332" y="4196834"/>
            <a:ext cx="4955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Large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7132F3-80D1-4EDB-8224-C382A37C1F80}"/>
              </a:ext>
            </a:extLst>
          </p:cNvPr>
          <p:cNvSpPr txBox="1"/>
          <p:nvPr/>
        </p:nvSpPr>
        <p:spPr>
          <a:xfrm>
            <a:off x="4625732" y="4446955"/>
            <a:ext cx="2407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Articular facets for ribs, except T11 and T12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01E44B-27D7-465E-AB01-8636AEC198B8}"/>
              </a:ext>
            </a:extLst>
          </p:cNvPr>
          <p:cNvSpPr txBox="1"/>
          <p:nvPr/>
        </p:nvSpPr>
        <p:spPr>
          <a:xfrm>
            <a:off x="7570555" y="4440674"/>
            <a:ext cx="5560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Square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D4CB2B-DA28-48C7-9A69-E1ACFE2901CD}"/>
              </a:ext>
            </a:extLst>
          </p:cNvPr>
          <p:cNvSpPr txBox="1"/>
          <p:nvPr/>
        </p:nvSpPr>
        <p:spPr>
          <a:xfrm>
            <a:off x="4617423" y="4676894"/>
            <a:ext cx="13112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Long, angled inferiorly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51C9F5-6EBC-4901-AA04-FD774485C94F}"/>
              </a:ext>
            </a:extLst>
          </p:cNvPr>
          <p:cNvSpPr txBox="1"/>
          <p:nvPr/>
        </p:nvSpPr>
        <p:spPr>
          <a:xfrm>
            <a:off x="7570555" y="4676894"/>
            <a:ext cx="5560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Square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832C04-B9B4-4051-BB1F-D43C63A33F99}"/>
              </a:ext>
            </a:extLst>
          </p:cNvPr>
          <p:cNvSpPr txBox="1"/>
          <p:nvPr/>
        </p:nvSpPr>
        <p:spPr>
          <a:xfrm>
            <a:off x="4616805" y="4913114"/>
            <a:ext cx="9467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Face obliquely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39F6D8-FBDF-4DE9-ABF8-3F7C998F3096}"/>
              </a:ext>
            </a:extLst>
          </p:cNvPr>
          <p:cNvSpPr txBox="1"/>
          <p:nvPr/>
        </p:nvSpPr>
        <p:spPr>
          <a:xfrm>
            <a:off x="7567293" y="4913114"/>
            <a:ext cx="11569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Face medial/lateral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53A4D3-CE36-48E0-A792-ED4D4925EC83}"/>
              </a:ext>
            </a:extLst>
          </p:cNvPr>
          <p:cNvCxnSpPr/>
          <p:nvPr/>
        </p:nvCxnSpPr>
        <p:spPr bwMode="auto">
          <a:xfrm>
            <a:off x="7027709" y="3108960"/>
            <a:ext cx="8489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52BF006-5E0E-48CB-BADF-DCE73DA4B6F9}"/>
              </a:ext>
            </a:extLst>
          </p:cNvPr>
          <p:cNvSpPr txBox="1"/>
          <p:nvPr/>
        </p:nvSpPr>
        <p:spPr>
          <a:xfrm>
            <a:off x="7813412" y="2916449"/>
            <a:ext cx="771417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process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C057950-84B5-4551-A0A1-8612B3EE4D36}"/>
              </a:ext>
            </a:extLst>
          </p:cNvPr>
          <p:cNvCxnSpPr>
            <a:cxnSpLocks/>
          </p:cNvCxnSpPr>
          <p:nvPr/>
        </p:nvCxnSpPr>
        <p:spPr bwMode="auto">
          <a:xfrm>
            <a:off x="7635569" y="3272307"/>
            <a:ext cx="258422" cy="2055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5F92E16-B203-47A2-B496-209DAC805B6A}"/>
              </a:ext>
            </a:extLst>
          </p:cNvPr>
          <p:cNvSpPr txBox="1"/>
          <p:nvPr/>
        </p:nvSpPr>
        <p:spPr>
          <a:xfrm>
            <a:off x="7839601" y="3284709"/>
            <a:ext cx="627598" cy="348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Spinous process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51A81E-52E7-4DF0-B616-CA85957FFED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5904" y="2720340"/>
            <a:ext cx="255141" cy="100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341A4B4-4F88-4808-9CE3-304A8AE99462}"/>
              </a:ext>
            </a:extLst>
          </p:cNvPr>
          <p:cNvSpPr txBox="1"/>
          <p:nvPr/>
        </p:nvSpPr>
        <p:spPr>
          <a:xfrm>
            <a:off x="7523484" y="2464645"/>
            <a:ext cx="619753" cy="49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Superior articular process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13ACBF-2FEE-481B-A2C9-EBC7386ACF95}"/>
              </a:ext>
            </a:extLst>
          </p:cNvPr>
          <p:cNvGrpSpPr/>
          <p:nvPr/>
        </p:nvGrpSpPr>
        <p:grpSpPr>
          <a:xfrm>
            <a:off x="6866641" y="3617305"/>
            <a:ext cx="356453" cy="231162"/>
            <a:chOff x="6873595" y="3627813"/>
            <a:chExt cx="342545" cy="210147"/>
          </a:xfrm>
          <a:effectLst>
            <a:glow rad="25400">
              <a:schemeClr val="bg1"/>
            </a:glow>
          </a:effectLst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389FA6B-9318-4A46-81AF-76C77D9F4462}"/>
                </a:ext>
              </a:extLst>
            </p:cNvPr>
            <p:cNvCxnSpPr/>
            <p:nvPr/>
          </p:nvCxnSpPr>
          <p:spPr bwMode="auto">
            <a:xfrm flipH="1">
              <a:off x="7012469" y="3627813"/>
              <a:ext cx="203671" cy="2101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2493492-F180-4858-BC25-D3C6029FE371}"/>
                </a:ext>
              </a:extLst>
            </p:cNvPr>
            <p:cNvCxnSpPr/>
            <p:nvPr/>
          </p:nvCxnSpPr>
          <p:spPr bwMode="auto">
            <a:xfrm flipH="1">
              <a:off x="6873595" y="3837960"/>
              <a:ext cx="13786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FACA2CC-5145-4FBB-9932-549FA2E85BE9}"/>
              </a:ext>
            </a:extLst>
          </p:cNvPr>
          <p:cNvSpPr txBox="1"/>
          <p:nvPr/>
        </p:nvSpPr>
        <p:spPr>
          <a:xfrm>
            <a:off x="6347785" y="3592405"/>
            <a:ext cx="593711" cy="49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Inferior articular facet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1512D26-89F7-4B78-AD4A-A0A587683B0B}"/>
              </a:ext>
            </a:extLst>
          </p:cNvPr>
          <p:cNvCxnSpPr/>
          <p:nvPr/>
        </p:nvCxnSpPr>
        <p:spPr bwMode="auto">
          <a:xfrm>
            <a:off x="5960560" y="3154680"/>
            <a:ext cx="2704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9482218-26AA-42C9-AE66-0ACF2D5485CC}"/>
              </a:ext>
            </a:extLst>
          </p:cNvPr>
          <p:cNvSpPr txBox="1"/>
          <p:nvPr/>
        </p:nvSpPr>
        <p:spPr>
          <a:xfrm>
            <a:off x="5583409" y="3030974"/>
            <a:ext cx="4460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Body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DBA73CC-0084-4A66-89EF-82359994F9C1}"/>
              </a:ext>
            </a:extLst>
          </p:cNvPr>
          <p:cNvCxnSpPr/>
          <p:nvPr/>
        </p:nvCxnSpPr>
        <p:spPr bwMode="auto">
          <a:xfrm>
            <a:off x="4957873" y="2849880"/>
            <a:ext cx="2032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53DE10B-C6F0-4B1A-9B43-F77BDD675827}"/>
              </a:ext>
            </a:extLst>
          </p:cNvPr>
          <p:cNvSpPr txBox="1"/>
          <p:nvPr/>
        </p:nvSpPr>
        <p:spPr>
          <a:xfrm>
            <a:off x="5093072" y="2657369"/>
            <a:ext cx="771417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process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725FBD5-AB13-4D1C-A895-3C2EE212B125}"/>
              </a:ext>
            </a:extLst>
          </p:cNvPr>
          <p:cNvGrpSpPr/>
          <p:nvPr/>
        </p:nvGrpSpPr>
        <p:grpSpPr>
          <a:xfrm>
            <a:off x="4639577" y="2614007"/>
            <a:ext cx="288411" cy="159327"/>
            <a:chOff x="4639577" y="2614007"/>
            <a:chExt cx="288411" cy="159327"/>
          </a:xfrm>
          <a:effectLst>
            <a:glow rad="25400">
              <a:schemeClr val="bg1"/>
            </a:glow>
          </a:effectLst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CFAD00F-4236-4479-8839-BACC14ACD69A}"/>
                </a:ext>
              </a:extLst>
            </p:cNvPr>
            <p:cNvCxnSpPr/>
            <p:nvPr/>
          </p:nvCxnSpPr>
          <p:spPr bwMode="auto">
            <a:xfrm flipV="1">
              <a:off x="4639577" y="2614007"/>
              <a:ext cx="200519" cy="1593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09870E-05AE-467A-BA11-99C921D57E7D}"/>
                </a:ext>
              </a:extLst>
            </p:cNvPr>
            <p:cNvCxnSpPr/>
            <p:nvPr/>
          </p:nvCxnSpPr>
          <p:spPr bwMode="auto">
            <a:xfrm>
              <a:off x="4839501" y="2614007"/>
              <a:ext cx="8848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DAF4517-8592-450C-9ED4-CF392F950BE6}"/>
              </a:ext>
            </a:extLst>
          </p:cNvPr>
          <p:cNvSpPr txBox="1"/>
          <p:nvPr/>
        </p:nvSpPr>
        <p:spPr>
          <a:xfrm>
            <a:off x="4867084" y="2497574"/>
            <a:ext cx="13453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Superior articular facet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59F035-B1B8-4DCD-99C7-CFBFD9E85DB0}"/>
              </a:ext>
            </a:extLst>
          </p:cNvPr>
          <p:cNvCxnSpPr/>
          <p:nvPr/>
        </p:nvCxnSpPr>
        <p:spPr bwMode="auto">
          <a:xfrm>
            <a:off x="4802320" y="3726180"/>
            <a:ext cx="2704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F71DE98-16D4-442D-B0D3-8E3C809ACD6B}"/>
              </a:ext>
            </a:extLst>
          </p:cNvPr>
          <p:cNvSpPr txBox="1"/>
          <p:nvPr/>
        </p:nvSpPr>
        <p:spPr>
          <a:xfrm>
            <a:off x="4281061" y="3543789"/>
            <a:ext cx="627598" cy="348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Spinous process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FEE79AB-88DD-4FF7-BBFA-17234D16AF9C}"/>
              </a:ext>
            </a:extLst>
          </p:cNvPr>
          <p:cNvCxnSpPr/>
          <p:nvPr/>
        </p:nvCxnSpPr>
        <p:spPr bwMode="auto">
          <a:xfrm>
            <a:off x="3542075" y="3154680"/>
            <a:ext cx="24589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3BD9C15-5187-47F0-ACCB-A1E9002F23CC}"/>
              </a:ext>
            </a:extLst>
          </p:cNvPr>
          <p:cNvSpPr txBox="1"/>
          <p:nvPr/>
        </p:nvSpPr>
        <p:spPr>
          <a:xfrm>
            <a:off x="3167869" y="3023354"/>
            <a:ext cx="4460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Body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A83942-8A42-4055-A975-EE4C59A8FDB9}"/>
              </a:ext>
            </a:extLst>
          </p:cNvPr>
          <p:cNvCxnSpPr/>
          <p:nvPr/>
        </p:nvCxnSpPr>
        <p:spPr bwMode="auto">
          <a:xfrm>
            <a:off x="1015180" y="3154680"/>
            <a:ext cx="2704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A92DCB4-8FD9-43D5-BBF4-76FC00B7EAC3}"/>
              </a:ext>
            </a:extLst>
          </p:cNvPr>
          <p:cNvSpPr txBox="1"/>
          <p:nvPr/>
        </p:nvSpPr>
        <p:spPr>
          <a:xfrm>
            <a:off x="645649" y="3023354"/>
            <a:ext cx="4460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Body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FCB6E0-356C-49D4-9243-4B567D611325}"/>
              </a:ext>
            </a:extLst>
          </p:cNvPr>
          <p:cNvGrpSpPr/>
          <p:nvPr/>
        </p:nvGrpSpPr>
        <p:grpSpPr>
          <a:xfrm>
            <a:off x="1314023" y="3295490"/>
            <a:ext cx="335417" cy="295672"/>
            <a:chOff x="6887332" y="3627813"/>
            <a:chExt cx="328808" cy="210147"/>
          </a:xfrm>
          <a:effectLst>
            <a:glow rad="25400">
              <a:schemeClr val="bg1"/>
            </a:glow>
          </a:effectLst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825EECC-E943-4243-BD0E-431209944342}"/>
                </a:ext>
              </a:extLst>
            </p:cNvPr>
            <p:cNvCxnSpPr/>
            <p:nvPr/>
          </p:nvCxnSpPr>
          <p:spPr bwMode="auto">
            <a:xfrm flipH="1">
              <a:off x="7012469" y="3627813"/>
              <a:ext cx="203671" cy="2101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0A23F38-A58C-4FFF-879E-FCF9A732F654}"/>
                </a:ext>
              </a:extLst>
            </p:cNvPr>
            <p:cNvCxnSpPr/>
            <p:nvPr/>
          </p:nvCxnSpPr>
          <p:spPr bwMode="auto">
            <a:xfrm flipH="1">
              <a:off x="6887332" y="3837960"/>
              <a:ext cx="12533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A05FF7B-20A7-499C-9CE6-3011F2D1E4DF}"/>
              </a:ext>
            </a:extLst>
          </p:cNvPr>
          <p:cNvSpPr txBox="1"/>
          <p:nvPr/>
        </p:nvSpPr>
        <p:spPr>
          <a:xfrm>
            <a:off x="656623" y="3364371"/>
            <a:ext cx="759394" cy="37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foramen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1C7732B-788F-45F4-AE5B-B66E37F801F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73344" y="2606040"/>
            <a:ext cx="255141" cy="100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E3F9B87-8AD9-4960-96E9-DA39DE6AB009}"/>
              </a:ext>
            </a:extLst>
          </p:cNvPr>
          <p:cNvSpPr txBox="1"/>
          <p:nvPr/>
        </p:nvSpPr>
        <p:spPr>
          <a:xfrm>
            <a:off x="2260550" y="2416029"/>
            <a:ext cx="1056741" cy="348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Superior articular process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F5D872-6EF3-4FA0-9857-86C8EA5A762A}"/>
              </a:ext>
            </a:extLst>
          </p:cNvPr>
          <p:cNvCxnSpPr>
            <a:cxnSpLocks/>
          </p:cNvCxnSpPr>
          <p:nvPr/>
        </p:nvCxnSpPr>
        <p:spPr bwMode="auto">
          <a:xfrm flipV="1">
            <a:off x="1745684" y="2846711"/>
            <a:ext cx="784156" cy="1234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7666AAF-50DC-4EB1-AF7F-7022C1E81B0C}"/>
              </a:ext>
            </a:extLst>
          </p:cNvPr>
          <p:cNvSpPr txBox="1"/>
          <p:nvPr/>
        </p:nvSpPr>
        <p:spPr>
          <a:xfrm>
            <a:off x="2479412" y="2672609"/>
            <a:ext cx="771417" cy="3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Transverse process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2F7273F-8E30-45A3-ACF4-60F98B6819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3460" y="3230154"/>
            <a:ext cx="0" cy="1654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F49EC7E-89B8-4EA7-B264-2C13FCB6CFC8}"/>
              </a:ext>
            </a:extLst>
          </p:cNvPr>
          <p:cNvSpPr txBox="1"/>
          <p:nvPr/>
        </p:nvSpPr>
        <p:spPr>
          <a:xfrm>
            <a:off x="2193181" y="3368529"/>
            <a:ext cx="627598" cy="348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Spinous process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6148EC-E0CD-44AF-A9BB-7590DDC85FF2}"/>
              </a:ext>
            </a:extLst>
          </p:cNvPr>
          <p:cNvGrpSpPr/>
          <p:nvPr/>
        </p:nvGrpSpPr>
        <p:grpSpPr>
          <a:xfrm>
            <a:off x="1943100" y="3238946"/>
            <a:ext cx="174660" cy="168907"/>
            <a:chOff x="1943100" y="3238946"/>
            <a:chExt cx="174660" cy="168907"/>
          </a:xfrm>
          <a:effectLst>
            <a:glow rad="25400">
              <a:schemeClr val="bg1"/>
            </a:glow>
          </a:effectLst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A82601-186F-451C-896C-A7E1A4EE13D1}"/>
                </a:ext>
              </a:extLst>
            </p:cNvPr>
            <p:cNvCxnSpPr/>
            <p:nvPr/>
          </p:nvCxnSpPr>
          <p:spPr bwMode="auto">
            <a:xfrm flipH="1">
              <a:off x="1944405" y="3238946"/>
              <a:ext cx="173355" cy="949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DB036F-ECD2-488E-A970-73CBD49B7DF2}"/>
                </a:ext>
              </a:extLst>
            </p:cNvPr>
            <p:cNvCxnSpPr/>
            <p:nvPr/>
          </p:nvCxnSpPr>
          <p:spPr bwMode="auto">
            <a:xfrm>
              <a:off x="1943100" y="3334508"/>
              <a:ext cx="0" cy="733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1F19BC3-B5FF-41CD-8D25-314CAD479BE6}"/>
              </a:ext>
            </a:extLst>
          </p:cNvPr>
          <p:cNvSpPr txBox="1"/>
          <p:nvPr/>
        </p:nvSpPr>
        <p:spPr>
          <a:xfrm>
            <a:off x="1669885" y="3367204"/>
            <a:ext cx="592150" cy="472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Inferior articular facet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B2A358D-2D26-46DC-BB9F-99A4C7BB8A07}"/>
              </a:ext>
            </a:extLst>
          </p:cNvPr>
          <p:cNvGrpSpPr/>
          <p:nvPr/>
        </p:nvGrpSpPr>
        <p:grpSpPr>
          <a:xfrm>
            <a:off x="4112819" y="2672609"/>
            <a:ext cx="803032" cy="726305"/>
            <a:chOff x="4112819" y="2672609"/>
            <a:chExt cx="803032" cy="726305"/>
          </a:xfrm>
          <a:effectLst>
            <a:glow rad="25400">
              <a:schemeClr val="bg1"/>
            </a:glow>
          </a:effectLst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E9189F1-0574-467F-9D47-7EA1E7730DD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8217" y="2672609"/>
              <a:ext cx="667634" cy="2975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EC20AC5-D433-489C-9714-65D00C1308C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8217" y="2678143"/>
              <a:ext cx="143040" cy="36522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D91C458-A93F-4469-9C68-1DC905905CD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8217" y="2679836"/>
              <a:ext cx="95878" cy="7190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99C5506-9BBD-4572-A121-56D35F7FADBB}"/>
                </a:ext>
              </a:extLst>
            </p:cNvPr>
            <p:cNvCxnSpPr/>
            <p:nvPr/>
          </p:nvCxnSpPr>
          <p:spPr bwMode="auto">
            <a:xfrm flipH="1">
              <a:off x="4112819" y="2672609"/>
              <a:ext cx="1399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75C913E-909F-431E-8F1C-E37C703A5334}"/>
              </a:ext>
            </a:extLst>
          </p:cNvPr>
          <p:cNvSpPr txBox="1"/>
          <p:nvPr/>
        </p:nvSpPr>
        <p:spPr>
          <a:xfrm>
            <a:off x="3300118" y="2555280"/>
            <a:ext cx="852125" cy="34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900" b="0" i="0" u="none" strike="noStrike" baseline="0" dirty="0">
                <a:solidFill>
                  <a:srgbClr val="000000"/>
                </a:solidFill>
              </a:rPr>
              <a:t>Facets for rib articulation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6742345-D4DB-4A67-B8B5-5A8986679EB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7.11</a:t>
            </a:r>
          </a:p>
        </p:txBody>
      </p:sp>
    </p:spTree>
    <p:extLst>
      <p:ext uri="{BB962C8B-B14F-4D97-AF65-F5344CB8AC3E}">
        <p14:creationId xmlns:p14="http://schemas.microsoft.com/office/powerpoint/2010/main" val="150613624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7CD2A-B91B-424F-AC03-A386CC85E2CB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 7.05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09FEA-1F74-46FE-940C-95545C47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6236"/>
            <a:ext cx="8382000" cy="19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1882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5BFC2B-A7B2-4F24-BFB3-2F931666370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A0447-CC7B-4C7E-81C7-F4FE05DE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490786"/>
            <a:ext cx="6927273" cy="58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9526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96AE3-5E0E-4325-979B-120F8C8F2DB4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220B3-78CA-4DAE-B8B6-9A4E1FEAE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45111"/>
            <a:ext cx="8382000" cy="47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156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98D11B-4128-48B0-A490-213A5B27628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0286A-B8FB-4165-BB49-D36F7AEBE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9" y="379295"/>
            <a:ext cx="6122504" cy="60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180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04980-E4D3-4E9F-ACA2-11F0C0112D11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66614-E6D3-46B9-833D-ABDA1474C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19" y="354280"/>
            <a:ext cx="4643562" cy="61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690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E09F0-17B8-4F12-9E7A-BCE0CC1536BE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51AD2-349C-4BE2-8B75-BFEA98A1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68" y="387178"/>
            <a:ext cx="2830664" cy="60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382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790D1-C9E3-4EEA-9439-9E048BD47542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1043C-1D95-4E8A-8CEB-87E51A64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458785"/>
            <a:ext cx="6297521" cy="59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664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5E3B8-DA7E-4A57-8A5F-06BFACAA0213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E1E2B-A044-4849-956E-7EEC513B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9" y="2198483"/>
            <a:ext cx="5204563" cy="2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279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12AFF4-B716-451E-A7F9-6E2DDC0299BE}"/>
              </a:ext>
            </a:extLst>
          </p:cNvPr>
          <p:cNvGrpSpPr/>
          <p:nvPr/>
        </p:nvGrpSpPr>
        <p:grpSpPr>
          <a:xfrm>
            <a:off x="517614" y="762000"/>
            <a:ext cx="8108773" cy="5791200"/>
            <a:chOff x="517614" y="419834"/>
            <a:chExt cx="8108773" cy="60183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79C585-72AE-4BE9-AE19-C0E548B3E71E}"/>
                </a:ext>
              </a:extLst>
            </p:cNvPr>
            <p:cNvGrpSpPr/>
            <p:nvPr/>
          </p:nvGrpSpPr>
          <p:grpSpPr>
            <a:xfrm>
              <a:off x="517614" y="419834"/>
              <a:ext cx="8108773" cy="6018332"/>
              <a:chOff x="515628" y="413475"/>
              <a:chExt cx="8108773" cy="601833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072759-4082-4414-A178-1207CD183A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080"/>
              <a:stretch/>
            </p:blipFill>
            <p:spPr>
              <a:xfrm>
                <a:off x="519600" y="707350"/>
                <a:ext cx="8104801" cy="5724457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65A23-E782-4526-851A-114423EBA989}"/>
                  </a:ext>
                </a:extLst>
              </p:cNvPr>
              <p:cNvSpPr txBox="1"/>
              <p:nvPr/>
            </p:nvSpPr>
            <p:spPr>
              <a:xfrm>
                <a:off x="515628" y="413475"/>
                <a:ext cx="955032" cy="281503"/>
              </a:xfrm>
              <a:prstGeom prst="rect">
                <a:avLst/>
              </a:prstGeom>
              <a:solidFill>
                <a:srgbClr val="169A5E"/>
              </a:solidFill>
              <a:ln>
                <a:solidFill>
                  <a:srgbClr val="169A5E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61822B-8A42-4441-A441-72CA79D11CA4}"/>
                  </a:ext>
                </a:extLst>
              </p:cNvPr>
              <p:cNvSpPr txBox="1"/>
              <p:nvPr/>
            </p:nvSpPr>
            <p:spPr>
              <a:xfrm>
                <a:off x="1510557" y="413475"/>
                <a:ext cx="7113844" cy="281503"/>
              </a:xfrm>
              <a:prstGeom prst="rect">
                <a:avLst/>
              </a:prstGeom>
              <a:solidFill>
                <a:srgbClr val="0C5031"/>
              </a:solidFill>
              <a:ln>
                <a:solidFill>
                  <a:srgbClr val="169A5E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IN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6E5BB-056A-4103-BBFE-018AA814569F}"/>
                </a:ext>
              </a:extLst>
            </p:cNvPr>
            <p:cNvSpPr/>
            <p:nvPr/>
          </p:nvSpPr>
          <p:spPr>
            <a:xfrm>
              <a:off x="3497580" y="2901018"/>
              <a:ext cx="49149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Hooked process on the inferior end of the medial pterygoid plate, around which the tendon of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one palatine muscle passes; an important dental landmark (shown in table 7.7</a:t>
              </a:r>
              <a:r>
                <a:rPr lang="en-IN" sz="900" i="1" dirty="0">
                  <a:solidFill>
                    <a:srgbClr val="000000"/>
                  </a:solidFill>
                </a:rPr>
                <a:t>e</a:t>
              </a:r>
              <a:r>
                <a:rPr lang="en-IN" sz="9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B1EB61-7F87-4B47-9D23-4EA0EC66B24A}"/>
                </a:ext>
              </a:extLst>
            </p:cNvPr>
            <p:cNvSpPr/>
            <p:nvPr/>
          </p:nvSpPr>
          <p:spPr>
            <a:xfrm>
              <a:off x="541020" y="4559915"/>
              <a:ext cx="12573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Mental protuberance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0FFB17-2CF0-4232-BD44-64F94E8744D2}"/>
                </a:ext>
              </a:extLst>
            </p:cNvPr>
            <p:cNvSpPr/>
            <p:nvPr/>
          </p:nvSpPr>
          <p:spPr>
            <a:xfrm>
              <a:off x="545585" y="431066"/>
              <a:ext cx="9128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dirty="0">
                  <a:solidFill>
                    <a:schemeClr val="bg1"/>
                  </a:solidFill>
                </a:rPr>
                <a:t>TABLE </a:t>
              </a:r>
              <a:r>
                <a:rPr lang="en-IN" sz="1200" b="1" dirty="0">
                  <a:solidFill>
                    <a:schemeClr val="bg1"/>
                  </a:solidFill>
                </a:rPr>
                <a:t>7.3</a:t>
              </a:r>
              <a:endParaRPr lang="en-IN" sz="1200" dirty="0">
                <a:solidFill>
                  <a:schemeClr val="bg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B4AD46-A6B7-4377-97F6-D0E01F22784C}"/>
                </a:ext>
              </a:extLst>
            </p:cNvPr>
            <p:cNvSpPr/>
            <p:nvPr/>
          </p:nvSpPr>
          <p:spPr>
            <a:xfrm>
              <a:off x="1539240" y="437347"/>
              <a:ext cx="3276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Processes and Other Features of the Skull</a:t>
              </a:r>
              <a:endParaRPr lang="en-IN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295196-DDF7-437C-B1F2-F273CFBB5AEB}"/>
                </a:ext>
              </a:extLst>
            </p:cNvPr>
            <p:cNvSpPr/>
            <p:nvPr/>
          </p:nvSpPr>
          <p:spPr>
            <a:xfrm>
              <a:off x="1964956" y="771734"/>
              <a:ext cx="12059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000" b="1" dirty="0">
                  <a:solidFill>
                    <a:schemeClr val="bg1"/>
                  </a:solidFill>
                </a:rPr>
                <a:t>Bone on Which</a:t>
              </a:r>
            </a:p>
            <a:p>
              <a:r>
                <a:rPr lang="en-IN" sz="1000" b="1" dirty="0">
                  <a:solidFill>
                    <a:schemeClr val="bg1"/>
                  </a:solidFill>
                </a:rPr>
                <a:t>Feature Is Found</a:t>
              </a:r>
              <a:endParaRPr lang="en-IN" sz="1000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2E30A0-511C-445A-AA5B-5C05543E6928}"/>
                </a:ext>
              </a:extLst>
            </p:cNvPr>
            <p:cNvSpPr/>
            <p:nvPr/>
          </p:nvSpPr>
          <p:spPr>
            <a:xfrm>
              <a:off x="3497580" y="925473"/>
              <a:ext cx="8849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000" b="1" dirty="0">
                  <a:solidFill>
                    <a:schemeClr val="bg1"/>
                  </a:solidFill>
                </a:rPr>
                <a:t>Description</a:t>
              </a:r>
              <a:endParaRPr lang="en-IN" sz="10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956646-D9B5-40F7-BCB9-D21BE02ECE45}"/>
                </a:ext>
              </a:extLst>
            </p:cNvPr>
            <p:cNvSpPr/>
            <p:nvPr/>
          </p:nvSpPr>
          <p:spPr>
            <a:xfrm>
              <a:off x="538033" y="925473"/>
              <a:ext cx="64605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000" b="1" dirty="0">
                  <a:solidFill>
                    <a:schemeClr val="bg1"/>
                  </a:solidFill>
                </a:rPr>
                <a:t>Feature</a:t>
              </a:r>
              <a:endParaRPr lang="en-IN" sz="10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DF9AC1-9CD6-46F2-A8A1-4DCB3867129E}"/>
                </a:ext>
              </a:extLst>
            </p:cNvPr>
            <p:cNvSpPr/>
            <p:nvPr/>
          </p:nvSpPr>
          <p:spPr>
            <a:xfrm>
              <a:off x="541501" y="1214735"/>
              <a:ext cx="114965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b="1" dirty="0">
                  <a:solidFill>
                    <a:srgbClr val="000000"/>
                  </a:solidFill>
                </a:rPr>
                <a:t>External Features</a:t>
              </a:r>
              <a:endParaRPr lang="en-IN" sz="900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B0659F-C355-4415-BB73-8027A575CFAF}"/>
                </a:ext>
              </a:extLst>
            </p:cNvPr>
            <p:cNvSpPr/>
            <p:nvPr/>
          </p:nvSpPr>
          <p:spPr>
            <a:xfrm>
              <a:off x="3504523" y="1402556"/>
              <a:ext cx="448191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Attachment site for the temporalis muscle, which closes the jaw (shown in figure 7.5)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0C6DD2-307E-4132-8CE4-6528ABAA51AE}"/>
                </a:ext>
              </a:extLst>
            </p:cNvPr>
            <p:cNvSpPr/>
            <p:nvPr/>
          </p:nvSpPr>
          <p:spPr>
            <a:xfrm>
              <a:off x="3495279" y="1609439"/>
              <a:ext cx="41803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Depression where the mandible articulates with the skull (shown in figure 7.10)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DF5E6C-CE0B-4C52-B092-C0982E67D473}"/>
                </a:ext>
              </a:extLst>
            </p:cNvPr>
            <p:cNvSpPr/>
            <p:nvPr/>
          </p:nvSpPr>
          <p:spPr>
            <a:xfrm>
              <a:off x="3498145" y="1812697"/>
              <a:ext cx="46851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Enlargement posterior to the ear; attachment site for several muscles that move the head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(shown in figures 7.4, 7.5, and 7.10)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202A24-3667-4B7B-9FD4-212E05E1EBD3}"/>
                </a:ext>
              </a:extLst>
            </p:cNvPr>
            <p:cNvSpPr/>
            <p:nvPr/>
          </p:nvSpPr>
          <p:spPr>
            <a:xfrm>
              <a:off x="3506104" y="2155597"/>
              <a:ext cx="47530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Attachment site for three muscles (to the tongue, pharynx, and hyoid bone) and some </a:t>
              </a:r>
              <a:r>
                <a:rPr lang="en-IN" sz="900" dirty="0" err="1">
                  <a:solidFill>
                    <a:srgbClr val="000000"/>
                  </a:solidFill>
                </a:rPr>
                <a:t>liga</a:t>
              </a:r>
              <a:r>
                <a:rPr lang="en-IN" sz="900" dirty="0">
                  <a:solidFill>
                    <a:srgbClr val="000000"/>
                  </a:solidFill>
                </a:rPr>
                <a:t>-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ments (shown in figure 7.5)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B59AA8-365A-4AEE-9DDC-C514042837DD}"/>
                </a:ext>
              </a:extLst>
            </p:cNvPr>
            <p:cNvSpPr/>
            <p:nvPr/>
          </p:nvSpPr>
          <p:spPr>
            <a:xfrm>
              <a:off x="3504523" y="2499836"/>
              <a:ext cx="448191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Attachment points for several posterior neck muscles (shown in figures 7.4 and 7.10)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E85B0E-CF9A-4684-A075-965AAAB6AD6C}"/>
                </a:ext>
              </a:extLst>
            </p:cNvPr>
            <p:cNvSpPr/>
            <p:nvPr/>
          </p:nvSpPr>
          <p:spPr>
            <a:xfrm>
              <a:off x="3497579" y="2705576"/>
              <a:ext cx="496823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Point of articulation between the skull and the vertebral column (shown in figures 7.4 and 7.10)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15F032-FA47-425A-9A4C-B763F21E2DAD}"/>
                </a:ext>
              </a:extLst>
            </p:cNvPr>
            <p:cNvSpPr/>
            <p:nvPr/>
          </p:nvSpPr>
          <p:spPr>
            <a:xfrm>
              <a:off x="3497579" y="3236298"/>
              <a:ext cx="48539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Bony plates on the inferior aspect of the sphenoid bone; the lateral pterygoid plate is the site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of attachment for two muscles of mastication (chewing; shown in figures 7.10 and 7.12)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8293FB-EF54-4F24-ABD8-06D50EDB7211}"/>
                </a:ext>
              </a:extLst>
            </p:cNvPr>
            <p:cNvSpPr/>
            <p:nvPr/>
          </p:nvSpPr>
          <p:spPr>
            <a:xfrm>
              <a:off x="3501931" y="3583216"/>
              <a:ext cx="370985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Anterior two-thirds of the hard palate (shown in figures 7.10 and 7.12)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AB2DA5-319F-47B5-92D6-B86A891542CA}"/>
                </a:ext>
              </a:extLst>
            </p:cNvPr>
            <p:cNvSpPr/>
            <p:nvPr/>
          </p:nvSpPr>
          <p:spPr>
            <a:xfrm>
              <a:off x="3498364" y="3779996"/>
              <a:ext cx="409799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Ridges on the mandible and maxilla containing the teeth (shown in figure 7.7)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55668F-713D-4039-85DC-88B5B3124C4B}"/>
                </a:ext>
              </a:extLst>
            </p:cNvPr>
            <p:cNvSpPr/>
            <p:nvPr/>
          </p:nvSpPr>
          <p:spPr>
            <a:xfrm>
              <a:off x="3497203" y="3994696"/>
              <a:ext cx="29725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Posterior third of the hard palate (shown in figure 7.12)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EFD79-8B23-4E12-9390-677CFAEF95A1}"/>
                </a:ext>
              </a:extLst>
            </p:cNvPr>
            <p:cNvSpPr/>
            <p:nvPr/>
          </p:nvSpPr>
          <p:spPr>
            <a:xfrm>
              <a:off x="3497346" y="4192816"/>
              <a:ext cx="329230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Posterior, inferior corner of the mandible (shown in figure 7.5)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99BD34-4BDD-4425-9785-233F301FDCCF}"/>
                </a:ext>
              </a:extLst>
            </p:cNvPr>
            <p:cNvSpPr/>
            <p:nvPr/>
          </p:nvSpPr>
          <p:spPr>
            <a:xfrm>
              <a:off x="3506705" y="4375696"/>
              <a:ext cx="342599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Attachment point for the temporalis muscle (shown in figure 7.5)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ED3223F-F82B-4BDC-85BF-E49EEB1B148D}"/>
                </a:ext>
              </a:extLst>
            </p:cNvPr>
            <p:cNvSpPr/>
            <p:nvPr/>
          </p:nvSpPr>
          <p:spPr>
            <a:xfrm>
              <a:off x="3500039" y="4558576"/>
              <a:ext cx="319548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Chin (resembles a bent knee; shown in figures 7.5 and 7.7)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FEE760-B373-4432-968F-4F73A0A9E890}"/>
                </a:ext>
              </a:extLst>
            </p:cNvPr>
            <p:cNvSpPr/>
            <p:nvPr/>
          </p:nvSpPr>
          <p:spPr>
            <a:xfrm>
              <a:off x="3498751" y="4749076"/>
              <a:ext cx="389909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Region where the mandible articulates with the skull (shown in figure 7.5)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914886D-0B37-4E51-9EFE-21B1B5336731}"/>
                </a:ext>
              </a:extLst>
            </p:cNvPr>
            <p:cNvSpPr/>
            <p:nvPr/>
          </p:nvSpPr>
          <p:spPr>
            <a:xfrm>
              <a:off x="3500519" y="4939576"/>
              <a:ext cx="352980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Portion of the mandible superior to the angle (shown in figure 7.5)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FBB5C9B-EF3A-400D-983D-99BF440D9A2A}"/>
                </a:ext>
              </a:extLst>
            </p:cNvPr>
            <p:cNvSpPr/>
            <p:nvPr/>
          </p:nvSpPr>
          <p:spPr>
            <a:xfrm>
              <a:off x="1964121" y="1405235"/>
              <a:ext cx="57517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Parietal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B213F4-C11A-44AC-829F-383710CA9030}"/>
                </a:ext>
              </a:extLst>
            </p:cNvPr>
            <p:cNvSpPr/>
            <p:nvPr/>
          </p:nvSpPr>
          <p:spPr>
            <a:xfrm>
              <a:off x="547070" y="1405235"/>
              <a:ext cx="93985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Temporal lines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B83501F-1727-4164-AAC5-C7895B85EBDB}"/>
                </a:ext>
              </a:extLst>
            </p:cNvPr>
            <p:cNvSpPr/>
            <p:nvPr/>
          </p:nvSpPr>
          <p:spPr>
            <a:xfrm>
              <a:off x="1975352" y="1610975"/>
              <a:ext cx="6670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Temporal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CA7B20-42B8-4DB3-A30E-ED4A64827DB6}"/>
                </a:ext>
              </a:extLst>
            </p:cNvPr>
            <p:cNvSpPr/>
            <p:nvPr/>
          </p:nvSpPr>
          <p:spPr>
            <a:xfrm>
              <a:off x="539727" y="1610975"/>
              <a:ext cx="106230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Mandibular fossa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DA4888E-E40F-4C79-94B7-1ABD8FF84D2D}"/>
                </a:ext>
              </a:extLst>
            </p:cNvPr>
            <p:cNvSpPr/>
            <p:nvPr/>
          </p:nvSpPr>
          <p:spPr>
            <a:xfrm>
              <a:off x="1975352" y="1816715"/>
              <a:ext cx="6670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Temporal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30B7E1F-CC36-410C-A3E0-AC2CCF3ABD50}"/>
                </a:ext>
              </a:extLst>
            </p:cNvPr>
            <p:cNvSpPr/>
            <p:nvPr/>
          </p:nvSpPr>
          <p:spPr>
            <a:xfrm>
              <a:off x="545213" y="1816715"/>
              <a:ext cx="102085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Mastoid process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9FE1B7-5997-40FC-916A-D6CF8E5884BC}"/>
                </a:ext>
              </a:extLst>
            </p:cNvPr>
            <p:cNvSpPr/>
            <p:nvPr/>
          </p:nvSpPr>
          <p:spPr>
            <a:xfrm>
              <a:off x="1975352" y="2159615"/>
              <a:ext cx="6670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Temporal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5AF9E0C-685E-4588-AECC-FA596647B2D9}"/>
                </a:ext>
              </a:extLst>
            </p:cNvPr>
            <p:cNvSpPr/>
            <p:nvPr/>
          </p:nvSpPr>
          <p:spPr>
            <a:xfrm>
              <a:off x="545244" y="2159615"/>
              <a:ext cx="95873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Styloid process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4C0E683-347A-4581-96A0-A99BF0249CE3}"/>
                </a:ext>
              </a:extLst>
            </p:cNvPr>
            <p:cNvSpPr/>
            <p:nvPr/>
          </p:nvSpPr>
          <p:spPr>
            <a:xfrm>
              <a:off x="1967820" y="2502515"/>
              <a:ext cx="62574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Occipital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279CC2A-82AB-4FEE-BB8C-700DB1E3EC38}"/>
                </a:ext>
              </a:extLst>
            </p:cNvPr>
            <p:cNvSpPr/>
            <p:nvPr/>
          </p:nvSpPr>
          <p:spPr>
            <a:xfrm>
              <a:off x="545085" y="2502515"/>
              <a:ext cx="81299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Nuchal lines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CCFB8B-5B01-41DE-80E1-09BA4264E95D}"/>
                </a:ext>
              </a:extLst>
            </p:cNvPr>
            <p:cNvSpPr/>
            <p:nvPr/>
          </p:nvSpPr>
          <p:spPr>
            <a:xfrm>
              <a:off x="544986" y="2708255"/>
              <a:ext cx="105179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Occipital condyle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7418A19-1397-4465-A169-A7D938B99059}"/>
                </a:ext>
              </a:extLst>
            </p:cNvPr>
            <p:cNvSpPr/>
            <p:nvPr/>
          </p:nvSpPr>
          <p:spPr>
            <a:xfrm>
              <a:off x="1967820" y="2708255"/>
              <a:ext cx="62574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Occipital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3F4DB84-061C-4C1E-9EB6-52D7101B9314}"/>
                </a:ext>
              </a:extLst>
            </p:cNvPr>
            <p:cNvSpPr/>
            <p:nvPr/>
          </p:nvSpPr>
          <p:spPr>
            <a:xfrm>
              <a:off x="1961684" y="2906375"/>
              <a:ext cx="66872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Sphenoid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C0374B0-9AB0-4D82-A95A-9B046C90A506}"/>
                </a:ext>
              </a:extLst>
            </p:cNvPr>
            <p:cNvSpPr/>
            <p:nvPr/>
          </p:nvSpPr>
          <p:spPr>
            <a:xfrm>
              <a:off x="544811" y="2906375"/>
              <a:ext cx="113542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Pterygoid hamulus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E2E428E-FA06-4099-BB1E-4822CA22786F}"/>
                </a:ext>
              </a:extLst>
            </p:cNvPr>
            <p:cNvSpPr/>
            <p:nvPr/>
          </p:nvSpPr>
          <p:spPr>
            <a:xfrm>
              <a:off x="541814" y="3240316"/>
              <a:ext cx="11650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Pterygoid plates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(medial and lateral)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E011B5-E191-43CF-A99F-536AEB61DC1B}"/>
                </a:ext>
              </a:extLst>
            </p:cNvPr>
            <p:cNvSpPr/>
            <p:nvPr/>
          </p:nvSpPr>
          <p:spPr>
            <a:xfrm>
              <a:off x="1969304" y="3241655"/>
              <a:ext cx="66872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Sphenoid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795E6AD-51B8-4C57-ACDB-F3EF8613E645}"/>
                </a:ext>
              </a:extLst>
            </p:cNvPr>
            <p:cNvSpPr/>
            <p:nvPr/>
          </p:nvSpPr>
          <p:spPr>
            <a:xfrm>
              <a:off x="1966763" y="3584555"/>
              <a:ext cx="54091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Maxilla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5C2242E-2606-4B83-B2D5-820B9C9CEED9}"/>
                </a:ext>
              </a:extLst>
            </p:cNvPr>
            <p:cNvSpPr/>
            <p:nvPr/>
          </p:nvSpPr>
          <p:spPr>
            <a:xfrm>
              <a:off x="538567" y="3584555"/>
              <a:ext cx="103339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Palatine process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ADF158A-1F21-4B64-B3EA-02CDF77BCC6C}"/>
                </a:ext>
              </a:extLst>
            </p:cNvPr>
            <p:cNvSpPr/>
            <p:nvPr/>
          </p:nvSpPr>
          <p:spPr>
            <a:xfrm>
              <a:off x="1966976" y="3782675"/>
              <a:ext cx="107293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Mandible, maxilla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35D65FB-2E3C-4B45-9C9A-F6432AE1A250}"/>
                </a:ext>
              </a:extLst>
            </p:cNvPr>
            <p:cNvSpPr/>
            <p:nvPr/>
          </p:nvSpPr>
          <p:spPr>
            <a:xfrm>
              <a:off x="546713" y="3782675"/>
              <a:ext cx="103106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Alveolar process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A9320CD-6795-4428-84FA-5DD31DB17458}"/>
                </a:ext>
              </a:extLst>
            </p:cNvPr>
            <p:cNvSpPr/>
            <p:nvPr/>
          </p:nvSpPr>
          <p:spPr>
            <a:xfrm>
              <a:off x="1968946" y="3996035"/>
              <a:ext cx="5975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Palatine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DDCAACD-B18B-4048-8871-5FA7CC809467}"/>
                </a:ext>
              </a:extLst>
            </p:cNvPr>
            <p:cNvSpPr/>
            <p:nvPr/>
          </p:nvSpPr>
          <p:spPr>
            <a:xfrm>
              <a:off x="540691" y="3996035"/>
              <a:ext cx="98418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Horizontal plate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E048EED-6947-4B9B-AE4D-BFA2ABFF2C04}"/>
                </a:ext>
              </a:extLst>
            </p:cNvPr>
            <p:cNvSpPr/>
            <p:nvPr/>
          </p:nvSpPr>
          <p:spPr>
            <a:xfrm>
              <a:off x="1968148" y="4194155"/>
              <a:ext cx="6473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9C0E273-747D-4152-A6EA-3B325D42D616}"/>
                </a:ext>
              </a:extLst>
            </p:cNvPr>
            <p:cNvSpPr/>
            <p:nvPr/>
          </p:nvSpPr>
          <p:spPr>
            <a:xfrm>
              <a:off x="550542" y="4194155"/>
              <a:ext cx="47525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Angle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04A46C5-D639-4F17-85A0-3DCC3BE81B1A}"/>
                </a:ext>
              </a:extLst>
            </p:cNvPr>
            <p:cNvSpPr/>
            <p:nvPr/>
          </p:nvSpPr>
          <p:spPr>
            <a:xfrm>
              <a:off x="1968148" y="4377035"/>
              <a:ext cx="6473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D376A64-1D4A-4336-8E2D-72CD2DD0DF42}"/>
                </a:ext>
              </a:extLst>
            </p:cNvPr>
            <p:cNvSpPr/>
            <p:nvPr/>
          </p:nvSpPr>
          <p:spPr>
            <a:xfrm>
              <a:off x="1968148" y="4559915"/>
              <a:ext cx="6473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04A5E54-03E6-4E04-950C-986B04100980}"/>
                </a:ext>
              </a:extLst>
            </p:cNvPr>
            <p:cNvSpPr/>
            <p:nvPr/>
          </p:nvSpPr>
          <p:spPr>
            <a:xfrm>
              <a:off x="1968148" y="4750415"/>
              <a:ext cx="6473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11DF747-73A6-4D3D-8950-781BC317B34F}"/>
                </a:ext>
              </a:extLst>
            </p:cNvPr>
            <p:cNvSpPr/>
            <p:nvPr/>
          </p:nvSpPr>
          <p:spPr>
            <a:xfrm>
              <a:off x="1968148" y="4940915"/>
              <a:ext cx="64739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Mandible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7D4DD2E-92D3-4187-9703-94EE1727FB2F}"/>
                </a:ext>
              </a:extLst>
            </p:cNvPr>
            <p:cNvSpPr/>
            <p:nvPr/>
          </p:nvSpPr>
          <p:spPr>
            <a:xfrm>
              <a:off x="544291" y="4377035"/>
              <a:ext cx="108366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Coronoid process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E7D0E09-4202-4C14-BA7E-A377EBD030A8}"/>
                </a:ext>
              </a:extLst>
            </p:cNvPr>
            <p:cNvSpPr/>
            <p:nvPr/>
          </p:nvSpPr>
          <p:spPr>
            <a:xfrm>
              <a:off x="539323" y="4750415"/>
              <a:ext cx="118449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Mandibular condyle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F41F652-89FA-4CAE-A541-9EB151656D1C}"/>
                </a:ext>
              </a:extLst>
            </p:cNvPr>
            <p:cNvSpPr/>
            <p:nvPr/>
          </p:nvSpPr>
          <p:spPr>
            <a:xfrm>
              <a:off x="541692" y="4940915"/>
              <a:ext cx="54729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Ramus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594E6F2-AC30-4950-9280-34C223B50A21}"/>
                </a:ext>
              </a:extLst>
            </p:cNvPr>
            <p:cNvSpPr/>
            <p:nvPr/>
          </p:nvSpPr>
          <p:spPr>
            <a:xfrm>
              <a:off x="540758" y="5192375"/>
              <a:ext cx="111305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b="1" dirty="0">
                  <a:solidFill>
                    <a:srgbClr val="000000"/>
                  </a:solidFill>
                </a:rPr>
                <a:t>Internal Features</a:t>
              </a:r>
              <a:endParaRPr lang="en-IN" sz="900" dirty="0">
                <a:solidFill>
                  <a:srgbClr val="000000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EBAB529-5A05-4F6C-B07F-D851DABAF68B}"/>
                </a:ext>
              </a:extLst>
            </p:cNvPr>
            <p:cNvSpPr/>
            <p:nvPr/>
          </p:nvSpPr>
          <p:spPr>
            <a:xfrm>
              <a:off x="3499104" y="5430858"/>
              <a:ext cx="48770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Process in the anterior part of the cranium to which one of the connective tissue coverings of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the brain (dura mater) connects (shown in figures 7.9 and 7.12)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7DBA4D-E66F-4A81-B5F8-4AE4B61D307A}"/>
                </a:ext>
              </a:extLst>
            </p:cNvPr>
            <p:cNvSpPr/>
            <p:nvPr/>
          </p:nvSpPr>
          <p:spPr>
            <a:xfrm>
              <a:off x="3503843" y="5807406"/>
              <a:ext cx="47270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Thick, interior part of temporal bone containing the middle and inner ears and the auditory</a:t>
              </a:r>
            </a:p>
            <a:p>
              <a:r>
                <a:rPr lang="en-IN" sz="900" dirty="0">
                  <a:solidFill>
                    <a:srgbClr val="000000"/>
                  </a:solidFill>
                </a:rPr>
                <a:t>ossicles (shown in figure 7.9)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A63397-7834-44C2-B7D0-2AC5E55D566F}"/>
                </a:ext>
              </a:extLst>
            </p:cNvPr>
            <p:cNvSpPr/>
            <p:nvPr/>
          </p:nvSpPr>
          <p:spPr>
            <a:xfrm>
              <a:off x="3497579" y="6180296"/>
              <a:ext cx="502157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Bony structure, resembling a saddle, in which the pituitary gland is located (shown in figure 7.9)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737E2F-E048-4A80-9122-BEE0348B6DAD}"/>
                </a:ext>
              </a:extLst>
            </p:cNvPr>
            <p:cNvSpPr/>
            <p:nvPr/>
          </p:nvSpPr>
          <p:spPr>
            <a:xfrm>
              <a:off x="1967541" y="5429738"/>
              <a:ext cx="60734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Ethmoid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84C913-E37A-4C3D-8AF3-6A578278B173}"/>
                </a:ext>
              </a:extLst>
            </p:cNvPr>
            <p:cNvSpPr/>
            <p:nvPr/>
          </p:nvSpPr>
          <p:spPr>
            <a:xfrm>
              <a:off x="541020" y="5436215"/>
              <a:ext cx="72157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Crista galli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7F31E1-52C7-4495-83FE-458BA9BE37D9}"/>
                </a:ext>
              </a:extLst>
            </p:cNvPr>
            <p:cNvSpPr/>
            <p:nvPr/>
          </p:nvSpPr>
          <p:spPr>
            <a:xfrm>
              <a:off x="1971898" y="5809595"/>
              <a:ext cx="66781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Temporal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522BDD5-CD99-429A-B11B-DDE53076015F}"/>
                </a:ext>
              </a:extLst>
            </p:cNvPr>
            <p:cNvSpPr/>
            <p:nvPr/>
          </p:nvSpPr>
          <p:spPr>
            <a:xfrm>
              <a:off x="538050" y="5809595"/>
              <a:ext cx="80987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Petrous part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537F68-080F-432E-9488-AB49EA186D39}"/>
                </a:ext>
              </a:extLst>
            </p:cNvPr>
            <p:cNvSpPr/>
            <p:nvPr/>
          </p:nvSpPr>
          <p:spPr>
            <a:xfrm>
              <a:off x="1964278" y="6182975"/>
              <a:ext cx="66782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Sphenoid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CDD28F-01B2-4B7C-85E3-3221047ED8D6}"/>
                </a:ext>
              </a:extLst>
            </p:cNvPr>
            <p:cNvSpPr/>
            <p:nvPr/>
          </p:nvSpPr>
          <p:spPr>
            <a:xfrm>
              <a:off x="545076" y="6182975"/>
              <a:ext cx="81106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000000"/>
                  </a:solidFill>
                </a:rPr>
                <a:t>Sella turcica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F409A3B-B247-40D2-BAF9-960AAD38B770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7.3</a:t>
            </a:r>
          </a:p>
        </p:txBody>
      </p:sp>
    </p:spTree>
    <p:extLst>
      <p:ext uri="{BB962C8B-B14F-4D97-AF65-F5344CB8AC3E}">
        <p14:creationId xmlns:p14="http://schemas.microsoft.com/office/powerpoint/2010/main" val="232442474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47EB8-3488-4C57-B2E4-63F128DA1D6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E54AB-D381-41E3-B430-8E8C7D58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68" y="432721"/>
            <a:ext cx="3910265" cy="59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0988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7C71F-70AB-4136-A709-FCDFCD1CBBE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B36F0-C89C-4BDF-B7E5-318DCA3FC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5014"/>
            <a:ext cx="7620000" cy="61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9783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6B068-5F7F-4877-8525-8982242C2AA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E4E0B-9BCF-4122-9357-74EB36A9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98922"/>
            <a:ext cx="7620000" cy="50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3816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197EB-B61E-4EC9-B64E-B0F2AFB14535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7.33ab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689A7-6773-4E99-A6A5-F74BE057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962325"/>
            <a:ext cx="4301292" cy="493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029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F02B9-CD21-4AD4-A0FF-50EAB788E92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7.33cd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A7E32-7F4F-45E1-9005-D2B512D3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68" y="506738"/>
            <a:ext cx="3910265" cy="58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63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051B2-0707-49B8-B40C-1E9186B34574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B5EB9-6E58-42B4-8F2B-57BCB4CD5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8742"/>
            <a:ext cx="7620000" cy="43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7730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7CD990-12B4-4355-BBBD-AB6194A7A1F7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77B4A-C858-4916-87FD-13A1832C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0636"/>
            <a:ext cx="7620000" cy="51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155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10197A-F4DB-4AEC-9002-363E39D379E0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1E0B7-356F-4687-B0E6-3344311E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68" y="419778"/>
            <a:ext cx="3910265" cy="60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1329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E1F22B-01F1-401D-A4AE-BEEB4983F37E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AE36B-4730-441F-9A0C-158A3FAC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28700"/>
            <a:ext cx="8382000" cy="3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8871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775A6-C339-4B96-AA5A-185CD9139AF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9B1B8-84E2-409F-A085-F2C377D10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90" y="1433514"/>
            <a:ext cx="4731421" cy="39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170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228D01-A649-4439-8440-434138B7D4A6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5936A-7878-4716-B9DF-18E901C34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8722"/>
            <a:ext cx="8382000" cy="36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014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D0EF-DC71-48BF-939D-642D0058A755}"/>
              </a:ext>
            </a:extLst>
          </p:cNvPr>
          <p:cNvGrpSpPr/>
          <p:nvPr/>
        </p:nvGrpSpPr>
        <p:grpSpPr>
          <a:xfrm>
            <a:off x="2506019" y="1517723"/>
            <a:ext cx="4131963" cy="3822555"/>
            <a:chOff x="2506019" y="1215093"/>
            <a:chExt cx="4131963" cy="38225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2951A9-EE20-411F-906E-F05E75C5A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01"/>
            <a:stretch/>
          </p:blipFill>
          <p:spPr>
            <a:xfrm>
              <a:off x="2506019" y="1820353"/>
              <a:ext cx="4131963" cy="32172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934870-9FDF-438D-97BB-FD48141ED687}"/>
                </a:ext>
              </a:extLst>
            </p:cNvPr>
            <p:cNvSpPr txBox="1"/>
            <p:nvPr/>
          </p:nvSpPr>
          <p:spPr>
            <a:xfrm>
              <a:off x="2514426" y="1215093"/>
              <a:ext cx="990948" cy="606911"/>
            </a:xfrm>
            <a:prstGeom prst="rect">
              <a:avLst/>
            </a:prstGeom>
            <a:solidFill>
              <a:srgbClr val="169A5E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B1C56B-2CB9-4D2E-990D-9F596725A6E3}"/>
                </a:ext>
              </a:extLst>
            </p:cNvPr>
            <p:cNvSpPr txBox="1"/>
            <p:nvPr/>
          </p:nvSpPr>
          <p:spPr>
            <a:xfrm>
              <a:off x="3548138" y="1215093"/>
              <a:ext cx="3084044" cy="606911"/>
            </a:xfrm>
            <a:prstGeom prst="rect">
              <a:avLst/>
            </a:prstGeom>
            <a:solidFill>
              <a:srgbClr val="0C5031"/>
            </a:solidFill>
            <a:ln>
              <a:solidFill>
                <a:srgbClr val="169A5E"/>
              </a:solidFill>
            </a:ln>
          </p:spPr>
          <p:txBody>
            <a:bodyPr wrap="square" rtlCol="0">
              <a:spAutoFit/>
            </a:bodyPr>
            <a:lstStyle/>
            <a:p>
              <a:endParaRPr lang="en-IN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A4675A-2BE2-40FE-B1DC-9188BF3E6EC8}"/>
              </a:ext>
            </a:extLst>
          </p:cNvPr>
          <p:cNvSpPr txBox="1"/>
          <p:nvPr/>
        </p:nvSpPr>
        <p:spPr>
          <a:xfrm>
            <a:off x="3632429" y="1504089"/>
            <a:ext cx="2336343" cy="61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i="0" u="none" strike="noStrike" baseline="0" dirty="0">
                <a:solidFill>
                  <a:schemeClr val="bg1"/>
                </a:solidFill>
              </a:rPr>
              <a:t>Differences Between the Male Pelvis and the Female Pelvis (see figure 7.41)</a:t>
            </a:r>
            <a:endParaRPr lang="en-IN" sz="12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3EE2D8-1756-40B6-82E2-A2F3201811C4}"/>
              </a:ext>
            </a:extLst>
          </p:cNvPr>
          <p:cNvSpPr txBox="1"/>
          <p:nvPr/>
        </p:nvSpPr>
        <p:spPr>
          <a:xfrm>
            <a:off x="2518712" y="1545074"/>
            <a:ext cx="100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i="0" u="none" strike="noStrike" baseline="0" dirty="0">
                <a:solidFill>
                  <a:schemeClr val="bg1"/>
                </a:solidFill>
              </a:rPr>
              <a:t>TABLE </a:t>
            </a:r>
            <a:r>
              <a:rPr lang="en-IN" sz="1200" b="1" i="0" u="none" strike="noStrike" baseline="0" dirty="0">
                <a:solidFill>
                  <a:schemeClr val="bg1"/>
                </a:solidFill>
              </a:rPr>
              <a:t>7.12</a:t>
            </a:r>
            <a:endParaRPr lang="en-IN" sz="120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C539E6-2CAA-4638-B15E-967A1B2C7ADB}"/>
              </a:ext>
            </a:extLst>
          </p:cNvPr>
          <p:cNvSpPr txBox="1"/>
          <p:nvPr/>
        </p:nvSpPr>
        <p:spPr>
          <a:xfrm>
            <a:off x="2526353" y="2208014"/>
            <a:ext cx="4641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Area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3DB760-328F-4990-903A-3471A6043A79}"/>
              </a:ext>
            </a:extLst>
          </p:cNvPr>
          <p:cNvSpPr txBox="1"/>
          <p:nvPr/>
        </p:nvSpPr>
        <p:spPr>
          <a:xfrm>
            <a:off x="3633339" y="2208014"/>
            <a:ext cx="8867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i="0" u="none" strike="noStrike" baseline="0" dirty="0">
                <a:solidFill>
                  <a:schemeClr val="bg1"/>
                </a:solidFill>
              </a:rPr>
              <a:t>Description</a:t>
            </a:r>
            <a:endParaRPr lang="en-IN" sz="10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7DAB1-F3F7-494A-B438-343A1521936E}"/>
              </a:ext>
            </a:extLst>
          </p:cNvPr>
          <p:cNvSpPr txBox="1"/>
          <p:nvPr/>
        </p:nvSpPr>
        <p:spPr>
          <a:xfrm>
            <a:off x="3629075" y="2492216"/>
            <a:ext cx="2647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In females, somewhat lighter in weight and wider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laterally but shorter superiorly to inferiorly and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less funnel-shaped; less obvious muscle attach-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ment points in females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1792F1-3EED-44ED-9644-C22A051CE69B}"/>
              </a:ext>
            </a:extLst>
          </p:cNvPr>
          <p:cNvSpPr txBox="1"/>
          <p:nvPr/>
        </p:nvSpPr>
        <p:spPr>
          <a:xfrm>
            <a:off x="2514925" y="2489954"/>
            <a:ext cx="5937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General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59A19-B999-4638-A9CF-94D94008A705}"/>
              </a:ext>
            </a:extLst>
          </p:cNvPr>
          <p:cNvSpPr txBox="1"/>
          <p:nvPr/>
        </p:nvSpPr>
        <p:spPr>
          <a:xfrm>
            <a:off x="2514925" y="3198614"/>
            <a:ext cx="5937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Sacrum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3A9C12-594C-40E9-A9BF-D07848EE879C}"/>
              </a:ext>
            </a:extLst>
          </p:cNvPr>
          <p:cNvSpPr txBox="1"/>
          <p:nvPr/>
        </p:nvSpPr>
        <p:spPr>
          <a:xfrm>
            <a:off x="2514201" y="3747254"/>
            <a:ext cx="74755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Pelvic inlet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E198F5-B494-4194-BD6F-8E472CE0757A}"/>
              </a:ext>
            </a:extLst>
          </p:cNvPr>
          <p:cNvSpPr txBox="1"/>
          <p:nvPr/>
        </p:nvSpPr>
        <p:spPr>
          <a:xfrm>
            <a:off x="3629075" y="3196895"/>
            <a:ext cx="26478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Broader in females, with the inferior part directed more posteriorly; the sacral promontory does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not project as far anteriorly in females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F24E3-A108-4DEE-9F45-40297DFF2CCD}"/>
              </a:ext>
            </a:extLst>
          </p:cNvPr>
          <p:cNvSpPr txBox="1"/>
          <p:nvPr/>
        </p:nvSpPr>
        <p:spPr>
          <a:xfrm>
            <a:off x="3625840" y="3745915"/>
            <a:ext cx="21666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Heart-shaped in males; oval in females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79E62E-70E6-4030-9554-A800D56A8E2E}"/>
              </a:ext>
            </a:extLst>
          </p:cNvPr>
          <p:cNvSpPr txBox="1"/>
          <p:nvPr/>
        </p:nvSpPr>
        <p:spPr>
          <a:xfrm>
            <a:off x="2511374" y="3991094"/>
            <a:ext cx="8141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Pelvic outlet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6AF2A-3D61-43AF-905A-A483503DC673}"/>
              </a:ext>
            </a:extLst>
          </p:cNvPr>
          <p:cNvSpPr txBox="1"/>
          <p:nvPr/>
        </p:nvSpPr>
        <p:spPr>
          <a:xfrm>
            <a:off x="2517325" y="4242554"/>
            <a:ext cx="9851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Subpubic angle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64A70A-3A2E-4799-91D0-E58D575DF7F3}"/>
              </a:ext>
            </a:extLst>
          </p:cNvPr>
          <p:cNvSpPr txBox="1"/>
          <p:nvPr/>
        </p:nvSpPr>
        <p:spPr>
          <a:xfrm>
            <a:off x="2510318" y="4615934"/>
            <a:ext cx="4505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Ilium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C1B9FC-CEB6-4016-AA05-2E15C387A77A}"/>
              </a:ext>
            </a:extLst>
          </p:cNvPr>
          <p:cNvSpPr txBox="1"/>
          <p:nvPr/>
        </p:nvSpPr>
        <p:spPr>
          <a:xfrm>
            <a:off x="2514315" y="4859774"/>
            <a:ext cx="8692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Ischial spines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45C444-6CE7-4590-9DC4-6A0FFDCDB9D9}"/>
              </a:ext>
            </a:extLst>
          </p:cNvPr>
          <p:cNvSpPr txBox="1"/>
          <p:nvPr/>
        </p:nvSpPr>
        <p:spPr>
          <a:xfrm>
            <a:off x="2509386" y="5095994"/>
            <a:ext cx="11229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Ischial tuberosities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649A1-8AAA-4C27-869D-5DEAA073FA64}"/>
              </a:ext>
            </a:extLst>
          </p:cNvPr>
          <p:cNvSpPr txBox="1"/>
          <p:nvPr/>
        </p:nvSpPr>
        <p:spPr>
          <a:xfrm>
            <a:off x="3628367" y="3989755"/>
            <a:ext cx="20701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Broader and more shallow in females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6E16CA-A540-47EB-AA0C-8DE4E56E5B50}"/>
              </a:ext>
            </a:extLst>
          </p:cNvPr>
          <p:cNvSpPr txBox="1"/>
          <p:nvPr/>
        </p:nvSpPr>
        <p:spPr>
          <a:xfrm>
            <a:off x="3627078" y="4241518"/>
            <a:ext cx="2529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Less than 90 degrees in males; 90 degrees or</a:t>
            </a:r>
          </a:p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more in females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E0D0D6-CC05-4EEE-91CF-86893F02D4B5}"/>
              </a:ext>
            </a:extLst>
          </p:cNvPr>
          <p:cNvSpPr txBox="1"/>
          <p:nvPr/>
        </p:nvSpPr>
        <p:spPr>
          <a:xfrm>
            <a:off x="3624189" y="4614595"/>
            <a:ext cx="23833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More shallow and flared laterally in females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93800D-BEEA-4364-96D2-1599962C6266}"/>
              </a:ext>
            </a:extLst>
          </p:cNvPr>
          <p:cNvSpPr txBox="1"/>
          <p:nvPr/>
        </p:nvSpPr>
        <p:spPr>
          <a:xfrm>
            <a:off x="3628191" y="4859774"/>
            <a:ext cx="13999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Farther apart in females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235B79-877F-49C4-A2F3-58F09F488189}"/>
              </a:ext>
            </a:extLst>
          </p:cNvPr>
          <p:cNvSpPr txBox="1"/>
          <p:nvPr/>
        </p:nvSpPr>
        <p:spPr>
          <a:xfrm>
            <a:off x="3631076" y="5094655"/>
            <a:ext cx="26743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0" i="0" u="none" strike="noStrike" baseline="0" dirty="0">
                <a:solidFill>
                  <a:srgbClr val="000000"/>
                </a:solidFill>
              </a:rPr>
              <a:t>Turned laterally in females and medially in males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76A497-61E4-41BB-8213-DB60744EC9F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 dirty="0"/>
              <a:t>Table 7.12</a:t>
            </a:r>
          </a:p>
        </p:txBody>
      </p:sp>
    </p:spTree>
    <p:extLst>
      <p:ext uri="{BB962C8B-B14F-4D97-AF65-F5344CB8AC3E}">
        <p14:creationId xmlns:p14="http://schemas.microsoft.com/office/powerpoint/2010/main" val="100112968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8A4FD-1B56-42C4-A3F0-032FE573A8F2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31F5E-AC49-417B-A4D6-190A47C3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481784"/>
            <a:ext cx="6297521" cy="58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1986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AABCF-C7A2-442E-B93B-0E5BDB38CDC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C1FA7-B86E-48F1-972D-56B9AB8C1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1588978"/>
            <a:ext cx="4301292" cy="36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4276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8BA68-8B7C-4489-8281-FC1B027F389D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DA1C-F974-46C1-9210-A026F025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6932"/>
            <a:ext cx="8382000" cy="51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91316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A7327C-7103-410A-9FF5-C02FC9FFB583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67A03-77D1-4F07-BA69-1D2AE4B68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28689"/>
            <a:ext cx="7620000" cy="54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9844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F5AD9-E5D3-4007-80B8-9EAAE803B68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FA913-DDFA-454B-9784-384525A2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54" y="1269163"/>
            <a:ext cx="4301292" cy="43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5587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09605D-E6DE-4E1A-87F9-E2D80E02AF7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B41FB-B2D7-4BBF-BA92-F9754473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188" y="484730"/>
            <a:ext cx="3231624" cy="58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378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7D4AF7-5FB7-4320-BBAE-F2759CA82C99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43131-2BD0-4AC0-879C-3DA8CB9D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1782576"/>
            <a:ext cx="6297521" cy="32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4182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CCE18F-8D83-45EF-8AC7-04D891C5F48F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6B762-B0CC-4DF6-9F3E-345653B4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1753"/>
            <a:ext cx="8382000" cy="50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332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DFECB-EDA8-4BA6-8C69-30F4C8138DCC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FF69A-46CB-4AB9-A7A1-9E71912C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12" y="1347175"/>
            <a:ext cx="2784177" cy="41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342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D34B77-287A-4E05-8531-56B0707B49EA}"/>
              </a:ext>
            </a:extLst>
          </p:cNvPr>
          <p:cNvSpPr txBox="1"/>
          <p:nvPr/>
        </p:nvSpPr>
        <p:spPr>
          <a:xfrm>
            <a:off x="6350000" y="63500"/>
            <a:ext cx="2286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IN" sz="1200" b="1"/>
              <a:t>Figure 7.4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0BEDF-AAD0-4F6B-B6AC-28BD0FE2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649457"/>
            <a:ext cx="6297521" cy="55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4290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0&quot;/&gt;&lt;/object&gt;&lt;object type=&quot;3&quot; unique_id=&quot;10080&quot;&gt;&lt;property id=&quot;20148&quot; value=&quot;5&quot;/&gt;&lt;property id=&quot;20300&quot; value=&quot;Slide 2&quot;/&gt;&lt;property id=&quot;20307&quot; value=&quot;281&quot;/&gt;&lt;/object&gt;&lt;object type=&quot;3&quot; unique_id=&quot;10081&quot;&gt;&lt;property id=&quot;20148&quot; value=&quot;5&quot;/&gt;&lt;property id=&quot;20300&quot; value=&quot;Slide 3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1_MHSGI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HSGI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169863" marR="0" indent="-169863" algn="l" defTabSz="914400" rtl="0" eaLnBrk="0" fontAlgn="base" latinLnBrk="0" hangingPunct="0">
          <a:lnSpc>
            <a:spcPct val="100000"/>
          </a:lnSpc>
          <a:spcBef>
            <a:spcPct val="34000"/>
          </a:spcBef>
          <a:spcAft>
            <a:spcPct val="0"/>
          </a:spcAft>
          <a:buClr>
            <a:schemeClr val="tx1"/>
          </a:buClr>
          <a:buSzPct val="100000"/>
          <a:buFont typeface="Symbol" pitchFamily="18" charset="2"/>
          <a:buChar char="·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169863" marR="0" indent="-169863" algn="l" defTabSz="914400" rtl="0" eaLnBrk="0" fontAlgn="base" latinLnBrk="0" hangingPunct="0">
          <a:lnSpc>
            <a:spcPct val="100000"/>
          </a:lnSpc>
          <a:spcBef>
            <a:spcPct val="34000"/>
          </a:spcBef>
          <a:spcAft>
            <a:spcPct val="0"/>
          </a:spcAft>
          <a:buClr>
            <a:schemeClr val="tx1"/>
          </a:buClr>
          <a:buSzPct val="100000"/>
          <a:buFont typeface="Symbol" pitchFamily="18" charset="2"/>
          <a:buChar char="·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HSGI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HSGI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HSGI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HSGI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HSGI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HSGI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HSGI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3929</Words>
  <Application>Microsoft Office PowerPoint</Application>
  <PresentationFormat>On-screen Show (4:3)</PresentationFormat>
  <Paragraphs>1225</Paragraphs>
  <Slides>89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Symbol</vt:lpstr>
      <vt:lpstr>Tahoma</vt:lpstr>
      <vt:lpstr>Times New Roman</vt:lpstr>
      <vt:lpstr>1_MHSGITemplate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- McGraw-Hill Higher Education</dc:creator>
  <cp:lastModifiedBy>Prasath</cp:lastModifiedBy>
  <cp:revision>205</cp:revision>
  <dcterms:created xsi:type="dcterms:W3CDTF">2002-11-07T15:12:30Z</dcterms:created>
  <dcterms:modified xsi:type="dcterms:W3CDTF">2021-12-03T11:45:30Z</dcterms:modified>
</cp:coreProperties>
</file>